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3" r:id="rId4"/>
    <p:sldMasterId id="2147483684" r:id="rId5"/>
    <p:sldMasterId id="214748368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Lst>
  <p:sldSz cy="5143500" cx="9144000"/>
  <p:notesSz cx="6858000" cy="9144000"/>
  <p:embeddedFontLst>
    <p:embeddedFont>
      <p:font typeface="Hanken Grotesk"/>
      <p:regular r:id="rId46"/>
      <p:bold r:id="rId47"/>
      <p:italic r:id="rId48"/>
      <p:boldItalic r:id="rId49"/>
    </p:embeddedFont>
    <p:embeddedFont>
      <p:font typeface="Inter Light"/>
      <p:regular r:id="rId50"/>
      <p:bold r:id="rId51"/>
      <p:italic r:id="rId52"/>
      <p:boldItalic r:id="rId53"/>
    </p:embeddedFont>
    <p:embeddedFont>
      <p:font typeface="Inter SemiBold"/>
      <p:regular r:id="rId54"/>
      <p:bold r:id="rId55"/>
      <p:italic r:id="rId56"/>
      <p:boldItalic r:id="rId57"/>
    </p:embeddedFont>
    <p:embeddedFont>
      <p:font typeface="Inter"/>
      <p:regular r:id="rId58"/>
      <p:bold r:id="rId59"/>
      <p:italic r:id="rId60"/>
      <p:boldItalic r:id="rId61"/>
    </p:embeddedFont>
    <p:embeddedFont>
      <p:font typeface="Inclusive Sans Light"/>
      <p:regular r:id="rId62"/>
      <p:bold r:id="rId63"/>
      <p:italic r:id="rId64"/>
      <p:boldItalic r:id="rId65"/>
    </p:embeddedFont>
    <p:embeddedFont>
      <p:font typeface="Outfit"/>
      <p:regular r:id="rId66"/>
      <p:bold r:id="rId67"/>
    </p:embeddedFont>
    <p:embeddedFont>
      <p:font typeface="Outfit Medium"/>
      <p:regular r:id="rId68"/>
      <p:bold r:id="rId69"/>
    </p:embeddedFont>
    <p:embeddedFont>
      <p:font typeface="Inter ExtraLight"/>
      <p:regular r:id="rId70"/>
      <p:bold r:id="rId71"/>
      <p:italic r:id="rId72"/>
      <p:boldItalic r:id="rId73"/>
    </p:embeddedFont>
    <p:embeddedFont>
      <p:font typeface="Barlow"/>
      <p:regular r:id="rId74"/>
      <p:bold r:id="rId75"/>
      <p:italic r:id="rId76"/>
      <p:boldItalic r:id="rId77"/>
    </p:embeddedFont>
    <p:embeddedFont>
      <p:font typeface="Hanken Grotesk Black"/>
      <p:bold r:id="rId78"/>
      <p:boldItalic r:id="rId79"/>
    </p:embeddedFont>
    <p:embeddedFont>
      <p:font typeface="Inter Black"/>
      <p:bold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415">
          <p15:clr>
            <a:srgbClr val="747775"/>
          </p15:clr>
        </p15:guide>
        <p15:guide id="2" orient="horz" pos="460">
          <p15:clr>
            <a:srgbClr val="747775"/>
          </p15:clr>
        </p15:guide>
        <p15:guide id="3" orient="horz" pos="599">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415" orient="horz"/>
        <p:guide pos="460" orient="horz"/>
        <p:guide pos="599"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font" Target="fonts/HankenGrotesk-regular.fntdata"/><Relationship Id="rId45" Type="http://schemas.openxmlformats.org/officeDocument/2006/relationships/slide" Target="slides/slide38.xml"/><Relationship Id="rId80" Type="http://schemas.openxmlformats.org/officeDocument/2006/relationships/font" Target="fonts/InterBlack-bold.fntdata"/><Relationship Id="rId81" Type="http://schemas.openxmlformats.org/officeDocument/2006/relationships/font" Target="fonts/InterBlack-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HankenGrotesk-italic.fntdata"/><Relationship Id="rId47" Type="http://schemas.openxmlformats.org/officeDocument/2006/relationships/font" Target="fonts/HankenGrotesk-bold.fntdata"/><Relationship Id="rId49" Type="http://schemas.openxmlformats.org/officeDocument/2006/relationships/font" Target="fonts/HankenGrotesk-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InterExtraLight-boldItalic.fntdata"/><Relationship Id="rId72" Type="http://schemas.openxmlformats.org/officeDocument/2006/relationships/font" Target="fonts/InterExtraLight-italic.fntdata"/><Relationship Id="rId31" Type="http://schemas.openxmlformats.org/officeDocument/2006/relationships/slide" Target="slides/slide24.xml"/><Relationship Id="rId75" Type="http://schemas.openxmlformats.org/officeDocument/2006/relationships/font" Target="fonts/Barlow-bold.fntdata"/><Relationship Id="rId30" Type="http://schemas.openxmlformats.org/officeDocument/2006/relationships/slide" Target="slides/slide23.xml"/><Relationship Id="rId74" Type="http://schemas.openxmlformats.org/officeDocument/2006/relationships/font" Target="fonts/Barlow-regular.fntdata"/><Relationship Id="rId33" Type="http://schemas.openxmlformats.org/officeDocument/2006/relationships/slide" Target="slides/slide26.xml"/><Relationship Id="rId77" Type="http://schemas.openxmlformats.org/officeDocument/2006/relationships/font" Target="fonts/Barlow-boldItalic.fntdata"/><Relationship Id="rId32" Type="http://schemas.openxmlformats.org/officeDocument/2006/relationships/slide" Target="slides/slide25.xml"/><Relationship Id="rId76" Type="http://schemas.openxmlformats.org/officeDocument/2006/relationships/font" Target="fonts/Barlow-italic.fntdata"/><Relationship Id="rId35" Type="http://schemas.openxmlformats.org/officeDocument/2006/relationships/slide" Target="slides/slide28.xml"/><Relationship Id="rId79" Type="http://schemas.openxmlformats.org/officeDocument/2006/relationships/font" Target="fonts/HankenGroteskBlack-boldItalic.fntdata"/><Relationship Id="rId34" Type="http://schemas.openxmlformats.org/officeDocument/2006/relationships/slide" Target="slides/slide27.xml"/><Relationship Id="rId78" Type="http://schemas.openxmlformats.org/officeDocument/2006/relationships/font" Target="fonts/HankenGroteskBlack-bold.fntdata"/><Relationship Id="rId71" Type="http://schemas.openxmlformats.org/officeDocument/2006/relationships/font" Target="fonts/InterExtraLight-bold.fntdata"/><Relationship Id="rId70" Type="http://schemas.openxmlformats.org/officeDocument/2006/relationships/font" Target="fonts/InterExtraLight-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nclusiveSansLight-regular.fntdata"/><Relationship Id="rId61" Type="http://schemas.openxmlformats.org/officeDocument/2006/relationships/font" Target="fonts/Inter-boldItalic.fntdata"/><Relationship Id="rId20" Type="http://schemas.openxmlformats.org/officeDocument/2006/relationships/slide" Target="slides/slide13.xml"/><Relationship Id="rId64" Type="http://schemas.openxmlformats.org/officeDocument/2006/relationships/font" Target="fonts/InclusiveSansLight-italic.fntdata"/><Relationship Id="rId63" Type="http://schemas.openxmlformats.org/officeDocument/2006/relationships/font" Target="fonts/InclusiveSansLight-bold.fntdata"/><Relationship Id="rId22" Type="http://schemas.openxmlformats.org/officeDocument/2006/relationships/slide" Target="slides/slide15.xml"/><Relationship Id="rId66" Type="http://schemas.openxmlformats.org/officeDocument/2006/relationships/font" Target="fonts/Outfit-regular.fntdata"/><Relationship Id="rId21" Type="http://schemas.openxmlformats.org/officeDocument/2006/relationships/slide" Target="slides/slide14.xml"/><Relationship Id="rId65" Type="http://schemas.openxmlformats.org/officeDocument/2006/relationships/font" Target="fonts/InclusiveSansLight-boldItalic.fntdata"/><Relationship Id="rId24" Type="http://schemas.openxmlformats.org/officeDocument/2006/relationships/slide" Target="slides/slide17.xml"/><Relationship Id="rId68" Type="http://schemas.openxmlformats.org/officeDocument/2006/relationships/font" Target="fonts/OutfitMedium-regular.fntdata"/><Relationship Id="rId23" Type="http://schemas.openxmlformats.org/officeDocument/2006/relationships/slide" Target="slides/slide16.xml"/><Relationship Id="rId67" Type="http://schemas.openxmlformats.org/officeDocument/2006/relationships/font" Target="fonts/Outfit-bold.fntdata"/><Relationship Id="rId60" Type="http://schemas.openxmlformats.org/officeDocument/2006/relationships/font" Target="fonts/Inter-italic.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OutfitMedium-bold.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InterLight-bold.fntdata"/><Relationship Id="rId50" Type="http://schemas.openxmlformats.org/officeDocument/2006/relationships/font" Target="fonts/InterLight-regular.fntdata"/><Relationship Id="rId53" Type="http://schemas.openxmlformats.org/officeDocument/2006/relationships/font" Target="fonts/InterLight-boldItalic.fntdata"/><Relationship Id="rId52" Type="http://schemas.openxmlformats.org/officeDocument/2006/relationships/font" Target="fonts/InterLight-italic.fntdata"/><Relationship Id="rId11" Type="http://schemas.openxmlformats.org/officeDocument/2006/relationships/slide" Target="slides/slide4.xml"/><Relationship Id="rId55" Type="http://schemas.openxmlformats.org/officeDocument/2006/relationships/font" Target="fonts/InterSemiBold-bold.fntdata"/><Relationship Id="rId10" Type="http://schemas.openxmlformats.org/officeDocument/2006/relationships/slide" Target="slides/slide3.xml"/><Relationship Id="rId54" Type="http://schemas.openxmlformats.org/officeDocument/2006/relationships/font" Target="fonts/InterSemiBold-regular.fntdata"/><Relationship Id="rId13" Type="http://schemas.openxmlformats.org/officeDocument/2006/relationships/slide" Target="slides/slide6.xml"/><Relationship Id="rId57" Type="http://schemas.openxmlformats.org/officeDocument/2006/relationships/font" Target="fonts/InterSemiBold-boldItalic.fntdata"/><Relationship Id="rId12" Type="http://schemas.openxmlformats.org/officeDocument/2006/relationships/slide" Target="slides/slide5.xml"/><Relationship Id="rId56" Type="http://schemas.openxmlformats.org/officeDocument/2006/relationships/font" Target="fonts/InterSemiBold-italic.fntdata"/><Relationship Id="rId15" Type="http://schemas.openxmlformats.org/officeDocument/2006/relationships/slide" Target="slides/slide8.xml"/><Relationship Id="rId59" Type="http://schemas.openxmlformats.org/officeDocument/2006/relationships/font" Target="fonts/Inter-bold.fntdata"/><Relationship Id="rId14" Type="http://schemas.openxmlformats.org/officeDocument/2006/relationships/slide" Target="slides/slide7.xml"/><Relationship Id="rId58" Type="http://schemas.openxmlformats.org/officeDocument/2006/relationships/font" Target="fonts/Inter-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3: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0: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4" name="Google Shape;36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5: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2" name="Google Shape;45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9" name="Google Shape;53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3" name="Google Shape;56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3" name="Google Shape;61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5" name="Google Shape;62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8" name="Google Shape;648;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9" name="Google Shape;68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1" name="Google Shape;70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34: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0" name="Google Shape;720;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7" name="Google Shape;727;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6" name="Google Shape;736;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5" name="Google Shape;745;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4" name="Google Shape;754;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3500" lIns="93500" spcFirstLastPara="1" rIns="93500" wrap="square" tIns="93500">
            <a:no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15" name="Google Shape;15;p3"/>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l">
              <a:spcBef>
                <a:spcPts val="0"/>
              </a:spcBef>
              <a:spcAft>
                <a:spcPts val="0"/>
              </a:spcAft>
              <a:buNone/>
            </a:pPr>
            <a:fld id="{00000000-1234-1234-1234-123412341234}" type="slidenum">
              <a:rPr lang="en"/>
              <a:t>‹#›</a:t>
            </a:fld>
            <a:endParaRPr/>
          </a:p>
        </p:txBody>
      </p:sp>
      <p:sp>
        <p:nvSpPr>
          <p:cNvPr id="16" name="Google Shape;16;p3"/>
          <p:cNvSpPr txBox="1"/>
          <p:nvPr>
            <p:ph idx="1" type="body"/>
          </p:nvPr>
        </p:nvSpPr>
        <p:spPr>
          <a:xfrm>
            <a:off x="311701"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
        <p:nvSpPr>
          <p:cNvPr id="17" name="Google Shape;17;p3"/>
          <p:cNvSpPr txBox="1"/>
          <p:nvPr>
            <p:ph idx="2" type="body"/>
          </p:nvPr>
        </p:nvSpPr>
        <p:spPr>
          <a:xfrm>
            <a:off x="3167997"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
        <p:nvSpPr>
          <p:cNvPr id="18" name="Google Shape;18;p3"/>
          <p:cNvSpPr txBox="1"/>
          <p:nvPr>
            <p:ph idx="3" type="body"/>
          </p:nvPr>
        </p:nvSpPr>
        <p:spPr>
          <a:xfrm>
            <a:off x="6024292"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Tree>
  </p:cSld>
  <p:clrMapOvr>
    <a:masterClrMapping/>
  </p:clrMapOvr>
  <p:extLst>
    <p:ext uri="{DCECCB84-F9BA-43D5-87BE-67443E8EF086}">
      <p15:sldGuideLst>
        <p15:guide id="1" pos="196">
          <p15:clr>
            <a:srgbClr val="E46962"/>
          </p15:clr>
        </p15:guide>
        <p15:guide id="2" pos="1965">
          <p15:clr>
            <a:srgbClr val="E46962"/>
          </p15:clr>
        </p15:guide>
        <p15:guide id="3" pos="1996">
          <p15:clr>
            <a:srgbClr val="E46962"/>
          </p15:clr>
        </p15:guide>
        <p15:guide id="4" pos="3764">
          <p15:clr>
            <a:srgbClr val="E46962"/>
          </p15:clr>
        </p15:guide>
        <p15:guide id="5" pos="3795">
          <p15:clr>
            <a:srgbClr val="E46962"/>
          </p15:clr>
        </p15:guide>
        <p15:guide id="6" pos="5564">
          <p15:clr>
            <a:srgbClr val="E46962"/>
          </p15:clr>
        </p15:guide>
        <p15:guide id="7" orient="horz" pos="514">
          <p15:clr>
            <a:srgbClr val="E46962"/>
          </p15:clr>
        </p15:guide>
        <p15:guide id="8" orient="horz" pos="619">
          <p15:clr>
            <a:srgbClr val="E46962"/>
          </p15:clr>
        </p15:guide>
        <p15:guide id="9" orient="horz" pos="2937">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
        <p:nvSpPr>
          <p:cNvPr id="20" name="Google Shape;20;p4"/>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5"/>
          <p:cNvSpPr txBox="1"/>
          <p:nvPr>
            <p:ph type="title"/>
          </p:nvPr>
        </p:nvSpPr>
        <p:spPr>
          <a:xfrm>
            <a:off x="311700" y="2150850"/>
            <a:ext cx="8520600" cy="841800"/>
          </a:xfrm>
          <a:prstGeom prst="rect">
            <a:avLst/>
          </a:prstGeom>
          <a:noFill/>
          <a:ln>
            <a:noFill/>
          </a:ln>
        </p:spPr>
        <p:txBody>
          <a:bodyPr anchorCtr="0" anchor="ctr" bIns="93500" lIns="93500" spcFirstLastPara="1" rIns="93500" wrap="square" tIns="9350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23" name="Google Shape;23;p5"/>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900"/>
              <a:buNone/>
              <a:defRPr sz="29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26" name="Google Shape;26;p6"/>
          <p:cNvSpPr txBox="1"/>
          <p:nvPr>
            <p:ph idx="1" type="body"/>
          </p:nvPr>
        </p:nvSpPr>
        <p:spPr>
          <a:xfrm>
            <a:off x="311700" y="1152475"/>
            <a:ext cx="39999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6"/>
          <p:cNvSpPr txBox="1"/>
          <p:nvPr>
            <p:ph idx="2" type="body"/>
          </p:nvPr>
        </p:nvSpPr>
        <p:spPr>
          <a:xfrm>
            <a:off x="4832400" y="1152475"/>
            <a:ext cx="39999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6"/>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900"/>
              <a:buNone/>
              <a:defRPr sz="29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8"/>
          <p:cNvSpPr txBox="1"/>
          <p:nvPr>
            <p:ph type="title"/>
          </p:nvPr>
        </p:nvSpPr>
        <p:spPr>
          <a:xfrm>
            <a:off x="311700" y="555600"/>
            <a:ext cx="2808000" cy="755700"/>
          </a:xfrm>
          <a:prstGeom prst="rect">
            <a:avLst/>
          </a:prstGeom>
          <a:noFill/>
          <a:ln>
            <a:noFill/>
          </a:ln>
        </p:spPr>
        <p:txBody>
          <a:bodyPr anchorCtr="0" anchor="b" bIns="93500" lIns="93500" spcFirstLastPara="1" rIns="93500" wrap="square" tIns="93500">
            <a:noAutofit/>
          </a:bodyPr>
          <a:lstStyle>
            <a:lvl1pPr lvl="0" algn="l">
              <a:lnSpc>
                <a:spcPct val="100000"/>
              </a:lnSpc>
              <a:spcBef>
                <a:spcPts val="0"/>
              </a:spcBef>
              <a:spcAft>
                <a:spcPts val="0"/>
              </a:spcAft>
              <a:buSzPts val="2500"/>
              <a:buNone/>
              <a:defRPr sz="2500"/>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34" name="Google Shape;34;p8"/>
          <p:cNvSpPr txBox="1"/>
          <p:nvPr>
            <p:ph idx="1" type="body"/>
          </p:nvPr>
        </p:nvSpPr>
        <p:spPr>
          <a:xfrm>
            <a:off x="311700" y="1389600"/>
            <a:ext cx="2808000" cy="3179400"/>
          </a:xfrm>
          <a:prstGeom prst="rect">
            <a:avLst/>
          </a:prstGeom>
          <a:noFill/>
          <a:ln>
            <a:noFill/>
          </a:ln>
        </p:spPr>
        <p:txBody>
          <a:bodyPr anchorCtr="0" anchor="t" bIns="93500" lIns="93500" spcFirstLastPara="1" rIns="93500" wrap="square" tIns="93500">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8"/>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9"/>
          <p:cNvSpPr txBox="1"/>
          <p:nvPr>
            <p:ph type="title"/>
          </p:nvPr>
        </p:nvSpPr>
        <p:spPr>
          <a:xfrm>
            <a:off x="490250" y="450150"/>
            <a:ext cx="6367800" cy="4090800"/>
          </a:xfrm>
          <a:prstGeom prst="rect">
            <a:avLst/>
          </a:prstGeom>
          <a:noFill/>
          <a:ln>
            <a:noFill/>
          </a:ln>
        </p:spPr>
        <p:txBody>
          <a:bodyPr anchorCtr="0" anchor="ctr" bIns="93500" lIns="93500" spcFirstLastPara="1" rIns="93500" wrap="square" tIns="93500">
            <a:noAutofit/>
          </a:bodyPr>
          <a:lstStyle>
            <a:lvl1pPr lvl="0" algn="l">
              <a:lnSpc>
                <a:spcPct val="100000"/>
              </a:lnSpc>
              <a:spcBef>
                <a:spcPts val="0"/>
              </a:spcBef>
              <a:spcAft>
                <a:spcPts val="0"/>
              </a:spcAft>
              <a:buSzPts val="4900"/>
              <a:buNone/>
              <a:defRPr sz="4900"/>
            </a:lvl1pPr>
            <a:lvl2pPr lvl="1" algn="l">
              <a:lnSpc>
                <a:spcPct val="100000"/>
              </a:lnSpc>
              <a:spcBef>
                <a:spcPts val="0"/>
              </a:spcBef>
              <a:spcAft>
                <a:spcPts val="0"/>
              </a:spcAft>
              <a:buSzPts val="4900"/>
              <a:buNone/>
              <a:defRPr sz="4900"/>
            </a:lvl2pPr>
            <a:lvl3pPr lvl="2" algn="l">
              <a:lnSpc>
                <a:spcPct val="100000"/>
              </a:lnSpc>
              <a:spcBef>
                <a:spcPts val="0"/>
              </a:spcBef>
              <a:spcAft>
                <a:spcPts val="0"/>
              </a:spcAft>
              <a:buSzPts val="4900"/>
              <a:buNone/>
              <a:defRPr sz="4900"/>
            </a:lvl3pPr>
            <a:lvl4pPr lvl="3" algn="l">
              <a:lnSpc>
                <a:spcPct val="100000"/>
              </a:lnSpc>
              <a:spcBef>
                <a:spcPts val="0"/>
              </a:spcBef>
              <a:spcAft>
                <a:spcPts val="0"/>
              </a:spcAft>
              <a:buSzPts val="4900"/>
              <a:buNone/>
              <a:defRPr sz="4900"/>
            </a:lvl4pPr>
            <a:lvl5pPr lvl="4" algn="l">
              <a:lnSpc>
                <a:spcPct val="100000"/>
              </a:lnSpc>
              <a:spcBef>
                <a:spcPts val="0"/>
              </a:spcBef>
              <a:spcAft>
                <a:spcPts val="0"/>
              </a:spcAft>
              <a:buSzPts val="4900"/>
              <a:buNone/>
              <a:defRPr sz="4900"/>
            </a:lvl5pPr>
            <a:lvl6pPr lvl="5" algn="l">
              <a:lnSpc>
                <a:spcPct val="100000"/>
              </a:lnSpc>
              <a:spcBef>
                <a:spcPts val="0"/>
              </a:spcBef>
              <a:spcAft>
                <a:spcPts val="0"/>
              </a:spcAft>
              <a:buSzPts val="4900"/>
              <a:buNone/>
              <a:defRPr sz="4900"/>
            </a:lvl6pPr>
            <a:lvl7pPr lvl="6" algn="l">
              <a:lnSpc>
                <a:spcPct val="100000"/>
              </a:lnSpc>
              <a:spcBef>
                <a:spcPts val="0"/>
              </a:spcBef>
              <a:spcAft>
                <a:spcPts val="0"/>
              </a:spcAft>
              <a:buSzPts val="4900"/>
              <a:buNone/>
              <a:defRPr sz="4900"/>
            </a:lvl7pPr>
            <a:lvl8pPr lvl="7" algn="l">
              <a:lnSpc>
                <a:spcPct val="100000"/>
              </a:lnSpc>
              <a:spcBef>
                <a:spcPts val="0"/>
              </a:spcBef>
              <a:spcAft>
                <a:spcPts val="0"/>
              </a:spcAft>
              <a:buSzPts val="4900"/>
              <a:buNone/>
              <a:defRPr sz="4900"/>
            </a:lvl8pPr>
            <a:lvl9pPr lvl="8" algn="l">
              <a:lnSpc>
                <a:spcPct val="100000"/>
              </a:lnSpc>
              <a:spcBef>
                <a:spcPts val="0"/>
              </a:spcBef>
              <a:spcAft>
                <a:spcPts val="0"/>
              </a:spcAft>
              <a:buSzPts val="4900"/>
              <a:buNone/>
              <a:defRPr sz="4900"/>
            </a:lvl9pPr>
          </a:lstStyle>
          <a:p/>
        </p:txBody>
      </p:sp>
      <p:sp>
        <p:nvSpPr>
          <p:cNvPr id="38" name="Google Shape;38;p9"/>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10"/>
          <p:cNvSpPr/>
          <p:nvPr/>
        </p:nvSpPr>
        <p:spPr>
          <a:xfrm>
            <a:off x="4572000" y="-125"/>
            <a:ext cx="4572000" cy="5143500"/>
          </a:xfrm>
          <a:prstGeom prst="rect">
            <a:avLst/>
          </a:prstGeom>
          <a:solidFill>
            <a:schemeClr val="lt2"/>
          </a:solidFill>
          <a:ln>
            <a:noFill/>
          </a:ln>
        </p:spPr>
        <p:txBody>
          <a:bodyPr anchorCtr="0" anchor="ctr" bIns="93500" lIns="93500" spcFirstLastPara="1" rIns="93500" wrap="square" tIns="9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0"/>
          <p:cNvSpPr txBox="1"/>
          <p:nvPr>
            <p:ph type="title"/>
          </p:nvPr>
        </p:nvSpPr>
        <p:spPr>
          <a:xfrm>
            <a:off x="265500" y="1233175"/>
            <a:ext cx="4045200" cy="14823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4300"/>
              <a:buNone/>
              <a:defRPr sz="4300"/>
            </a:lvl1pPr>
            <a:lvl2pPr lvl="1" algn="ctr">
              <a:lnSpc>
                <a:spcPct val="100000"/>
              </a:lnSpc>
              <a:spcBef>
                <a:spcPts val="0"/>
              </a:spcBef>
              <a:spcAft>
                <a:spcPts val="0"/>
              </a:spcAft>
              <a:buSzPts val="4300"/>
              <a:buNone/>
              <a:defRPr sz="4300"/>
            </a:lvl2pPr>
            <a:lvl3pPr lvl="2" algn="ctr">
              <a:lnSpc>
                <a:spcPct val="100000"/>
              </a:lnSpc>
              <a:spcBef>
                <a:spcPts val="0"/>
              </a:spcBef>
              <a:spcAft>
                <a:spcPts val="0"/>
              </a:spcAft>
              <a:buSzPts val="4300"/>
              <a:buNone/>
              <a:defRPr sz="4300"/>
            </a:lvl3pPr>
            <a:lvl4pPr lvl="3" algn="ctr">
              <a:lnSpc>
                <a:spcPct val="100000"/>
              </a:lnSpc>
              <a:spcBef>
                <a:spcPts val="0"/>
              </a:spcBef>
              <a:spcAft>
                <a:spcPts val="0"/>
              </a:spcAft>
              <a:buSzPts val="4300"/>
              <a:buNone/>
              <a:defRPr sz="4300"/>
            </a:lvl4pPr>
            <a:lvl5pPr lvl="4" algn="ctr">
              <a:lnSpc>
                <a:spcPct val="100000"/>
              </a:lnSpc>
              <a:spcBef>
                <a:spcPts val="0"/>
              </a:spcBef>
              <a:spcAft>
                <a:spcPts val="0"/>
              </a:spcAft>
              <a:buSzPts val="4300"/>
              <a:buNone/>
              <a:defRPr sz="4300"/>
            </a:lvl5pPr>
            <a:lvl6pPr lvl="5" algn="ctr">
              <a:lnSpc>
                <a:spcPct val="100000"/>
              </a:lnSpc>
              <a:spcBef>
                <a:spcPts val="0"/>
              </a:spcBef>
              <a:spcAft>
                <a:spcPts val="0"/>
              </a:spcAft>
              <a:buSzPts val="4300"/>
              <a:buNone/>
              <a:defRPr sz="4300"/>
            </a:lvl6pPr>
            <a:lvl7pPr lvl="6" algn="ctr">
              <a:lnSpc>
                <a:spcPct val="100000"/>
              </a:lnSpc>
              <a:spcBef>
                <a:spcPts val="0"/>
              </a:spcBef>
              <a:spcAft>
                <a:spcPts val="0"/>
              </a:spcAft>
              <a:buSzPts val="4300"/>
              <a:buNone/>
              <a:defRPr sz="4300"/>
            </a:lvl7pPr>
            <a:lvl8pPr lvl="7" algn="ctr">
              <a:lnSpc>
                <a:spcPct val="100000"/>
              </a:lnSpc>
              <a:spcBef>
                <a:spcPts val="0"/>
              </a:spcBef>
              <a:spcAft>
                <a:spcPts val="0"/>
              </a:spcAft>
              <a:buSzPts val="4300"/>
              <a:buNone/>
              <a:defRPr sz="4300"/>
            </a:lvl8pPr>
            <a:lvl9pPr lvl="8" algn="ctr">
              <a:lnSpc>
                <a:spcPct val="100000"/>
              </a:lnSpc>
              <a:spcBef>
                <a:spcPts val="0"/>
              </a:spcBef>
              <a:spcAft>
                <a:spcPts val="0"/>
              </a:spcAft>
              <a:buSzPts val="4300"/>
              <a:buNone/>
              <a:defRPr sz="4300"/>
            </a:lvl9pPr>
          </a:lstStyle>
          <a:p/>
        </p:txBody>
      </p:sp>
      <p:sp>
        <p:nvSpPr>
          <p:cNvPr id="42" name="Google Shape;42;p10"/>
          <p:cNvSpPr txBox="1"/>
          <p:nvPr>
            <p:ph idx="1" type="subTitle"/>
          </p:nvPr>
        </p:nvSpPr>
        <p:spPr>
          <a:xfrm>
            <a:off x="265500" y="2803075"/>
            <a:ext cx="4045200" cy="1235100"/>
          </a:xfrm>
          <a:prstGeom prst="rect">
            <a:avLst/>
          </a:prstGeom>
          <a:noFill/>
          <a:ln>
            <a:noFill/>
          </a:ln>
        </p:spPr>
        <p:txBody>
          <a:bodyPr anchorCtr="0" anchor="t" bIns="93500" lIns="93500" spcFirstLastPara="1" rIns="93500" wrap="square" tIns="9350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10"/>
          <p:cNvSpPr txBox="1"/>
          <p:nvPr>
            <p:ph idx="2" type="body"/>
          </p:nvPr>
        </p:nvSpPr>
        <p:spPr>
          <a:xfrm>
            <a:off x="4939500" y="724075"/>
            <a:ext cx="3837000" cy="3695100"/>
          </a:xfrm>
          <a:prstGeom prst="rect">
            <a:avLst/>
          </a:prstGeom>
          <a:noFill/>
          <a:ln>
            <a:noFill/>
          </a:ln>
        </p:spPr>
        <p:txBody>
          <a:bodyPr anchorCtr="0" anchor="ctr" bIns="93500" lIns="93500" spcFirstLastPara="1" rIns="93500" wrap="square" tIns="93500">
            <a:noAutofit/>
          </a:bodyPr>
          <a:lstStyle>
            <a:lvl1pPr indent="-342900" lvl="0" marL="457200" algn="l">
              <a:lnSpc>
                <a:spcPct val="115000"/>
              </a:lnSpc>
              <a:spcBef>
                <a:spcPts val="0"/>
              </a:spcBef>
              <a:spcAft>
                <a:spcPts val="0"/>
              </a:spcAft>
              <a:buSzPts val="1800"/>
              <a:buChar char="●"/>
              <a:defRPr sz="1800"/>
            </a:lvl1pPr>
            <a:lvl2pPr indent="-317500" lvl="1" marL="914400" algn="l">
              <a:lnSpc>
                <a:spcPct val="115000"/>
              </a:lnSpc>
              <a:spcBef>
                <a:spcPts val="0"/>
              </a:spcBef>
              <a:spcAft>
                <a:spcPts val="0"/>
              </a:spcAft>
              <a:buSzPts val="1400"/>
              <a:buChar char="○"/>
              <a:defRPr sz="1400"/>
            </a:lvl2pPr>
            <a:lvl3pPr indent="-317500" lvl="2" marL="1371600" algn="l">
              <a:lnSpc>
                <a:spcPct val="115000"/>
              </a:lnSpc>
              <a:spcBef>
                <a:spcPts val="0"/>
              </a:spcBef>
              <a:spcAft>
                <a:spcPts val="0"/>
              </a:spcAft>
              <a:buSzPts val="1400"/>
              <a:buChar char="■"/>
              <a:defRPr sz="1400"/>
            </a:lvl3pPr>
            <a:lvl4pPr indent="-317500" lvl="3" marL="1828800" algn="l">
              <a:lnSpc>
                <a:spcPct val="115000"/>
              </a:lnSpc>
              <a:spcBef>
                <a:spcPts val="0"/>
              </a:spcBef>
              <a:spcAft>
                <a:spcPts val="0"/>
              </a:spcAft>
              <a:buSzPts val="1400"/>
              <a:buChar char="●"/>
              <a:defRPr sz="1400"/>
            </a:lvl4pPr>
            <a:lvl5pPr indent="-317500" lvl="4" marL="2286000" algn="l">
              <a:lnSpc>
                <a:spcPct val="115000"/>
              </a:lnSpc>
              <a:spcBef>
                <a:spcPts val="0"/>
              </a:spcBef>
              <a:spcAft>
                <a:spcPts val="0"/>
              </a:spcAft>
              <a:buSzPts val="1400"/>
              <a:buChar char="○"/>
              <a:defRPr sz="1400"/>
            </a:lvl5pPr>
            <a:lvl6pPr indent="-317500" lvl="5" marL="2743200" algn="l">
              <a:lnSpc>
                <a:spcPct val="115000"/>
              </a:lnSpc>
              <a:spcBef>
                <a:spcPts val="0"/>
              </a:spcBef>
              <a:spcAft>
                <a:spcPts val="0"/>
              </a:spcAft>
              <a:buSzPts val="1400"/>
              <a:buChar char="■"/>
              <a:defRPr sz="1400"/>
            </a:lvl6pPr>
            <a:lvl7pPr indent="-317500" lvl="6" marL="3200400" algn="l">
              <a:lnSpc>
                <a:spcPct val="115000"/>
              </a:lnSpc>
              <a:spcBef>
                <a:spcPts val="0"/>
              </a:spcBef>
              <a:spcAft>
                <a:spcPts val="0"/>
              </a:spcAft>
              <a:buSzPts val="1400"/>
              <a:buChar char="●"/>
              <a:defRPr sz="1400"/>
            </a:lvl7pPr>
            <a:lvl8pPr indent="-317500" lvl="7" marL="3657600" algn="l">
              <a:lnSpc>
                <a:spcPct val="115000"/>
              </a:lnSpc>
              <a:spcBef>
                <a:spcPts val="0"/>
              </a:spcBef>
              <a:spcAft>
                <a:spcPts val="0"/>
              </a:spcAft>
              <a:buSzPts val="1400"/>
              <a:buChar char="○"/>
              <a:defRPr sz="1400"/>
            </a:lvl8pPr>
            <a:lvl9pPr indent="-317500" lvl="8" marL="4114800" algn="l">
              <a:lnSpc>
                <a:spcPct val="115000"/>
              </a:lnSpc>
              <a:spcBef>
                <a:spcPts val="0"/>
              </a:spcBef>
              <a:spcAft>
                <a:spcPts val="0"/>
              </a:spcAft>
              <a:buSzPts val="1400"/>
              <a:buChar char="■"/>
              <a:defRPr sz="1400"/>
            </a:lvl9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1"/>
          <p:cNvSpPr txBox="1"/>
          <p:nvPr>
            <p:ph idx="1" type="body"/>
          </p:nvPr>
        </p:nvSpPr>
        <p:spPr>
          <a:xfrm>
            <a:off x="311700" y="4230575"/>
            <a:ext cx="5998800" cy="605100"/>
          </a:xfrm>
          <a:prstGeom prst="rect">
            <a:avLst/>
          </a:prstGeom>
          <a:noFill/>
          <a:ln>
            <a:noFill/>
          </a:ln>
        </p:spPr>
        <p:txBody>
          <a:bodyPr anchorCtr="0" anchor="ctr" bIns="93500" lIns="93500" spcFirstLastPara="1" rIns="93500" wrap="square" tIns="93500">
            <a:noAutofit/>
          </a:bodyPr>
          <a:lstStyle>
            <a:lvl1pPr indent="-228600" lvl="0" marL="457200" algn="l">
              <a:lnSpc>
                <a:spcPct val="100000"/>
              </a:lnSpc>
              <a:spcBef>
                <a:spcPts val="0"/>
              </a:spcBef>
              <a:spcAft>
                <a:spcPts val="0"/>
              </a:spcAft>
              <a:buSzPts val="1800"/>
              <a:buNone/>
              <a:defRPr sz="1800"/>
            </a:lvl1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2"/>
          <p:cNvSpPr txBox="1"/>
          <p:nvPr>
            <p:ph hasCustomPrompt="1" type="title"/>
          </p:nvPr>
        </p:nvSpPr>
        <p:spPr>
          <a:xfrm>
            <a:off x="311700" y="1106125"/>
            <a:ext cx="8520600" cy="19635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12300"/>
              <a:buNone/>
              <a:defRPr sz="12300"/>
            </a:lvl1pPr>
            <a:lvl2pPr lvl="1" algn="ctr">
              <a:lnSpc>
                <a:spcPct val="100000"/>
              </a:lnSpc>
              <a:spcBef>
                <a:spcPts val="0"/>
              </a:spcBef>
              <a:spcAft>
                <a:spcPts val="0"/>
              </a:spcAft>
              <a:buSzPts val="12300"/>
              <a:buNone/>
              <a:defRPr sz="12300"/>
            </a:lvl2pPr>
            <a:lvl3pPr lvl="2" algn="ctr">
              <a:lnSpc>
                <a:spcPct val="100000"/>
              </a:lnSpc>
              <a:spcBef>
                <a:spcPts val="0"/>
              </a:spcBef>
              <a:spcAft>
                <a:spcPts val="0"/>
              </a:spcAft>
              <a:buSzPts val="12300"/>
              <a:buNone/>
              <a:defRPr sz="12300"/>
            </a:lvl3pPr>
            <a:lvl4pPr lvl="3" algn="ctr">
              <a:lnSpc>
                <a:spcPct val="100000"/>
              </a:lnSpc>
              <a:spcBef>
                <a:spcPts val="0"/>
              </a:spcBef>
              <a:spcAft>
                <a:spcPts val="0"/>
              </a:spcAft>
              <a:buSzPts val="12300"/>
              <a:buNone/>
              <a:defRPr sz="12300"/>
            </a:lvl4pPr>
            <a:lvl5pPr lvl="4" algn="ctr">
              <a:lnSpc>
                <a:spcPct val="100000"/>
              </a:lnSpc>
              <a:spcBef>
                <a:spcPts val="0"/>
              </a:spcBef>
              <a:spcAft>
                <a:spcPts val="0"/>
              </a:spcAft>
              <a:buSzPts val="12300"/>
              <a:buNone/>
              <a:defRPr sz="12300"/>
            </a:lvl5pPr>
            <a:lvl6pPr lvl="5" algn="ctr">
              <a:lnSpc>
                <a:spcPct val="100000"/>
              </a:lnSpc>
              <a:spcBef>
                <a:spcPts val="0"/>
              </a:spcBef>
              <a:spcAft>
                <a:spcPts val="0"/>
              </a:spcAft>
              <a:buSzPts val="12300"/>
              <a:buNone/>
              <a:defRPr sz="12300"/>
            </a:lvl6pPr>
            <a:lvl7pPr lvl="6" algn="ctr">
              <a:lnSpc>
                <a:spcPct val="100000"/>
              </a:lnSpc>
              <a:spcBef>
                <a:spcPts val="0"/>
              </a:spcBef>
              <a:spcAft>
                <a:spcPts val="0"/>
              </a:spcAft>
              <a:buSzPts val="12300"/>
              <a:buNone/>
              <a:defRPr sz="12300"/>
            </a:lvl7pPr>
            <a:lvl8pPr lvl="7" algn="ctr">
              <a:lnSpc>
                <a:spcPct val="100000"/>
              </a:lnSpc>
              <a:spcBef>
                <a:spcPts val="0"/>
              </a:spcBef>
              <a:spcAft>
                <a:spcPts val="0"/>
              </a:spcAft>
              <a:buSzPts val="12300"/>
              <a:buNone/>
              <a:defRPr sz="12300"/>
            </a:lvl8pPr>
            <a:lvl9pPr lvl="8" algn="ctr">
              <a:lnSpc>
                <a:spcPct val="100000"/>
              </a:lnSpc>
              <a:spcBef>
                <a:spcPts val="0"/>
              </a:spcBef>
              <a:spcAft>
                <a:spcPts val="0"/>
              </a:spcAft>
              <a:buSzPts val="12300"/>
              <a:buNone/>
              <a:defRPr sz="12300"/>
            </a:lvl9pPr>
          </a:lstStyle>
          <a:p>
            <a:r>
              <a:t>xx%</a:t>
            </a:r>
          </a:p>
        </p:txBody>
      </p:sp>
      <p:sp>
        <p:nvSpPr>
          <p:cNvPr id="50" name="Google Shape;50;p12"/>
          <p:cNvSpPr txBox="1"/>
          <p:nvPr>
            <p:ph idx="1" type="body"/>
          </p:nvPr>
        </p:nvSpPr>
        <p:spPr>
          <a:xfrm>
            <a:off x="311700" y="3152225"/>
            <a:ext cx="8520600" cy="1300800"/>
          </a:xfrm>
          <a:prstGeom prst="rect">
            <a:avLst/>
          </a:prstGeom>
          <a:noFill/>
          <a:ln>
            <a:noFill/>
          </a:ln>
        </p:spPr>
        <p:txBody>
          <a:bodyPr anchorCtr="0" anchor="t" bIns="93500" lIns="93500" spcFirstLastPara="1" rIns="93500" wrap="square" tIns="93500">
            <a:noAutofit/>
          </a:bodyPr>
          <a:lstStyle>
            <a:lvl1pPr indent="-342900" lvl="0" marL="457200" algn="ctr">
              <a:lnSpc>
                <a:spcPct val="115000"/>
              </a:lnSpc>
              <a:spcBef>
                <a:spcPts val="0"/>
              </a:spcBef>
              <a:spcAft>
                <a:spcPts val="0"/>
              </a:spcAft>
              <a:buSzPts val="1800"/>
              <a:buChar char="●"/>
              <a:defRPr sz="1800"/>
            </a:lvl1pPr>
            <a:lvl2pPr indent="-317500" lvl="1" marL="914400" algn="ctr">
              <a:lnSpc>
                <a:spcPct val="115000"/>
              </a:lnSpc>
              <a:spcBef>
                <a:spcPts val="0"/>
              </a:spcBef>
              <a:spcAft>
                <a:spcPts val="0"/>
              </a:spcAft>
              <a:buSzPts val="1400"/>
              <a:buChar char="○"/>
              <a:defRPr sz="1400"/>
            </a:lvl2pPr>
            <a:lvl3pPr indent="-317500" lvl="2" marL="1371600" algn="ctr">
              <a:lnSpc>
                <a:spcPct val="115000"/>
              </a:lnSpc>
              <a:spcBef>
                <a:spcPts val="0"/>
              </a:spcBef>
              <a:spcAft>
                <a:spcPts val="0"/>
              </a:spcAft>
              <a:buSzPts val="1400"/>
              <a:buChar char="■"/>
              <a:defRPr sz="1400"/>
            </a:lvl3pPr>
            <a:lvl4pPr indent="-317500" lvl="3" marL="1828800" algn="ctr">
              <a:lnSpc>
                <a:spcPct val="115000"/>
              </a:lnSpc>
              <a:spcBef>
                <a:spcPts val="0"/>
              </a:spcBef>
              <a:spcAft>
                <a:spcPts val="0"/>
              </a:spcAft>
              <a:buSzPts val="1400"/>
              <a:buChar char="●"/>
              <a:defRPr sz="1400"/>
            </a:lvl4pPr>
            <a:lvl5pPr indent="-317500" lvl="4" marL="2286000" algn="ctr">
              <a:lnSpc>
                <a:spcPct val="115000"/>
              </a:lnSpc>
              <a:spcBef>
                <a:spcPts val="0"/>
              </a:spcBef>
              <a:spcAft>
                <a:spcPts val="0"/>
              </a:spcAft>
              <a:buSzPts val="1400"/>
              <a:buChar char="○"/>
              <a:defRPr sz="1400"/>
            </a:lvl5pPr>
            <a:lvl6pPr indent="-317500" lvl="5" marL="2743200" algn="ctr">
              <a:lnSpc>
                <a:spcPct val="115000"/>
              </a:lnSpc>
              <a:spcBef>
                <a:spcPts val="0"/>
              </a:spcBef>
              <a:spcAft>
                <a:spcPts val="0"/>
              </a:spcAft>
              <a:buSzPts val="1400"/>
              <a:buChar char="■"/>
              <a:defRPr sz="1400"/>
            </a:lvl6pPr>
            <a:lvl7pPr indent="-317500" lvl="6" marL="3200400" algn="ctr">
              <a:lnSpc>
                <a:spcPct val="115000"/>
              </a:lnSpc>
              <a:spcBef>
                <a:spcPts val="0"/>
              </a:spcBef>
              <a:spcAft>
                <a:spcPts val="0"/>
              </a:spcAft>
              <a:buSzPts val="1400"/>
              <a:buChar char="●"/>
              <a:defRPr sz="1400"/>
            </a:lvl7pPr>
            <a:lvl8pPr indent="-317500" lvl="7" marL="3657600" algn="ctr">
              <a:lnSpc>
                <a:spcPct val="115000"/>
              </a:lnSpc>
              <a:spcBef>
                <a:spcPts val="0"/>
              </a:spcBef>
              <a:spcAft>
                <a:spcPts val="0"/>
              </a:spcAft>
              <a:buSzPts val="1400"/>
              <a:buChar char="○"/>
              <a:defRPr sz="1400"/>
            </a:lvl8pPr>
            <a:lvl9pPr indent="-317500" lvl="8" marL="4114800" algn="ctr">
              <a:lnSpc>
                <a:spcPct val="115000"/>
              </a:lnSpc>
              <a:spcBef>
                <a:spcPts val="0"/>
              </a:spcBef>
              <a:spcAft>
                <a:spcPts val="0"/>
              </a:spcAft>
              <a:buSzPts val="1400"/>
              <a:buChar char="■"/>
              <a:defRPr sz="1400"/>
            </a:lvl9pPr>
          </a:lstStyle>
          <a:p/>
        </p:txBody>
      </p:sp>
      <p:sp>
        <p:nvSpPr>
          <p:cNvPr id="51" name="Google Shape;51;p12"/>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7" name="Shape 57"/>
        <p:cNvGrpSpPr/>
        <p:nvPr/>
      </p:nvGrpSpPr>
      <p:grpSpPr>
        <a:xfrm>
          <a:off x="0" y="0"/>
          <a:ext cx="0" cy="0"/>
          <a:chOff x="0" y="0"/>
          <a:chExt cx="0" cy="0"/>
        </a:xfrm>
      </p:grpSpPr>
      <p:sp>
        <p:nvSpPr>
          <p:cNvPr id="58" name="Google Shape;58;p14"/>
          <p:cNvSpPr txBox="1"/>
          <p:nvPr>
            <p:ph type="ctrTitle"/>
          </p:nvPr>
        </p:nvSpPr>
        <p:spPr>
          <a:xfrm>
            <a:off x="311708" y="744575"/>
            <a:ext cx="8520600" cy="20526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59" name="Google Shape;59;p14"/>
          <p:cNvSpPr txBox="1"/>
          <p:nvPr>
            <p:ph idx="1" type="subTitle"/>
          </p:nvPr>
        </p:nvSpPr>
        <p:spPr>
          <a:xfrm>
            <a:off x="311700" y="2834125"/>
            <a:ext cx="8520600" cy="792600"/>
          </a:xfrm>
          <a:prstGeom prst="rect">
            <a:avLst/>
          </a:prstGeom>
          <a:noFill/>
          <a:ln>
            <a:noFill/>
          </a:ln>
        </p:spPr>
        <p:txBody>
          <a:bodyPr anchorCtr="0" anchor="t" bIns="93500" lIns="93500" spcFirstLastPara="1" rIns="93500" wrap="square" tIns="93500">
            <a:no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
        <p:nvSpPr>
          <p:cNvPr id="60" name="Google Shape;60;p14"/>
          <p:cNvSpPr txBox="1"/>
          <p:nvPr/>
        </p:nvSpPr>
        <p:spPr>
          <a:xfrm>
            <a:off x="8485308" y="4618175"/>
            <a:ext cx="548700" cy="393600"/>
          </a:xfrm>
          <a:prstGeom prst="rect">
            <a:avLst/>
          </a:prstGeom>
          <a:noFill/>
          <a:ln>
            <a:noFill/>
          </a:ln>
        </p:spPr>
        <p:txBody>
          <a:bodyPr anchorCtr="0" anchor="b" bIns="93500" lIns="93500" spcFirstLastPara="1" rIns="93500" wrap="square" tIns="93500">
            <a:noAutofit/>
          </a:bodyPr>
          <a:lstStyle/>
          <a:p>
            <a:pPr indent="0" lvl="0" marL="0" marR="0" rtl="0" algn="r">
              <a:lnSpc>
                <a:spcPct val="100000"/>
              </a:lnSpc>
              <a:spcBef>
                <a:spcPts val="0"/>
              </a:spcBef>
              <a:spcAft>
                <a:spcPts val="0"/>
              </a:spcAft>
              <a:buClr>
                <a:srgbClr val="000000"/>
              </a:buClr>
              <a:buSzPts val="1000"/>
              <a:buFont typeface="Arial"/>
              <a:buNone/>
            </a:pPr>
            <a:fld id="{00000000-1234-1234-1234-123412341234}" type="slidenum">
              <a:rPr b="0" i="0" lang="en" sz="1000" u="none" cap="none" strike="noStrike">
                <a:solidFill>
                  <a:srgbClr val="595959"/>
                </a:solidFill>
                <a:latin typeface="Inter Light"/>
                <a:ea typeface="Inter Light"/>
                <a:cs typeface="Inter Light"/>
                <a:sym typeface="Inter Light"/>
              </a:rPr>
              <a:t>‹#›</a:t>
            </a:fld>
            <a:endParaRPr b="0" i="0" sz="1000" u="none" cap="none" strike="noStrike">
              <a:solidFill>
                <a:srgbClr val="595959"/>
              </a:solidFill>
              <a:latin typeface="Inter Light"/>
              <a:ea typeface="Inter Light"/>
              <a:cs typeface="Inter Light"/>
              <a:sym typeface="Inter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5"/>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63" name="Google Shape;63;p15"/>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9pPr>
          </a:lstStyle>
          <a:p>
            <a:pPr indent="0" lvl="0" marL="0" rtl="0" algn="l">
              <a:spcBef>
                <a:spcPts val="0"/>
              </a:spcBef>
              <a:spcAft>
                <a:spcPts val="0"/>
              </a:spcAft>
              <a:buNone/>
            </a:pPr>
            <a:fld id="{00000000-1234-1234-1234-123412341234}" type="slidenum">
              <a:rPr lang="en"/>
              <a:t>‹#›</a:t>
            </a:fld>
            <a:endParaRPr/>
          </a:p>
        </p:txBody>
      </p:sp>
      <p:sp>
        <p:nvSpPr>
          <p:cNvPr id="64" name="Google Shape;64;p15"/>
          <p:cNvSpPr txBox="1"/>
          <p:nvPr>
            <p:ph idx="1" type="body"/>
          </p:nvPr>
        </p:nvSpPr>
        <p:spPr>
          <a:xfrm>
            <a:off x="311701"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
        <p:nvSpPr>
          <p:cNvPr id="65" name="Google Shape;65;p15"/>
          <p:cNvSpPr txBox="1"/>
          <p:nvPr>
            <p:ph idx="2" type="body"/>
          </p:nvPr>
        </p:nvSpPr>
        <p:spPr>
          <a:xfrm>
            <a:off x="3167997"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
        <p:nvSpPr>
          <p:cNvPr id="66" name="Google Shape;66;p15"/>
          <p:cNvSpPr txBox="1"/>
          <p:nvPr>
            <p:ph idx="3" type="body"/>
          </p:nvPr>
        </p:nvSpPr>
        <p:spPr>
          <a:xfrm>
            <a:off x="6024292"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Tree>
  </p:cSld>
  <p:clrMapOvr>
    <a:masterClrMapping/>
  </p:clrMapOvr>
  <p:extLst>
    <p:ext uri="{DCECCB84-F9BA-43D5-87BE-67443E8EF086}">
      <p15:sldGuideLst>
        <p15:guide id="1" pos="196">
          <p15:clr>
            <a:srgbClr val="E46962"/>
          </p15:clr>
        </p15:guide>
        <p15:guide id="2" pos="1965">
          <p15:clr>
            <a:srgbClr val="E46962"/>
          </p15:clr>
        </p15:guide>
        <p15:guide id="3" pos="1996">
          <p15:clr>
            <a:srgbClr val="E46962"/>
          </p15:clr>
        </p15:guide>
        <p15:guide id="4" pos="3764">
          <p15:clr>
            <a:srgbClr val="E46962"/>
          </p15:clr>
        </p15:guide>
        <p15:guide id="5" pos="3795">
          <p15:clr>
            <a:srgbClr val="E46962"/>
          </p15:clr>
        </p15:guide>
        <p15:guide id="6" pos="5564">
          <p15:clr>
            <a:srgbClr val="E46962"/>
          </p15:clr>
        </p15:guide>
        <p15:guide id="7" orient="horz" pos="514">
          <p15:clr>
            <a:srgbClr val="E46962"/>
          </p15:clr>
        </p15:guide>
        <p15:guide id="8" orient="horz" pos="619">
          <p15:clr>
            <a:srgbClr val="E46962"/>
          </p15:clr>
        </p15:guide>
        <p15:guide id="9" orient="horz" pos="2937">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sp>
        <p:nvSpPr>
          <p:cNvPr id="68" name="Google Shape;68;p16"/>
          <p:cNvSpPr/>
          <p:nvPr/>
        </p:nvSpPr>
        <p:spPr>
          <a:xfrm>
            <a:off x="8820150" y="4733925"/>
            <a:ext cx="219000" cy="295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17"/>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900"/>
              <a:buNone/>
              <a:defRPr sz="29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71" name="Google Shape;71;p17"/>
          <p:cNvSpPr txBox="1"/>
          <p:nvPr>
            <p:ph idx="1" type="body"/>
          </p:nvPr>
        </p:nvSpPr>
        <p:spPr>
          <a:xfrm>
            <a:off x="311700" y="1152475"/>
            <a:ext cx="39999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2" name="Google Shape;72;p17"/>
          <p:cNvSpPr txBox="1"/>
          <p:nvPr>
            <p:ph idx="2" type="body"/>
          </p:nvPr>
        </p:nvSpPr>
        <p:spPr>
          <a:xfrm>
            <a:off x="4832400" y="1152475"/>
            <a:ext cx="39999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3" name="Google Shape;73;p17"/>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18"/>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900"/>
              <a:buNone/>
              <a:defRPr sz="29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76" name="Google Shape;76;p18"/>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7" name="Shape 77"/>
        <p:cNvGrpSpPr/>
        <p:nvPr/>
      </p:nvGrpSpPr>
      <p:grpSpPr>
        <a:xfrm>
          <a:off x="0" y="0"/>
          <a:ext cx="0" cy="0"/>
          <a:chOff x="0" y="0"/>
          <a:chExt cx="0" cy="0"/>
        </a:xfrm>
      </p:grpSpPr>
      <p:sp>
        <p:nvSpPr>
          <p:cNvPr id="78" name="Google Shape;78;p19"/>
          <p:cNvSpPr txBox="1"/>
          <p:nvPr>
            <p:ph type="title"/>
          </p:nvPr>
        </p:nvSpPr>
        <p:spPr>
          <a:xfrm>
            <a:off x="311700" y="555600"/>
            <a:ext cx="2808000" cy="755700"/>
          </a:xfrm>
          <a:prstGeom prst="rect">
            <a:avLst/>
          </a:prstGeom>
          <a:noFill/>
          <a:ln>
            <a:noFill/>
          </a:ln>
        </p:spPr>
        <p:txBody>
          <a:bodyPr anchorCtr="0" anchor="b" bIns="93500" lIns="93500" spcFirstLastPara="1" rIns="93500" wrap="square" tIns="93500">
            <a:noAutofit/>
          </a:bodyPr>
          <a:lstStyle>
            <a:lvl1pPr lvl="0" algn="l">
              <a:lnSpc>
                <a:spcPct val="100000"/>
              </a:lnSpc>
              <a:spcBef>
                <a:spcPts val="0"/>
              </a:spcBef>
              <a:spcAft>
                <a:spcPts val="0"/>
              </a:spcAft>
              <a:buSzPts val="2500"/>
              <a:buNone/>
              <a:defRPr sz="2500"/>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79" name="Google Shape;79;p19"/>
          <p:cNvSpPr txBox="1"/>
          <p:nvPr>
            <p:ph idx="1" type="body"/>
          </p:nvPr>
        </p:nvSpPr>
        <p:spPr>
          <a:xfrm>
            <a:off x="311700" y="1389600"/>
            <a:ext cx="2808000" cy="3179400"/>
          </a:xfrm>
          <a:prstGeom prst="rect">
            <a:avLst/>
          </a:prstGeom>
          <a:noFill/>
          <a:ln>
            <a:noFill/>
          </a:ln>
        </p:spPr>
        <p:txBody>
          <a:bodyPr anchorCtr="0" anchor="t" bIns="93500" lIns="93500" spcFirstLastPara="1" rIns="93500" wrap="square" tIns="93500">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0" name="Google Shape;80;p19"/>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 name="Shape 81"/>
        <p:cNvGrpSpPr/>
        <p:nvPr/>
      </p:nvGrpSpPr>
      <p:grpSpPr>
        <a:xfrm>
          <a:off x="0" y="0"/>
          <a:ext cx="0" cy="0"/>
          <a:chOff x="0" y="0"/>
          <a:chExt cx="0" cy="0"/>
        </a:xfrm>
      </p:grpSpPr>
      <p:sp>
        <p:nvSpPr>
          <p:cNvPr id="82" name="Google Shape;82;p20"/>
          <p:cNvSpPr txBox="1"/>
          <p:nvPr>
            <p:ph type="title"/>
          </p:nvPr>
        </p:nvSpPr>
        <p:spPr>
          <a:xfrm>
            <a:off x="490250" y="450150"/>
            <a:ext cx="6367800" cy="4090800"/>
          </a:xfrm>
          <a:prstGeom prst="rect">
            <a:avLst/>
          </a:prstGeom>
          <a:noFill/>
          <a:ln>
            <a:noFill/>
          </a:ln>
        </p:spPr>
        <p:txBody>
          <a:bodyPr anchorCtr="0" anchor="ctr" bIns="93500" lIns="93500" spcFirstLastPara="1" rIns="93500" wrap="square" tIns="93500">
            <a:noAutofit/>
          </a:bodyPr>
          <a:lstStyle>
            <a:lvl1pPr lvl="0" algn="l">
              <a:lnSpc>
                <a:spcPct val="100000"/>
              </a:lnSpc>
              <a:spcBef>
                <a:spcPts val="0"/>
              </a:spcBef>
              <a:spcAft>
                <a:spcPts val="0"/>
              </a:spcAft>
              <a:buSzPts val="4900"/>
              <a:buNone/>
              <a:defRPr sz="4900"/>
            </a:lvl1pPr>
            <a:lvl2pPr lvl="1" algn="l">
              <a:lnSpc>
                <a:spcPct val="100000"/>
              </a:lnSpc>
              <a:spcBef>
                <a:spcPts val="0"/>
              </a:spcBef>
              <a:spcAft>
                <a:spcPts val="0"/>
              </a:spcAft>
              <a:buSzPts val="4900"/>
              <a:buNone/>
              <a:defRPr sz="4900"/>
            </a:lvl2pPr>
            <a:lvl3pPr lvl="2" algn="l">
              <a:lnSpc>
                <a:spcPct val="100000"/>
              </a:lnSpc>
              <a:spcBef>
                <a:spcPts val="0"/>
              </a:spcBef>
              <a:spcAft>
                <a:spcPts val="0"/>
              </a:spcAft>
              <a:buSzPts val="4900"/>
              <a:buNone/>
              <a:defRPr sz="4900"/>
            </a:lvl3pPr>
            <a:lvl4pPr lvl="3" algn="l">
              <a:lnSpc>
                <a:spcPct val="100000"/>
              </a:lnSpc>
              <a:spcBef>
                <a:spcPts val="0"/>
              </a:spcBef>
              <a:spcAft>
                <a:spcPts val="0"/>
              </a:spcAft>
              <a:buSzPts val="4900"/>
              <a:buNone/>
              <a:defRPr sz="4900"/>
            </a:lvl4pPr>
            <a:lvl5pPr lvl="4" algn="l">
              <a:lnSpc>
                <a:spcPct val="100000"/>
              </a:lnSpc>
              <a:spcBef>
                <a:spcPts val="0"/>
              </a:spcBef>
              <a:spcAft>
                <a:spcPts val="0"/>
              </a:spcAft>
              <a:buSzPts val="4900"/>
              <a:buNone/>
              <a:defRPr sz="4900"/>
            </a:lvl5pPr>
            <a:lvl6pPr lvl="5" algn="l">
              <a:lnSpc>
                <a:spcPct val="100000"/>
              </a:lnSpc>
              <a:spcBef>
                <a:spcPts val="0"/>
              </a:spcBef>
              <a:spcAft>
                <a:spcPts val="0"/>
              </a:spcAft>
              <a:buSzPts val="4900"/>
              <a:buNone/>
              <a:defRPr sz="4900"/>
            </a:lvl6pPr>
            <a:lvl7pPr lvl="6" algn="l">
              <a:lnSpc>
                <a:spcPct val="100000"/>
              </a:lnSpc>
              <a:spcBef>
                <a:spcPts val="0"/>
              </a:spcBef>
              <a:spcAft>
                <a:spcPts val="0"/>
              </a:spcAft>
              <a:buSzPts val="4900"/>
              <a:buNone/>
              <a:defRPr sz="4900"/>
            </a:lvl7pPr>
            <a:lvl8pPr lvl="7" algn="l">
              <a:lnSpc>
                <a:spcPct val="100000"/>
              </a:lnSpc>
              <a:spcBef>
                <a:spcPts val="0"/>
              </a:spcBef>
              <a:spcAft>
                <a:spcPts val="0"/>
              </a:spcAft>
              <a:buSzPts val="4900"/>
              <a:buNone/>
              <a:defRPr sz="4900"/>
            </a:lvl8pPr>
            <a:lvl9pPr lvl="8" algn="l">
              <a:lnSpc>
                <a:spcPct val="100000"/>
              </a:lnSpc>
              <a:spcBef>
                <a:spcPts val="0"/>
              </a:spcBef>
              <a:spcAft>
                <a:spcPts val="0"/>
              </a:spcAft>
              <a:buSzPts val="4900"/>
              <a:buNone/>
              <a:defRPr sz="4900"/>
            </a:lvl9pPr>
          </a:lstStyle>
          <a:p/>
        </p:txBody>
      </p:sp>
      <p:sp>
        <p:nvSpPr>
          <p:cNvPr id="83" name="Google Shape;83;p20"/>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4" name="Shape 84"/>
        <p:cNvGrpSpPr/>
        <p:nvPr/>
      </p:nvGrpSpPr>
      <p:grpSpPr>
        <a:xfrm>
          <a:off x="0" y="0"/>
          <a:ext cx="0" cy="0"/>
          <a:chOff x="0" y="0"/>
          <a:chExt cx="0" cy="0"/>
        </a:xfrm>
      </p:grpSpPr>
      <p:sp>
        <p:nvSpPr>
          <p:cNvPr id="85" name="Google Shape;85;p21"/>
          <p:cNvSpPr/>
          <p:nvPr/>
        </p:nvSpPr>
        <p:spPr>
          <a:xfrm>
            <a:off x="4572000" y="-125"/>
            <a:ext cx="4572000" cy="5143500"/>
          </a:xfrm>
          <a:prstGeom prst="rect">
            <a:avLst/>
          </a:prstGeom>
          <a:solidFill>
            <a:schemeClr val="lt2"/>
          </a:solidFill>
          <a:ln>
            <a:noFill/>
          </a:ln>
        </p:spPr>
        <p:txBody>
          <a:bodyPr anchorCtr="0" anchor="ctr" bIns="93500" lIns="93500" spcFirstLastPara="1" rIns="93500" wrap="square" tIns="9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1"/>
          <p:cNvSpPr txBox="1"/>
          <p:nvPr>
            <p:ph type="title"/>
          </p:nvPr>
        </p:nvSpPr>
        <p:spPr>
          <a:xfrm>
            <a:off x="265500" y="1233175"/>
            <a:ext cx="4045200" cy="14823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4300"/>
              <a:buNone/>
              <a:defRPr sz="4300"/>
            </a:lvl1pPr>
            <a:lvl2pPr lvl="1" algn="ctr">
              <a:lnSpc>
                <a:spcPct val="100000"/>
              </a:lnSpc>
              <a:spcBef>
                <a:spcPts val="0"/>
              </a:spcBef>
              <a:spcAft>
                <a:spcPts val="0"/>
              </a:spcAft>
              <a:buSzPts val="4300"/>
              <a:buNone/>
              <a:defRPr sz="4300"/>
            </a:lvl2pPr>
            <a:lvl3pPr lvl="2" algn="ctr">
              <a:lnSpc>
                <a:spcPct val="100000"/>
              </a:lnSpc>
              <a:spcBef>
                <a:spcPts val="0"/>
              </a:spcBef>
              <a:spcAft>
                <a:spcPts val="0"/>
              </a:spcAft>
              <a:buSzPts val="4300"/>
              <a:buNone/>
              <a:defRPr sz="4300"/>
            </a:lvl3pPr>
            <a:lvl4pPr lvl="3" algn="ctr">
              <a:lnSpc>
                <a:spcPct val="100000"/>
              </a:lnSpc>
              <a:spcBef>
                <a:spcPts val="0"/>
              </a:spcBef>
              <a:spcAft>
                <a:spcPts val="0"/>
              </a:spcAft>
              <a:buSzPts val="4300"/>
              <a:buNone/>
              <a:defRPr sz="4300"/>
            </a:lvl4pPr>
            <a:lvl5pPr lvl="4" algn="ctr">
              <a:lnSpc>
                <a:spcPct val="100000"/>
              </a:lnSpc>
              <a:spcBef>
                <a:spcPts val="0"/>
              </a:spcBef>
              <a:spcAft>
                <a:spcPts val="0"/>
              </a:spcAft>
              <a:buSzPts val="4300"/>
              <a:buNone/>
              <a:defRPr sz="4300"/>
            </a:lvl5pPr>
            <a:lvl6pPr lvl="5" algn="ctr">
              <a:lnSpc>
                <a:spcPct val="100000"/>
              </a:lnSpc>
              <a:spcBef>
                <a:spcPts val="0"/>
              </a:spcBef>
              <a:spcAft>
                <a:spcPts val="0"/>
              </a:spcAft>
              <a:buSzPts val="4300"/>
              <a:buNone/>
              <a:defRPr sz="4300"/>
            </a:lvl6pPr>
            <a:lvl7pPr lvl="6" algn="ctr">
              <a:lnSpc>
                <a:spcPct val="100000"/>
              </a:lnSpc>
              <a:spcBef>
                <a:spcPts val="0"/>
              </a:spcBef>
              <a:spcAft>
                <a:spcPts val="0"/>
              </a:spcAft>
              <a:buSzPts val="4300"/>
              <a:buNone/>
              <a:defRPr sz="4300"/>
            </a:lvl7pPr>
            <a:lvl8pPr lvl="7" algn="ctr">
              <a:lnSpc>
                <a:spcPct val="100000"/>
              </a:lnSpc>
              <a:spcBef>
                <a:spcPts val="0"/>
              </a:spcBef>
              <a:spcAft>
                <a:spcPts val="0"/>
              </a:spcAft>
              <a:buSzPts val="4300"/>
              <a:buNone/>
              <a:defRPr sz="4300"/>
            </a:lvl8pPr>
            <a:lvl9pPr lvl="8" algn="ctr">
              <a:lnSpc>
                <a:spcPct val="100000"/>
              </a:lnSpc>
              <a:spcBef>
                <a:spcPts val="0"/>
              </a:spcBef>
              <a:spcAft>
                <a:spcPts val="0"/>
              </a:spcAft>
              <a:buSzPts val="4300"/>
              <a:buNone/>
              <a:defRPr sz="4300"/>
            </a:lvl9pPr>
          </a:lstStyle>
          <a:p/>
        </p:txBody>
      </p:sp>
      <p:sp>
        <p:nvSpPr>
          <p:cNvPr id="87" name="Google Shape;87;p21"/>
          <p:cNvSpPr txBox="1"/>
          <p:nvPr>
            <p:ph idx="1" type="subTitle"/>
          </p:nvPr>
        </p:nvSpPr>
        <p:spPr>
          <a:xfrm>
            <a:off x="265500" y="2803075"/>
            <a:ext cx="4045200" cy="1235100"/>
          </a:xfrm>
          <a:prstGeom prst="rect">
            <a:avLst/>
          </a:prstGeom>
          <a:noFill/>
          <a:ln>
            <a:noFill/>
          </a:ln>
        </p:spPr>
        <p:txBody>
          <a:bodyPr anchorCtr="0" anchor="t" bIns="93500" lIns="93500" spcFirstLastPara="1" rIns="93500" wrap="square" tIns="9350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8" name="Google Shape;88;p21"/>
          <p:cNvSpPr txBox="1"/>
          <p:nvPr>
            <p:ph idx="2" type="body"/>
          </p:nvPr>
        </p:nvSpPr>
        <p:spPr>
          <a:xfrm>
            <a:off x="4939500" y="724075"/>
            <a:ext cx="3837000" cy="3695100"/>
          </a:xfrm>
          <a:prstGeom prst="rect">
            <a:avLst/>
          </a:prstGeom>
          <a:noFill/>
          <a:ln>
            <a:noFill/>
          </a:ln>
        </p:spPr>
        <p:txBody>
          <a:bodyPr anchorCtr="0" anchor="ctr" bIns="93500" lIns="93500" spcFirstLastPara="1" rIns="93500" wrap="square" tIns="93500">
            <a:noAutofit/>
          </a:bodyPr>
          <a:lstStyle>
            <a:lvl1pPr indent="-342900" lvl="0" marL="457200" algn="l">
              <a:lnSpc>
                <a:spcPct val="115000"/>
              </a:lnSpc>
              <a:spcBef>
                <a:spcPts val="0"/>
              </a:spcBef>
              <a:spcAft>
                <a:spcPts val="0"/>
              </a:spcAft>
              <a:buSzPts val="1800"/>
              <a:buChar char="●"/>
              <a:defRPr sz="1800"/>
            </a:lvl1pPr>
            <a:lvl2pPr indent="-317500" lvl="1" marL="914400" algn="l">
              <a:lnSpc>
                <a:spcPct val="115000"/>
              </a:lnSpc>
              <a:spcBef>
                <a:spcPts val="0"/>
              </a:spcBef>
              <a:spcAft>
                <a:spcPts val="0"/>
              </a:spcAft>
              <a:buSzPts val="1400"/>
              <a:buChar char="○"/>
              <a:defRPr sz="1400"/>
            </a:lvl2pPr>
            <a:lvl3pPr indent="-317500" lvl="2" marL="1371600" algn="l">
              <a:lnSpc>
                <a:spcPct val="115000"/>
              </a:lnSpc>
              <a:spcBef>
                <a:spcPts val="0"/>
              </a:spcBef>
              <a:spcAft>
                <a:spcPts val="0"/>
              </a:spcAft>
              <a:buSzPts val="1400"/>
              <a:buChar char="■"/>
              <a:defRPr sz="1400"/>
            </a:lvl3pPr>
            <a:lvl4pPr indent="-317500" lvl="3" marL="1828800" algn="l">
              <a:lnSpc>
                <a:spcPct val="115000"/>
              </a:lnSpc>
              <a:spcBef>
                <a:spcPts val="0"/>
              </a:spcBef>
              <a:spcAft>
                <a:spcPts val="0"/>
              </a:spcAft>
              <a:buSzPts val="1400"/>
              <a:buChar char="●"/>
              <a:defRPr sz="1400"/>
            </a:lvl4pPr>
            <a:lvl5pPr indent="-317500" lvl="4" marL="2286000" algn="l">
              <a:lnSpc>
                <a:spcPct val="115000"/>
              </a:lnSpc>
              <a:spcBef>
                <a:spcPts val="0"/>
              </a:spcBef>
              <a:spcAft>
                <a:spcPts val="0"/>
              </a:spcAft>
              <a:buSzPts val="1400"/>
              <a:buChar char="○"/>
              <a:defRPr sz="1400"/>
            </a:lvl5pPr>
            <a:lvl6pPr indent="-317500" lvl="5" marL="2743200" algn="l">
              <a:lnSpc>
                <a:spcPct val="115000"/>
              </a:lnSpc>
              <a:spcBef>
                <a:spcPts val="0"/>
              </a:spcBef>
              <a:spcAft>
                <a:spcPts val="0"/>
              </a:spcAft>
              <a:buSzPts val="1400"/>
              <a:buChar char="■"/>
              <a:defRPr sz="1400"/>
            </a:lvl6pPr>
            <a:lvl7pPr indent="-317500" lvl="6" marL="3200400" algn="l">
              <a:lnSpc>
                <a:spcPct val="115000"/>
              </a:lnSpc>
              <a:spcBef>
                <a:spcPts val="0"/>
              </a:spcBef>
              <a:spcAft>
                <a:spcPts val="0"/>
              </a:spcAft>
              <a:buSzPts val="1400"/>
              <a:buChar char="●"/>
              <a:defRPr sz="1400"/>
            </a:lvl7pPr>
            <a:lvl8pPr indent="-317500" lvl="7" marL="3657600" algn="l">
              <a:lnSpc>
                <a:spcPct val="115000"/>
              </a:lnSpc>
              <a:spcBef>
                <a:spcPts val="0"/>
              </a:spcBef>
              <a:spcAft>
                <a:spcPts val="0"/>
              </a:spcAft>
              <a:buSzPts val="1400"/>
              <a:buChar char="○"/>
              <a:defRPr sz="1400"/>
            </a:lvl8pPr>
            <a:lvl9pPr indent="-317500" lvl="8" marL="4114800" algn="l">
              <a:lnSpc>
                <a:spcPct val="115000"/>
              </a:lnSpc>
              <a:spcBef>
                <a:spcPts val="0"/>
              </a:spcBef>
              <a:spcAft>
                <a:spcPts val="0"/>
              </a:spcAft>
              <a:buSzPts val="1400"/>
              <a:buChar char="■"/>
              <a:defRPr sz="1400"/>
            </a:lvl9pPr>
          </a:lstStyle>
          <a:p/>
        </p:txBody>
      </p:sp>
      <p:sp>
        <p:nvSpPr>
          <p:cNvPr id="89" name="Google Shape;89;p21"/>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0" name="Shape 90"/>
        <p:cNvGrpSpPr/>
        <p:nvPr/>
      </p:nvGrpSpPr>
      <p:grpSpPr>
        <a:xfrm>
          <a:off x="0" y="0"/>
          <a:ext cx="0" cy="0"/>
          <a:chOff x="0" y="0"/>
          <a:chExt cx="0" cy="0"/>
        </a:xfrm>
      </p:grpSpPr>
      <p:sp>
        <p:nvSpPr>
          <p:cNvPr id="91" name="Google Shape;91;p22"/>
          <p:cNvSpPr txBox="1"/>
          <p:nvPr>
            <p:ph idx="1" type="body"/>
          </p:nvPr>
        </p:nvSpPr>
        <p:spPr>
          <a:xfrm>
            <a:off x="311700" y="4230575"/>
            <a:ext cx="5998800" cy="605100"/>
          </a:xfrm>
          <a:prstGeom prst="rect">
            <a:avLst/>
          </a:prstGeom>
          <a:noFill/>
          <a:ln>
            <a:noFill/>
          </a:ln>
        </p:spPr>
        <p:txBody>
          <a:bodyPr anchorCtr="0" anchor="ctr" bIns="93500" lIns="93500" spcFirstLastPara="1" rIns="93500" wrap="square" tIns="93500">
            <a:noAutofit/>
          </a:bodyPr>
          <a:lstStyle>
            <a:lvl1pPr indent="-228600" lvl="0" marL="457200" algn="l">
              <a:lnSpc>
                <a:spcPct val="100000"/>
              </a:lnSpc>
              <a:spcBef>
                <a:spcPts val="0"/>
              </a:spcBef>
              <a:spcAft>
                <a:spcPts val="0"/>
              </a:spcAft>
              <a:buSzPts val="1800"/>
              <a:buNone/>
              <a:defRPr sz="1800"/>
            </a:lvl1pPr>
          </a:lstStyle>
          <a:p/>
        </p:txBody>
      </p:sp>
      <p:sp>
        <p:nvSpPr>
          <p:cNvPr id="92" name="Google Shape;92;p22"/>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3" name="Shape 93"/>
        <p:cNvGrpSpPr/>
        <p:nvPr/>
      </p:nvGrpSpPr>
      <p:grpSpPr>
        <a:xfrm>
          <a:off x="0" y="0"/>
          <a:ext cx="0" cy="0"/>
          <a:chOff x="0" y="0"/>
          <a:chExt cx="0" cy="0"/>
        </a:xfrm>
      </p:grpSpPr>
      <p:sp>
        <p:nvSpPr>
          <p:cNvPr id="94" name="Google Shape;94;p23"/>
          <p:cNvSpPr txBox="1"/>
          <p:nvPr>
            <p:ph hasCustomPrompt="1" type="title"/>
          </p:nvPr>
        </p:nvSpPr>
        <p:spPr>
          <a:xfrm>
            <a:off x="311700" y="1106125"/>
            <a:ext cx="8520600" cy="19635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12300"/>
              <a:buNone/>
              <a:defRPr sz="12300"/>
            </a:lvl1pPr>
            <a:lvl2pPr lvl="1" algn="ctr">
              <a:lnSpc>
                <a:spcPct val="100000"/>
              </a:lnSpc>
              <a:spcBef>
                <a:spcPts val="0"/>
              </a:spcBef>
              <a:spcAft>
                <a:spcPts val="0"/>
              </a:spcAft>
              <a:buSzPts val="12300"/>
              <a:buNone/>
              <a:defRPr sz="12300"/>
            </a:lvl2pPr>
            <a:lvl3pPr lvl="2" algn="ctr">
              <a:lnSpc>
                <a:spcPct val="100000"/>
              </a:lnSpc>
              <a:spcBef>
                <a:spcPts val="0"/>
              </a:spcBef>
              <a:spcAft>
                <a:spcPts val="0"/>
              </a:spcAft>
              <a:buSzPts val="12300"/>
              <a:buNone/>
              <a:defRPr sz="12300"/>
            </a:lvl3pPr>
            <a:lvl4pPr lvl="3" algn="ctr">
              <a:lnSpc>
                <a:spcPct val="100000"/>
              </a:lnSpc>
              <a:spcBef>
                <a:spcPts val="0"/>
              </a:spcBef>
              <a:spcAft>
                <a:spcPts val="0"/>
              </a:spcAft>
              <a:buSzPts val="12300"/>
              <a:buNone/>
              <a:defRPr sz="12300"/>
            </a:lvl4pPr>
            <a:lvl5pPr lvl="4" algn="ctr">
              <a:lnSpc>
                <a:spcPct val="100000"/>
              </a:lnSpc>
              <a:spcBef>
                <a:spcPts val="0"/>
              </a:spcBef>
              <a:spcAft>
                <a:spcPts val="0"/>
              </a:spcAft>
              <a:buSzPts val="12300"/>
              <a:buNone/>
              <a:defRPr sz="12300"/>
            </a:lvl5pPr>
            <a:lvl6pPr lvl="5" algn="ctr">
              <a:lnSpc>
                <a:spcPct val="100000"/>
              </a:lnSpc>
              <a:spcBef>
                <a:spcPts val="0"/>
              </a:spcBef>
              <a:spcAft>
                <a:spcPts val="0"/>
              </a:spcAft>
              <a:buSzPts val="12300"/>
              <a:buNone/>
              <a:defRPr sz="12300"/>
            </a:lvl6pPr>
            <a:lvl7pPr lvl="6" algn="ctr">
              <a:lnSpc>
                <a:spcPct val="100000"/>
              </a:lnSpc>
              <a:spcBef>
                <a:spcPts val="0"/>
              </a:spcBef>
              <a:spcAft>
                <a:spcPts val="0"/>
              </a:spcAft>
              <a:buSzPts val="12300"/>
              <a:buNone/>
              <a:defRPr sz="12300"/>
            </a:lvl7pPr>
            <a:lvl8pPr lvl="7" algn="ctr">
              <a:lnSpc>
                <a:spcPct val="100000"/>
              </a:lnSpc>
              <a:spcBef>
                <a:spcPts val="0"/>
              </a:spcBef>
              <a:spcAft>
                <a:spcPts val="0"/>
              </a:spcAft>
              <a:buSzPts val="12300"/>
              <a:buNone/>
              <a:defRPr sz="12300"/>
            </a:lvl8pPr>
            <a:lvl9pPr lvl="8" algn="ctr">
              <a:lnSpc>
                <a:spcPct val="100000"/>
              </a:lnSpc>
              <a:spcBef>
                <a:spcPts val="0"/>
              </a:spcBef>
              <a:spcAft>
                <a:spcPts val="0"/>
              </a:spcAft>
              <a:buSzPts val="12300"/>
              <a:buNone/>
              <a:defRPr sz="12300"/>
            </a:lvl9pPr>
          </a:lstStyle>
          <a:p>
            <a:r>
              <a:t>xx%</a:t>
            </a:r>
          </a:p>
        </p:txBody>
      </p:sp>
      <p:sp>
        <p:nvSpPr>
          <p:cNvPr id="95" name="Google Shape;95;p23"/>
          <p:cNvSpPr txBox="1"/>
          <p:nvPr>
            <p:ph idx="1" type="body"/>
          </p:nvPr>
        </p:nvSpPr>
        <p:spPr>
          <a:xfrm>
            <a:off x="311700" y="3152225"/>
            <a:ext cx="8520600" cy="1300800"/>
          </a:xfrm>
          <a:prstGeom prst="rect">
            <a:avLst/>
          </a:prstGeom>
          <a:noFill/>
          <a:ln>
            <a:noFill/>
          </a:ln>
        </p:spPr>
        <p:txBody>
          <a:bodyPr anchorCtr="0" anchor="t" bIns="93500" lIns="93500" spcFirstLastPara="1" rIns="93500" wrap="square" tIns="93500">
            <a:noAutofit/>
          </a:bodyPr>
          <a:lstStyle>
            <a:lvl1pPr indent="-342900" lvl="0" marL="457200" algn="ctr">
              <a:lnSpc>
                <a:spcPct val="115000"/>
              </a:lnSpc>
              <a:spcBef>
                <a:spcPts val="0"/>
              </a:spcBef>
              <a:spcAft>
                <a:spcPts val="0"/>
              </a:spcAft>
              <a:buSzPts val="1800"/>
              <a:buChar char="●"/>
              <a:defRPr sz="1800"/>
            </a:lvl1pPr>
            <a:lvl2pPr indent="-317500" lvl="1" marL="914400" algn="ctr">
              <a:lnSpc>
                <a:spcPct val="115000"/>
              </a:lnSpc>
              <a:spcBef>
                <a:spcPts val="0"/>
              </a:spcBef>
              <a:spcAft>
                <a:spcPts val="0"/>
              </a:spcAft>
              <a:buSzPts val="1400"/>
              <a:buChar char="○"/>
              <a:defRPr sz="1400"/>
            </a:lvl2pPr>
            <a:lvl3pPr indent="-317500" lvl="2" marL="1371600" algn="ctr">
              <a:lnSpc>
                <a:spcPct val="115000"/>
              </a:lnSpc>
              <a:spcBef>
                <a:spcPts val="0"/>
              </a:spcBef>
              <a:spcAft>
                <a:spcPts val="0"/>
              </a:spcAft>
              <a:buSzPts val="1400"/>
              <a:buChar char="■"/>
              <a:defRPr sz="1400"/>
            </a:lvl3pPr>
            <a:lvl4pPr indent="-317500" lvl="3" marL="1828800" algn="ctr">
              <a:lnSpc>
                <a:spcPct val="115000"/>
              </a:lnSpc>
              <a:spcBef>
                <a:spcPts val="0"/>
              </a:spcBef>
              <a:spcAft>
                <a:spcPts val="0"/>
              </a:spcAft>
              <a:buSzPts val="1400"/>
              <a:buChar char="●"/>
              <a:defRPr sz="1400"/>
            </a:lvl4pPr>
            <a:lvl5pPr indent="-317500" lvl="4" marL="2286000" algn="ctr">
              <a:lnSpc>
                <a:spcPct val="115000"/>
              </a:lnSpc>
              <a:spcBef>
                <a:spcPts val="0"/>
              </a:spcBef>
              <a:spcAft>
                <a:spcPts val="0"/>
              </a:spcAft>
              <a:buSzPts val="1400"/>
              <a:buChar char="○"/>
              <a:defRPr sz="1400"/>
            </a:lvl5pPr>
            <a:lvl6pPr indent="-317500" lvl="5" marL="2743200" algn="ctr">
              <a:lnSpc>
                <a:spcPct val="115000"/>
              </a:lnSpc>
              <a:spcBef>
                <a:spcPts val="0"/>
              </a:spcBef>
              <a:spcAft>
                <a:spcPts val="0"/>
              </a:spcAft>
              <a:buSzPts val="1400"/>
              <a:buChar char="■"/>
              <a:defRPr sz="1400"/>
            </a:lvl6pPr>
            <a:lvl7pPr indent="-317500" lvl="6" marL="3200400" algn="ctr">
              <a:lnSpc>
                <a:spcPct val="115000"/>
              </a:lnSpc>
              <a:spcBef>
                <a:spcPts val="0"/>
              </a:spcBef>
              <a:spcAft>
                <a:spcPts val="0"/>
              </a:spcAft>
              <a:buSzPts val="1400"/>
              <a:buChar char="●"/>
              <a:defRPr sz="1400"/>
            </a:lvl7pPr>
            <a:lvl8pPr indent="-317500" lvl="7" marL="3657600" algn="ctr">
              <a:lnSpc>
                <a:spcPct val="115000"/>
              </a:lnSpc>
              <a:spcBef>
                <a:spcPts val="0"/>
              </a:spcBef>
              <a:spcAft>
                <a:spcPts val="0"/>
              </a:spcAft>
              <a:buSzPts val="1400"/>
              <a:buChar char="○"/>
              <a:defRPr sz="1400"/>
            </a:lvl8pPr>
            <a:lvl9pPr indent="-317500" lvl="8" marL="4114800" algn="ctr">
              <a:lnSpc>
                <a:spcPct val="115000"/>
              </a:lnSpc>
              <a:spcBef>
                <a:spcPts val="0"/>
              </a:spcBef>
              <a:spcAft>
                <a:spcPts val="0"/>
              </a:spcAft>
              <a:buSzPts val="1400"/>
              <a:buChar char="■"/>
              <a:defRPr sz="1400"/>
            </a:lvl9pPr>
          </a:lstStyle>
          <a:p/>
        </p:txBody>
      </p:sp>
      <p:sp>
        <p:nvSpPr>
          <p:cNvPr id="96" name="Google Shape;96;p23"/>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24"/>
          <p:cNvSpPr/>
          <p:nvPr/>
        </p:nvSpPr>
        <p:spPr>
          <a:xfrm>
            <a:off x="234550" y="4531975"/>
            <a:ext cx="1432500" cy="460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99" name="Google Shape;99;p24"/>
          <p:cNvSpPr/>
          <p:nvPr/>
        </p:nvSpPr>
        <p:spPr>
          <a:xfrm>
            <a:off x="7589600" y="4531975"/>
            <a:ext cx="1432500" cy="460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footer">
  <p:cSld name="TITLE_AND_BODY_1">
    <p:spTree>
      <p:nvGrpSpPr>
        <p:cNvPr id="100" name="Shape 100"/>
        <p:cNvGrpSpPr/>
        <p:nvPr/>
      </p:nvGrpSpPr>
      <p:grpSpPr>
        <a:xfrm>
          <a:off x="0" y="0"/>
          <a:ext cx="0" cy="0"/>
          <a:chOff x="0" y="0"/>
          <a:chExt cx="0" cy="0"/>
        </a:xfrm>
      </p:grpSpPr>
      <p:sp>
        <p:nvSpPr>
          <p:cNvPr id="101" name="Google Shape;101;p25"/>
          <p:cNvSpPr txBox="1"/>
          <p:nvPr>
            <p:ph type="title"/>
          </p:nvPr>
        </p:nvSpPr>
        <p:spPr>
          <a:xfrm>
            <a:off x="311700" y="2926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500"/>
              <a:buFont typeface="Outfit Medium"/>
              <a:buNone/>
              <a:defRPr sz="2500">
                <a:latin typeface="Outfit Medium"/>
                <a:ea typeface="Outfit Medium"/>
                <a:cs typeface="Outfit Medium"/>
                <a:sym typeface="Outfit Medium"/>
              </a:defRPr>
            </a:lvl1pPr>
            <a:lvl2pPr lvl="1"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2pPr>
            <a:lvl3pPr lvl="2"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3pPr>
            <a:lvl4pPr lvl="3"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4pPr>
            <a:lvl5pPr lvl="4"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5pPr>
            <a:lvl6pPr lvl="5"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6pPr>
            <a:lvl7pPr lvl="6"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7pPr>
            <a:lvl8pPr lvl="7"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8pPr>
            <a:lvl9pPr lvl="8"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9pPr>
          </a:lstStyle>
          <a:p/>
        </p:txBody>
      </p:sp>
      <p:sp>
        <p:nvSpPr>
          <p:cNvPr id="102" name="Google Shape;102;p25"/>
          <p:cNvSpPr txBox="1"/>
          <p:nvPr>
            <p:ph idx="1" type="body"/>
          </p:nvPr>
        </p:nvSpPr>
        <p:spPr>
          <a:xfrm>
            <a:off x="311700" y="1152475"/>
            <a:ext cx="85206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Clr>
                <a:schemeClr val="dk1"/>
              </a:buClr>
              <a:buSzPts val="1400"/>
              <a:buFont typeface="Outfit"/>
              <a:buChar char="●"/>
              <a:defRPr sz="1400">
                <a:solidFill>
                  <a:schemeClr val="dk1"/>
                </a:solidFill>
                <a:latin typeface="Outfit"/>
                <a:ea typeface="Outfit"/>
                <a:cs typeface="Outfit"/>
                <a:sym typeface="Outfit"/>
              </a:defRPr>
            </a:lvl1pPr>
            <a:lvl2pPr indent="-304800" lvl="1" marL="9144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2pPr>
            <a:lvl3pPr indent="-304800" lvl="2" marL="13716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3pPr>
            <a:lvl4pPr indent="-304800" lvl="3" marL="18288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4pPr>
            <a:lvl5pPr indent="-304800" lvl="4" marL="22860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5pPr>
            <a:lvl6pPr indent="-304800" lvl="5" marL="27432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6pPr>
            <a:lvl7pPr indent="-304800" lvl="6" marL="32004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7pPr>
            <a:lvl8pPr indent="-304800" lvl="7" marL="36576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8pPr>
            <a:lvl9pPr indent="-304800" lvl="8" marL="41148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9pPr>
          </a:lstStyle>
          <a:p/>
        </p:txBody>
      </p:sp>
      <p:sp>
        <p:nvSpPr>
          <p:cNvPr id="103" name="Google Shape;10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104" name="Google Shape;104;p25"/>
          <p:cNvSpPr txBox="1"/>
          <p:nvPr/>
        </p:nvSpPr>
        <p:spPr>
          <a:xfrm>
            <a:off x="7019050" y="4698600"/>
            <a:ext cx="1614600" cy="246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2"/>
                </a:solidFill>
                <a:latin typeface="Outfit Medium"/>
                <a:ea typeface="Outfit Medium"/>
                <a:cs typeface="Outfit Medium"/>
                <a:sym typeface="Outfit Medium"/>
              </a:rPr>
              <a:t>Title of slide deck  </a:t>
            </a:r>
            <a:r>
              <a:rPr b="0" i="0" lang="en" sz="1000" u="none" cap="none" strike="noStrike">
                <a:solidFill>
                  <a:schemeClr val="dk2"/>
                </a:solidFill>
                <a:latin typeface="Outfit"/>
                <a:ea typeface="Outfit"/>
                <a:cs typeface="Outfit"/>
                <a:sym typeface="Outfit"/>
              </a:rPr>
              <a:t>|  Date</a:t>
            </a:r>
            <a:endParaRPr b="0" i="0" sz="1000" u="none" cap="none" strike="noStrike">
              <a:solidFill>
                <a:schemeClr val="dk2"/>
              </a:solidFill>
              <a:latin typeface="Outfit"/>
              <a:ea typeface="Outfit"/>
              <a:cs typeface="Outfit"/>
              <a:sym typeface="Outfit"/>
            </a:endParaRPr>
          </a:p>
        </p:txBody>
      </p:sp>
    </p:spTree>
  </p:cSld>
  <p:clrMapOvr>
    <a:masterClrMapping/>
  </p:clrMapOvr>
  <p:extLst>
    <p:ext uri="{DCECCB84-F9BA-43D5-87BE-67443E8EF086}">
      <p15:sldGuideLst>
        <p15:guide id="1" orient="horz" pos="3096">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9" name="Shape 109"/>
        <p:cNvGrpSpPr/>
        <p:nvPr/>
      </p:nvGrpSpPr>
      <p:grpSpPr>
        <a:xfrm>
          <a:off x="0" y="0"/>
          <a:ext cx="0" cy="0"/>
          <a:chOff x="0" y="0"/>
          <a:chExt cx="0" cy="0"/>
        </a:xfrm>
      </p:grpSpPr>
      <p:sp>
        <p:nvSpPr>
          <p:cNvPr id="110" name="Google Shape;110;p2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1" name="Google Shape;111;p2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2" name="Google Shape;112;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3" name="Shape 113"/>
        <p:cNvGrpSpPr/>
        <p:nvPr/>
      </p:nvGrpSpPr>
      <p:grpSpPr>
        <a:xfrm>
          <a:off x="0" y="0"/>
          <a:ext cx="0" cy="0"/>
          <a:chOff x="0" y="0"/>
          <a:chExt cx="0" cy="0"/>
        </a:xfrm>
      </p:grpSpPr>
      <p:sp>
        <p:nvSpPr>
          <p:cNvPr id="114" name="Google Shape;114;p2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15" name="Google Shape;115;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6" name="Shape 116"/>
        <p:cNvGrpSpPr/>
        <p:nvPr/>
      </p:nvGrpSpPr>
      <p:grpSpPr>
        <a:xfrm>
          <a:off x="0" y="0"/>
          <a:ext cx="0" cy="0"/>
          <a:chOff x="0" y="0"/>
          <a:chExt cx="0" cy="0"/>
        </a:xfrm>
      </p:grpSpPr>
      <p:sp>
        <p:nvSpPr>
          <p:cNvPr id="117" name="Google Shape;117;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8" name="Google Shape;118;p2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9" name="Google Shape;119;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0" name="Shape 120"/>
        <p:cNvGrpSpPr/>
        <p:nvPr/>
      </p:nvGrpSpPr>
      <p:grpSpPr>
        <a:xfrm>
          <a:off x="0" y="0"/>
          <a:ext cx="0" cy="0"/>
          <a:chOff x="0" y="0"/>
          <a:chExt cx="0" cy="0"/>
        </a:xfrm>
      </p:grpSpPr>
      <p:sp>
        <p:nvSpPr>
          <p:cNvPr id="121" name="Google Shape;121;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2" name="Google Shape;122;p3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23" name="Google Shape;123;p3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24" name="Google Shape;124;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5" name="Shape 125"/>
        <p:cNvGrpSpPr/>
        <p:nvPr/>
      </p:nvGrpSpPr>
      <p:grpSpPr>
        <a:xfrm>
          <a:off x="0" y="0"/>
          <a:ext cx="0" cy="0"/>
          <a:chOff x="0" y="0"/>
          <a:chExt cx="0" cy="0"/>
        </a:xfrm>
      </p:grpSpPr>
      <p:sp>
        <p:nvSpPr>
          <p:cNvPr id="126" name="Google Shape;126;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7" name="Google Shape;127;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8" name="Shape 128"/>
        <p:cNvGrpSpPr/>
        <p:nvPr/>
      </p:nvGrpSpPr>
      <p:grpSpPr>
        <a:xfrm>
          <a:off x="0" y="0"/>
          <a:ext cx="0" cy="0"/>
          <a:chOff x="0" y="0"/>
          <a:chExt cx="0" cy="0"/>
        </a:xfrm>
      </p:grpSpPr>
      <p:sp>
        <p:nvSpPr>
          <p:cNvPr id="129" name="Google Shape;129;p3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30" name="Google Shape;130;p3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31" name="Google Shape;131;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2" name="Shape 132"/>
        <p:cNvGrpSpPr/>
        <p:nvPr/>
      </p:nvGrpSpPr>
      <p:grpSpPr>
        <a:xfrm>
          <a:off x="0" y="0"/>
          <a:ext cx="0" cy="0"/>
          <a:chOff x="0" y="0"/>
          <a:chExt cx="0" cy="0"/>
        </a:xfrm>
      </p:grpSpPr>
      <p:sp>
        <p:nvSpPr>
          <p:cNvPr id="133" name="Google Shape;133;p3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34" name="Google Shape;134;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5" name="Shape 135"/>
        <p:cNvGrpSpPr/>
        <p:nvPr/>
      </p:nvGrpSpPr>
      <p:grpSpPr>
        <a:xfrm>
          <a:off x="0" y="0"/>
          <a:ext cx="0" cy="0"/>
          <a:chOff x="0" y="0"/>
          <a:chExt cx="0" cy="0"/>
        </a:xfrm>
      </p:grpSpPr>
      <p:sp>
        <p:nvSpPr>
          <p:cNvPr id="136" name="Google Shape;136;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3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38" name="Google Shape;138;p3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9" name="Google Shape;139;p3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0" name="Google Shape;140;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1" name="Shape 141"/>
        <p:cNvGrpSpPr/>
        <p:nvPr/>
      </p:nvGrpSpPr>
      <p:grpSpPr>
        <a:xfrm>
          <a:off x="0" y="0"/>
          <a:ext cx="0" cy="0"/>
          <a:chOff x="0" y="0"/>
          <a:chExt cx="0" cy="0"/>
        </a:xfrm>
      </p:grpSpPr>
      <p:sp>
        <p:nvSpPr>
          <p:cNvPr id="142" name="Google Shape;142;p3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43" name="Google Shape;143;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4" name="Shape 144"/>
        <p:cNvGrpSpPr/>
        <p:nvPr/>
      </p:nvGrpSpPr>
      <p:grpSpPr>
        <a:xfrm>
          <a:off x="0" y="0"/>
          <a:ext cx="0" cy="0"/>
          <a:chOff x="0" y="0"/>
          <a:chExt cx="0" cy="0"/>
        </a:xfrm>
      </p:grpSpPr>
      <p:sp>
        <p:nvSpPr>
          <p:cNvPr id="145" name="Google Shape;145;p3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46" name="Google Shape;146;p3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47" name="Google Shape;147;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8" name="Shape 148"/>
        <p:cNvGrpSpPr/>
        <p:nvPr/>
      </p:nvGrpSpPr>
      <p:grpSpPr>
        <a:xfrm>
          <a:off x="0" y="0"/>
          <a:ext cx="0" cy="0"/>
          <a:chOff x="0" y="0"/>
          <a:chExt cx="0" cy="0"/>
        </a:xfrm>
      </p:grpSpPr>
      <p:sp>
        <p:nvSpPr>
          <p:cNvPr id="149" name="Google Shape;149;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50" name="Shape 150"/>
        <p:cNvGrpSpPr/>
        <p:nvPr/>
      </p:nvGrpSpPr>
      <p:grpSpPr>
        <a:xfrm>
          <a:off x="0" y="0"/>
          <a:ext cx="0" cy="0"/>
          <a:chOff x="0" y="0"/>
          <a:chExt cx="0" cy="0"/>
        </a:xfrm>
      </p:grpSpPr>
      <p:sp>
        <p:nvSpPr>
          <p:cNvPr id="151" name="Google Shape;151;p38"/>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152" name="Google Shape;152;p38"/>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l">
              <a:spcBef>
                <a:spcPts val="0"/>
              </a:spcBef>
              <a:spcAft>
                <a:spcPts val="0"/>
              </a:spcAft>
              <a:buNone/>
            </a:pPr>
            <a:fld id="{00000000-1234-1234-1234-123412341234}" type="slidenum">
              <a:rPr lang="en"/>
              <a:t>‹#›</a:t>
            </a:fld>
            <a:endParaRPr/>
          </a:p>
        </p:txBody>
      </p:sp>
      <p:sp>
        <p:nvSpPr>
          <p:cNvPr id="153" name="Google Shape;153;p38"/>
          <p:cNvSpPr txBox="1"/>
          <p:nvPr>
            <p:ph idx="1" type="body"/>
          </p:nvPr>
        </p:nvSpPr>
        <p:spPr>
          <a:xfrm>
            <a:off x="311701" y="982026"/>
            <a:ext cx="2808000" cy="3416400"/>
          </a:xfrm>
          <a:prstGeom prst="rect">
            <a:avLst/>
          </a:prstGeom>
          <a:noFill/>
          <a:ln>
            <a:noFill/>
          </a:ln>
        </p:spPr>
        <p:txBody>
          <a:bodyPr anchorCtr="0" anchor="t" bIns="93500" lIns="93500" spcFirstLastPara="1" rIns="93500" wrap="square" tIns="935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Font typeface="Inter"/>
              <a:buChar char="○"/>
              <a:defRPr>
                <a:latin typeface="Inter"/>
                <a:ea typeface="Inter"/>
                <a:cs typeface="Inter"/>
                <a:sym typeface="Inte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54" name="Google Shape;154;p38"/>
          <p:cNvSpPr txBox="1"/>
          <p:nvPr>
            <p:ph idx="2" type="body"/>
          </p:nvPr>
        </p:nvSpPr>
        <p:spPr>
          <a:xfrm>
            <a:off x="3167997" y="982026"/>
            <a:ext cx="2808000" cy="3416400"/>
          </a:xfrm>
          <a:prstGeom prst="rect">
            <a:avLst/>
          </a:prstGeom>
          <a:noFill/>
          <a:ln>
            <a:noFill/>
          </a:ln>
        </p:spPr>
        <p:txBody>
          <a:bodyPr anchorCtr="0" anchor="t" bIns="93500" lIns="93500" spcFirstLastPara="1" rIns="93500" wrap="square" tIns="935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Font typeface="Inter"/>
              <a:buChar char="○"/>
              <a:defRPr>
                <a:latin typeface="Inter"/>
                <a:ea typeface="Inter"/>
                <a:cs typeface="Inter"/>
                <a:sym typeface="Inte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55" name="Google Shape;155;p38"/>
          <p:cNvSpPr txBox="1"/>
          <p:nvPr>
            <p:ph idx="3" type="body"/>
          </p:nvPr>
        </p:nvSpPr>
        <p:spPr>
          <a:xfrm>
            <a:off x="6024292" y="982026"/>
            <a:ext cx="2808000" cy="3416400"/>
          </a:xfrm>
          <a:prstGeom prst="rect">
            <a:avLst/>
          </a:prstGeom>
          <a:noFill/>
          <a:ln>
            <a:noFill/>
          </a:ln>
        </p:spPr>
        <p:txBody>
          <a:bodyPr anchorCtr="0" anchor="t" bIns="93500" lIns="93500" spcFirstLastPara="1" rIns="93500" wrap="square" tIns="935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Font typeface="Inter"/>
              <a:buChar char="○"/>
              <a:defRPr>
                <a:latin typeface="Inter"/>
                <a:ea typeface="Inter"/>
                <a:cs typeface="Inter"/>
                <a:sym typeface="Inte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extLst>
    <p:ext uri="{DCECCB84-F9BA-43D5-87BE-67443E8EF086}">
      <p15:sldGuideLst>
        <p15:guide id="1" pos="196">
          <p15:clr>
            <a:srgbClr val="E46962"/>
          </p15:clr>
        </p15:guide>
        <p15:guide id="2" pos="1965">
          <p15:clr>
            <a:srgbClr val="E46962"/>
          </p15:clr>
        </p15:guide>
        <p15:guide id="3" pos="1996">
          <p15:clr>
            <a:srgbClr val="E46962"/>
          </p15:clr>
        </p15:guide>
        <p15:guide id="4" pos="3764">
          <p15:clr>
            <a:srgbClr val="E46962"/>
          </p15:clr>
        </p15:guide>
        <p15:guide id="5" pos="3795">
          <p15:clr>
            <a:srgbClr val="E46962"/>
          </p15:clr>
        </p15:guide>
        <p15:guide id="6" pos="5564">
          <p15:clr>
            <a:srgbClr val="E46962"/>
          </p15:clr>
        </p15:guide>
        <p15:guide id="7" orient="horz" pos="514">
          <p15:clr>
            <a:srgbClr val="E46962"/>
          </p15:clr>
        </p15:guide>
        <p15:guide id="8" orient="horz" pos="619">
          <p15:clr>
            <a:srgbClr val="E46962"/>
          </p15:clr>
        </p15:guide>
        <p15:guide id="9" orient="horz" pos="2937">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1.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theme" Target="../theme/theme2.xml"/><Relationship Id="rId12" Type="http://schemas.openxmlformats.org/officeDocument/2006/relationships/slideLayout" Target="../slideLayouts/slideLayout35.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marR="0" rtl="0" algn="l">
              <a:lnSpc>
                <a:spcPct val="100000"/>
              </a:lnSpc>
              <a:spcBef>
                <a:spcPts val="0"/>
              </a:spcBef>
              <a:spcAft>
                <a:spcPts val="0"/>
              </a:spcAft>
              <a:buClr>
                <a:schemeClr val="dk1"/>
              </a:buClr>
              <a:buSzPts val="2900"/>
              <a:buFont typeface="Hanken Grotesk"/>
              <a:buNone/>
              <a:defRPr b="0" i="0" sz="2900" u="none" cap="none" strike="noStrike">
                <a:solidFill>
                  <a:schemeClr val="dk1"/>
                </a:solidFill>
                <a:latin typeface="Hanken Grotesk"/>
                <a:ea typeface="Hanken Grotesk"/>
                <a:cs typeface="Hanken Grotesk"/>
                <a:sym typeface="Hanken Grotesk"/>
              </a:defRPr>
            </a:lvl1pPr>
            <a:lvl2pPr lvl="1"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3500" lIns="93500" spcFirstLastPara="1" rIns="93500" wrap="square" tIns="93500">
            <a:noAutofit/>
          </a:bodyPr>
          <a:lstStyle>
            <a:lvl1pPr indent="-279400" lvl="0" marL="4572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1pPr>
            <a:lvl2pPr indent="-279400" lvl="1" marL="914400" marR="0" rtl="0" algn="l">
              <a:lnSpc>
                <a:spcPct val="115000"/>
              </a:lnSpc>
              <a:spcBef>
                <a:spcPts val="0"/>
              </a:spcBef>
              <a:spcAft>
                <a:spcPts val="0"/>
              </a:spcAft>
              <a:buClr>
                <a:schemeClr val="dk1"/>
              </a:buClr>
              <a:buSzPts val="800"/>
              <a:buFont typeface="Inter ExtraLight"/>
              <a:buChar char="○"/>
              <a:defRPr b="0" i="1" sz="800" u="none" cap="none" strike="noStrike">
                <a:solidFill>
                  <a:schemeClr val="dk1"/>
                </a:solidFill>
                <a:latin typeface="Inter ExtraLight"/>
                <a:ea typeface="Inter ExtraLight"/>
                <a:cs typeface="Inter ExtraLight"/>
                <a:sym typeface="Inter ExtraLight"/>
              </a:defRPr>
            </a:lvl2pPr>
            <a:lvl3pPr indent="-279400" lvl="2" marL="13716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3pPr>
            <a:lvl4pPr indent="-279400" lvl="3" marL="18288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4pPr>
            <a:lvl5pPr indent="-279400" lvl="4" marL="22860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5pPr>
            <a:lvl6pPr indent="-279400" lvl="5" marL="27432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6pPr>
            <a:lvl7pPr indent="-279400" lvl="6" marL="32004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7pPr>
            <a:lvl8pPr indent="-279400" lvl="7" marL="36576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8pPr>
            <a:lvl9pPr indent="-279400" lvl="8" marL="41148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2" name="Shape 52"/>
        <p:cNvGrpSpPr/>
        <p:nvPr/>
      </p:nvGrpSpPr>
      <p:grpSpPr>
        <a:xfrm>
          <a:off x="0" y="0"/>
          <a:ext cx="0" cy="0"/>
          <a:chOff x="0" y="0"/>
          <a:chExt cx="0" cy="0"/>
        </a:xfrm>
      </p:grpSpPr>
      <p:sp>
        <p:nvSpPr>
          <p:cNvPr id="53" name="Google Shape;53;p13"/>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marR="0" rtl="0" algn="l">
              <a:lnSpc>
                <a:spcPct val="100000"/>
              </a:lnSpc>
              <a:spcBef>
                <a:spcPts val="0"/>
              </a:spcBef>
              <a:spcAft>
                <a:spcPts val="0"/>
              </a:spcAft>
              <a:buClr>
                <a:schemeClr val="dk1"/>
              </a:buClr>
              <a:buSzPts val="2900"/>
              <a:buFont typeface="Hanken Grotesk"/>
              <a:buNone/>
              <a:defRPr b="0" i="0" sz="2900" u="none" cap="none" strike="noStrike">
                <a:solidFill>
                  <a:schemeClr val="dk1"/>
                </a:solidFill>
                <a:latin typeface="Hanken Grotesk"/>
                <a:ea typeface="Hanken Grotesk"/>
                <a:cs typeface="Hanken Grotesk"/>
                <a:sym typeface="Hanken Grotesk"/>
              </a:defRPr>
            </a:lvl1pPr>
            <a:lvl2pPr lvl="1"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9pPr>
          </a:lstStyle>
          <a:p/>
        </p:txBody>
      </p:sp>
      <p:sp>
        <p:nvSpPr>
          <p:cNvPr id="54" name="Google Shape;54;p13"/>
          <p:cNvSpPr txBox="1"/>
          <p:nvPr>
            <p:ph idx="1" type="body"/>
          </p:nvPr>
        </p:nvSpPr>
        <p:spPr>
          <a:xfrm>
            <a:off x="311700" y="1152475"/>
            <a:ext cx="8520600" cy="3416400"/>
          </a:xfrm>
          <a:prstGeom prst="rect">
            <a:avLst/>
          </a:prstGeom>
          <a:noFill/>
          <a:ln>
            <a:noFill/>
          </a:ln>
        </p:spPr>
        <p:txBody>
          <a:bodyPr anchorCtr="0" anchor="t" bIns="93500" lIns="93500" spcFirstLastPara="1" rIns="93500" wrap="square" tIns="93500">
            <a:noAutofit/>
          </a:bodyPr>
          <a:lstStyle>
            <a:lvl1pPr indent="-279400" lvl="0" marL="4572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1pPr>
            <a:lvl2pPr indent="-279400" lvl="1" marL="914400" marR="0" rtl="0" algn="l">
              <a:lnSpc>
                <a:spcPct val="115000"/>
              </a:lnSpc>
              <a:spcBef>
                <a:spcPts val="0"/>
              </a:spcBef>
              <a:spcAft>
                <a:spcPts val="0"/>
              </a:spcAft>
              <a:buClr>
                <a:schemeClr val="dk1"/>
              </a:buClr>
              <a:buSzPts val="800"/>
              <a:buFont typeface="Inter ExtraLight"/>
              <a:buChar char="○"/>
              <a:defRPr b="0" i="1" sz="800" u="none" cap="none" strike="noStrike">
                <a:solidFill>
                  <a:schemeClr val="dk1"/>
                </a:solidFill>
                <a:latin typeface="Inter ExtraLight"/>
                <a:ea typeface="Inter ExtraLight"/>
                <a:cs typeface="Inter ExtraLight"/>
                <a:sym typeface="Inter ExtraLight"/>
              </a:defRPr>
            </a:lvl2pPr>
            <a:lvl3pPr indent="-279400" lvl="2" marL="13716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3pPr>
            <a:lvl4pPr indent="-279400" lvl="3" marL="18288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4pPr>
            <a:lvl5pPr indent="-279400" lvl="4" marL="22860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5pPr>
            <a:lvl6pPr indent="-279400" lvl="5" marL="27432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6pPr>
            <a:lvl7pPr indent="-279400" lvl="6" marL="32004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7pPr>
            <a:lvl8pPr indent="-279400" lvl="7" marL="36576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8pPr>
            <a:lvl9pPr indent="-279400" lvl="8" marL="41148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9pPr>
          </a:lstStyle>
          <a:p/>
        </p:txBody>
      </p:sp>
      <p:sp>
        <p:nvSpPr>
          <p:cNvPr id="55" name="Google Shape;55;p13"/>
          <p:cNvSpPr txBox="1"/>
          <p:nvPr/>
        </p:nvSpPr>
        <p:spPr>
          <a:xfrm>
            <a:off x="180333" y="4618175"/>
            <a:ext cx="548700" cy="393600"/>
          </a:xfrm>
          <a:prstGeom prst="rect">
            <a:avLst/>
          </a:prstGeom>
          <a:noFill/>
          <a:ln>
            <a:noFill/>
          </a:ln>
        </p:spPr>
        <p:txBody>
          <a:bodyPr anchorCtr="0" anchor="b" bIns="93500" lIns="93500" spcFirstLastPara="1" rIns="93500" wrap="square" tIns="93500">
            <a:noAutofit/>
          </a:bodyPr>
          <a:lstStyle/>
          <a:p>
            <a:pPr indent="0" lvl="0" marL="0" marR="0" rtl="0" algn="l">
              <a:lnSpc>
                <a:spcPct val="100000"/>
              </a:lnSpc>
              <a:spcBef>
                <a:spcPts val="0"/>
              </a:spcBef>
              <a:spcAft>
                <a:spcPts val="0"/>
              </a:spcAft>
              <a:buClr>
                <a:srgbClr val="000000"/>
              </a:buClr>
              <a:buSzPts val="1000"/>
              <a:buFont typeface="Arial"/>
              <a:buNone/>
            </a:pPr>
            <a:fld id="{00000000-1234-1234-1234-123412341234}" type="slidenum">
              <a:rPr b="0" i="0" lang="en" sz="1000" u="none" cap="none" strike="noStrike">
                <a:solidFill>
                  <a:srgbClr val="595959"/>
                </a:solidFill>
                <a:latin typeface="Inter Light"/>
                <a:ea typeface="Inter Light"/>
                <a:cs typeface="Inter Light"/>
                <a:sym typeface="Inter Light"/>
              </a:rPr>
              <a:t>‹#›</a:t>
            </a:fld>
            <a:endParaRPr b="0" i="0" sz="1000" u="none" cap="none" strike="noStrike">
              <a:solidFill>
                <a:srgbClr val="595959"/>
              </a:solidFill>
              <a:latin typeface="Inter Light"/>
              <a:ea typeface="Inter Light"/>
              <a:cs typeface="Inter Light"/>
              <a:sym typeface="Inter Light"/>
            </a:endParaRPr>
          </a:p>
        </p:txBody>
      </p:sp>
      <p:sp>
        <p:nvSpPr>
          <p:cNvPr id="56" name="Google Shape;56;p13"/>
          <p:cNvSpPr txBox="1"/>
          <p:nvPr/>
        </p:nvSpPr>
        <p:spPr>
          <a:xfrm>
            <a:off x="385500" y="4659150"/>
            <a:ext cx="6159900" cy="366300"/>
          </a:xfrm>
          <a:prstGeom prst="rect">
            <a:avLst/>
          </a:prstGeom>
          <a:noFill/>
          <a:ln>
            <a:noFill/>
          </a:ln>
        </p:spPr>
        <p:txBody>
          <a:bodyPr anchorCtr="0" anchor="b" bIns="113100" lIns="113100" spcFirstLastPara="1" rIns="113100" wrap="square" tIns="113100">
            <a:noAutofit/>
          </a:bodyPr>
          <a:lstStyle/>
          <a:p>
            <a:pPr indent="0" lvl="0" marL="0" marR="0" rtl="0" algn="l">
              <a:lnSpc>
                <a:spcPct val="100000"/>
              </a:lnSpc>
              <a:spcBef>
                <a:spcPts val="0"/>
              </a:spcBef>
              <a:spcAft>
                <a:spcPts val="0"/>
              </a:spcAft>
              <a:buClr>
                <a:srgbClr val="000000"/>
              </a:buClr>
              <a:buSzPts val="837"/>
              <a:buFont typeface="Arial"/>
              <a:buNone/>
            </a:pPr>
            <a:r>
              <a:rPr b="0" i="0" lang="en" sz="837" u="none" cap="none" strike="noStrike">
                <a:solidFill>
                  <a:srgbClr val="595959"/>
                </a:solidFill>
                <a:latin typeface="Inter Light"/>
                <a:ea typeface="Inter Light"/>
                <a:cs typeface="Inter Light"/>
                <a:sym typeface="Inter Light"/>
              </a:rPr>
              <a:t>WAGCS Season 1 Engagement | Summer 2026</a:t>
            </a:r>
            <a:endParaRPr b="0" i="0" sz="837" u="none" cap="none" strike="noStrike">
              <a:solidFill>
                <a:srgbClr val="595959"/>
              </a:solidFill>
              <a:latin typeface="Inter Light"/>
              <a:ea typeface="Inter Light"/>
              <a:cs typeface="Inter Light"/>
              <a:sym typeface="Inter Light"/>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5" name="Shape 105"/>
        <p:cNvGrpSpPr/>
        <p:nvPr/>
      </p:nvGrpSpPr>
      <p:grpSpPr>
        <a:xfrm>
          <a:off x="0" y="0"/>
          <a:ext cx="0" cy="0"/>
          <a:chOff x="0" y="0"/>
          <a:chExt cx="0" cy="0"/>
        </a:xfrm>
      </p:grpSpPr>
      <p:sp>
        <p:nvSpPr>
          <p:cNvPr id="106" name="Google Shape;106;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07" name="Google Shape;107;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08" name="Google Shape;108;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2.png"/><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28.png"/><Relationship Id="rId9" Type="http://schemas.openxmlformats.org/officeDocument/2006/relationships/image" Target="../media/image5.png"/><Relationship Id="rId5" Type="http://schemas.openxmlformats.org/officeDocument/2006/relationships/image" Target="../media/image14.png"/><Relationship Id="rId6" Type="http://schemas.openxmlformats.org/officeDocument/2006/relationships/image" Target="../media/image6.png"/><Relationship Id="rId7" Type="http://schemas.openxmlformats.org/officeDocument/2006/relationships/image" Target="../media/image22.pn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3.png"/><Relationship Id="rId6" Type="http://schemas.openxmlformats.org/officeDocument/2006/relationships/image" Target="../media/image24.png"/><Relationship Id="rId7"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42.png"/><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26.png"/><Relationship Id="rId9" Type="http://schemas.openxmlformats.org/officeDocument/2006/relationships/image" Target="../media/image31.png"/><Relationship Id="rId5" Type="http://schemas.openxmlformats.org/officeDocument/2006/relationships/image" Target="../media/image29.png"/><Relationship Id="rId6" Type="http://schemas.openxmlformats.org/officeDocument/2006/relationships/image" Target="../media/image16.png"/><Relationship Id="rId7" Type="http://schemas.openxmlformats.org/officeDocument/2006/relationships/image" Target="../media/image12.png"/><Relationship Id="rId8" Type="http://schemas.openxmlformats.org/officeDocument/2006/relationships/image" Target="../media/image11.png"/></Relationships>
</file>

<file path=ppt/slides/_rels/slide8.xml.rels><?xml version="1.0" encoding="UTF-8" standalone="yes"?><Relationships xmlns="http://schemas.openxmlformats.org/package/2006/relationships"><Relationship Id="rId11" Type="http://schemas.openxmlformats.org/officeDocument/2006/relationships/image" Target="../media/image30.png"/><Relationship Id="rId10" Type="http://schemas.openxmlformats.org/officeDocument/2006/relationships/image" Target="../media/image38.png"/><Relationship Id="rId12" Type="http://schemas.openxmlformats.org/officeDocument/2006/relationships/image" Target="../media/image49.png"/><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7.png"/><Relationship Id="rId4" Type="http://schemas.openxmlformats.org/officeDocument/2006/relationships/image" Target="../media/image19.png"/><Relationship Id="rId9" Type="http://schemas.openxmlformats.org/officeDocument/2006/relationships/image" Target="../media/image40.png"/><Relationship Id="rId5" Type="http://schemas.openxmlformats.org/officeDocument/2006/relationships/image" Target="../media/image32.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44.png"/></Relationships>
</file>

<file path=ppt/slides/_rels/slide9.xml.rels><?xml version="1.0" encoding="UTF-8" standalone="yes"?><Relationships xmlns="http://schemas.openxmlformats.org/package/2006/relationships"><Relationship Id="rId11" Type="http://schemas.openxmlformats.org/officeDocument/2006/relationships/image" Target="../media/image30.png"/><Relationship Id="rId10" Type="http://schemas.openxmlformats.org/officeDocument/2006/relationships/image" Target="../media/image38.png"/><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7.png"/><Relationship Id="rId4" Type="http://schemas.openxmlformats.org/officeDocument/2006/relationships/image" Target="../media/image19.png"/><Relationship Id="rId9" Type="http://schemas.openxmlformats.org/officeDocument/2006/relationships/image" Target="../media/image40.png"/><Relationship Id="rId5" Type="http://schemas.openxmlformats.org/officeDocument/2006/relationships/image" Target="../media/image32.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8.png"/><Relationship Id="rId4" Type="http://schemas.openxmlformats.org/officeDocument/2006/relationships/image" Target="../media/image3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1.png"/><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3.png"/><Relationship Id="rId4" Type="http://schemas.openxmlformats.org/officeDocument/2006/relationships/image" Target="../media/image34.jpg"/><Relationship Id="rId5" Type="http://schemas.openxmlformats.org/officeDocument/2006/relationships/image" Target="../media/image52.jpg"/><Relationship Id="rId6"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45.png"/><Relationship Id="rId4" Type="http://schemas.openxmlformats.org/officeDocument/2006/relationships/image" Target="../media/image6.png"/><Relationship Id="rId5" Type="http://schemas.openxmlformats.org/officeDocument/2006/relationships/image" Target="../media/image5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39.jpg"/><Relationship Id="rId4" Type="http://schemas.openxmlformats.org/officeDocument/2006/relationships/image" Target="../media/image64.png"/><Relationship Id="rId5" Type="http://schemas.openxmlformats.org/officeDocument/2006/relationships/image" Target="../media/image8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61.png"/><Relationship Id="rId4" Type="http://schemas.openxmlformats.org/officeDocument/2006/relationships/image" Target="../media/image46.png"/><Relationship Id="rId5" Type="http://schemas.openxmlformats.org/officeDocument/2006/relationships/image" Target="../media/image5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51.png"/><Relationship Id="rId4" Type="http://schemas.openxmlformats.org/officeDocument/2006/relationships/image" Target="../media/image47.png"/><Relationship Id="rId5" Type="http://schemas.openxmlformats.org/officeDocument/2006/relationships/image" Target="../media/image50.png"/><Relationship Id="rId6" Type="http://schemas.openxmlformats.org/officeDocument/2006/relationships/image" Target="../media/image6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5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54.png"/><Relationship Id="rId4" Type="http://schemas.openxmlformats.org/officeDocument/2006/relationships/image" Target="../media/image71.png"/><Relationship Id="rId5" Type="http://schemas.openxmlformats.org/officeDocument/2006/relationships/image" Target="../media/image73.png"/><Relationship Id="rId6" Type="http://schemas.openxmlformats.org/officeDocument/2006/relationships/image" Target="../media/image6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5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58.png"/><Relationship Id="rId4" Type="http://schemas.openxmlformats.org/officeDocument/2006/relationships/image" Target="../media/image57.png"/><Relationship Id="rId5" Type="http://schemas.openxmlformats.org/officeDocument/2006/relationships/image" Target="../media/image7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60.jpg"/><Relationship Id="rId4" Type="http://schemas.openxmlformats.org/officeDocument/2006/relationships/image" Target="../media/image6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77.png"/><Relationship Id="rId4" Type="http://schemas.openxmlformats.org/officeDocument/2006/relationships/image" Target="../media/image78.png"/><Relationship Id="rId5" Type="http://schemas.openxmlformats.org/officeDocument/2006/relationships/image" Target="../media/image6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7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66.png"/><Relationship Id="rId4" Type="http://schemas.openxmlformats.org/officeDocument/2006/relationships/image" Target="../media/image80.jpg"/><Relationship Id="rId5" Type="http://schemas.openxmlformats.org/officeDocument/2006/relationships/image" Target="../media/image7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6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67.png"/><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75.jpg"/><Relationship Id="rId4" Type="http://schemas.openxmlformats.org/officeDocument/2006/relationships/image" Target="../media/image7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72.jpg"/><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39" title="260513_LOGO Assets-11.png"/>
          <p:cNvPicPr preferRelativeResize="0"/>
          <p:nvPr/>
        </p:nvPicPr>
        <p:blipFill rotWithShape="1">
          <a:blip r:embed="rId3">
            <a:alphaModFix/>
          </a:blip>
          <a:srcRect b="14246" l="5237" r="5246" t="14239"/>
          <a:stretch/>
        </p:blipFill>
        <p:spPr>
          <a:xfrm>
            <a:off x="95758" y="3898050"/>
            <a:ext cx="6131502" cy="1246125"/>
          </a:xfrm>
          <a:prstGeom prst="rect">
            <a:avLst/>
          </a:prstGeom>
          <a:noFill/>
          <a:ln>
            <a:noFill/>
          </a:ln>
        </p:spPr>
      </p:pic>
      <p:sp>
        <p:nvSpPr>
          <p:cNvPr id="161" name="Google Shape;161;p39"/>
          <p:cNvSpPr txBox="1"/>
          <p:nvPr/>
        </p:nvSpPr>
        <p:spPr>
          <a:xfrm>
            <a:off x="359575" y="3849350"/>
            <a:ext cx="3951000" cy="316200"/>
          </a:xfrm>
          <a:prstGeom prst="rect">
            <a:avLst/>
          </a:prstGeom>
          <a:noFill/>
          <a:ln>
            <a:noFill/>
          </a:ln>
        </p:spPr>
        <p:txBody>
          <a:bodyPr anchorCtr="0" anchor="t" bIns="62125" lIns="62125" spcFirstLastPara="1" rIns="62125" wrap="square" tIns="62125">
            <a:noAutofit/>
          </a:bodyPr>
          <a:lstStyle/>
          <a:p>
            <a:pPr indent="0" lvl="0" marL="0" marR="0" rtl="0" algn="l">
              <a:lnSpc>
                <a:spcPct val="100000"/>
              </a:lnSpc>
              <a:spcBef>
                <a:spcPts val="0"/>
              </a:spcBef>
              <a:spcAft>
                <a:spcPts val="0"/>
              </a:spcAft>
              <a:buClr>
                <a:srgbClr val="000000"/>
              </a:buClr>
              <a:buSzPts val="1229"/>
              <a:buFont typeface="Arial"/>
              <a:buNone/>
            </a:pPr>
            <a:r>
              <a:rPr b="0" i="0" lang="en" sz="1229" u="none" cap="none" strike="noStrike">
                <a:solidFill>
                  <a:srgbClr val="0A203E"/>
                </a:solidFill>
                <a:latin typeface="Inter Light"/>
                <a:ea typeface="Inter Light"/>
                <a:cs typeface="Inter Light"/>
                <a:sym typeface="Inter Light"/>
              </a:rPr>
              <a:t>第一階段簡報 | 2026年夏季</a:t>
            </a:r>
            <a:endParaRPr b="0" i="0" sz="1229" u="none" cap="none" strike="noStrike">
              <a:solidFill>
                <a:srgbClr val="0A203E"/>
              </a:solidFill>
              <a:latin typeface="Inter Light"/>
              <a:ea typeface="Inter Light"/>
              <a:cs typeface="Inter Light"/>
              <a:sym typeface="Inter Light"/>
            </a:endParaRPr>
          </a:p>
        </p:txBody>
      </p:sp>
      <p:sp>
        <p:nvSpPr>
          <p:cNvPr id="162" name="Google Shape;162;p39"/>
          <p:cNvSpPr/>
          <p:nvPr/>
        </p:nvSpPr>
        <p:spPr>
          <a:xfrm>
            <a:off x="5923812" y="-894220"/>
            <a:ext cx="3983625" cy="6959700"/>
          </a:xfrm>
          <a:custGeom>
            <a:rect b="b" l="l" r="r" t="t"/>
            <a:pathLst>
              <a:path extrusionOk="0" h="278388" w="159345">
                <a:moveTo>
                  <a:pt x="1462" y="249360"/>
                </a:moveTo>
                <a:cubicBezTo>
                  <a:pt x="-9987" y="212992"/>
                  <a:pt x="53127" y="71175"/>
                  <a:pt x="77084" y="33460"/>
                </a:cubicBezTo>
                <a:cubicBezTo>
                  <a:pt x="101041" y="-4255"/>
                  <a:pt x="133754" y="-13299"/>
                  <a:pt x="145203" y="23069"/>
                </a:cubicBezTo>
                <a:cubicBezTo>
                  <a:pt x="156652" y="59437"/>
                  <a:pt x="169737" y="213954"/>
                  <a:pt x="145780" y="251669"/>
                </a:cubicBezTo>
                <a:cubicBezTo>
                  <a:pt x="121823" y="289384"/>
                  <a:pt x="12911" y="285728"/>
                  <a:pt x="1462" y="249360"/>
                </a:cubicBezTo>
                <a:close/>
              </a:path>
            </a:pathLst>
          </a:custGeom>
          <a:solidFill>
            <a:srgbClr val="FFEC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3" name="Google Shape;163;p39"/>
          <p:cNvGrpSpPr/>
          <p:nvPr/>
        </p:nvGrpSpPr>
        <p:grpSpPr>
          <a:xfrm>
            <a:off x="501800" y="554749"/>
            <a:ext cx="7742249" cy="3104811"/>
            <a:chOff x="501800" y="331337"/>
            <a:chExt cx="7742249" cy="3104811"/>
          </a:xfrm>
        </p:grpSpPr>
        <p:pic>
          <p:nvPicPr>
            <p:cNvPr id="164" name="Google Shape;164;p39"/>
            <p:cNvPicPr preferRelativeResize="0"/>
            <p:nvPr/>
          </p:nvPicPr>
          <p:blipFill rotWithShape="1">
            <a:blip r:embed="rId4">
              <a:alphaModFix/>
            </a:blip>
            <a:srcRect b="0" l="0" r="0" t="0"/>
            <a:stretch/>
          </p:blipFill>
          <p:spPr>
            <a:xfrm>
              <a:off x="4303883" y="331337"/>
              <a:ext cx="880025" cy="1728330"/>
            </a:xfrm>
            <a:prstGeom prst="rect">
              <a:avLst/>
            </a:prstGeom>
            <a:noFill/>
            <a:ln>
              <a:noFill/>
            </a:ln>
          </p:spPr>
        </p:pic>
        <p:pic>
          <p:nvPicPr>
            <p:cNvPr id="165" name="Google Shape;165;p39"/>
            <p:cNvPicPr preferRelativeResize="0"/>
            <p:nvPr/>
          </p:nvPicPr>
          <p:blipFill rotWithShape="1">
            <a:blip r:embed="rId5">
              <a:alphaModFix/>
            </a:blip>
            <a:srcRect b="0" l="0" r="0" t="0"/>
            <a:stretch/>
          </p:blipFill>
          <p:spPr>
            <a:xfrm>
              <a:off x="3565640" y="1493682"/>
              <a:ext cx="2823541" cy="1809147"/>
            </a:xfrm>
            <a:prstGeom prst="rect">
              <a:avLst/>
            </a:prstGeom>
            <a:noFill/>
            <a:ln>
              <a:noFill/>
            </a:ln>
          </p:spPr>
        </p:pic>
        <p:pic>
          <p:nvPicPr>
            <p:cNvPr id="166" name="Google Shape;166;p39"/>
            <p:cNvPicPr preferRelativeResize="0"/>
            <p:nvPr/>
          </p:nvPicPr>
          <p:blipFill rotWithShape="1">
            <a:blip r:embed="rId6">
              <a:alphaModFix/>
            </a:blip>
            <a:srcRect b="0" l="0" r="0" t="0"/>
            <a:stretch/>
          </p:blipFill>
          <p:spPr>
            <a:xfrm>
              <a:off x="1493258" y="1087727"/>
              <a:ext cx="3125704" cy="1756349"/>
            </a:xfrm>
            <a:prstGeom prst="rect">
              <a:avLst/>
            </a:prstGeom>
            <a:noFill/>
            <a:ln>
              <a:noFill/>
            </a:ln>
          </p:spPr>
        </p:pic>
        <p:sp>
          <p:nvSpPr>
            <p:cNvPr id="167" name="Google Shape;167;p39"/>
            <p:cNvSpPr/>
            <p:nvPr/>
          </p:nvSpPr>
          <p:spPr>
            <a:xfrm>
              <a:off x="540788" y="1853370"/>
              <a:ext cx="751292" cy="478220"/>
            </a:xfrm>
            <a:custGeom>
              <a:rect b="b" l="l" r="r" t="t"/>
              <a:pathLst>
                <a:path extrusionOk="0" h="13490" w="21193">
                  <a:moveTo>
                    <a:pt x="10451" y="0"/>
                  </a:moveTo>
                  <a:lnTo>
                    <a:pt x="9618" y="83"/>
                  </a:lnTo>
                  <a:lnTo>
                    <a:pt x="8785" y="167"/>
                  </a:lnTo>
                  <a:lnTo>
                    <a:pt x="7911" y="333"/>
                  </a:lnTo>
                  <a:lnTo>
                    <a:pt x="7078" y="583"/>
                  </a:lnTo>
                  <a:lnTo>
                    <a:pt x="6662" y="749"/>
                  </a:lnTo>
                  <a:lnTo>
                    <a:pt x="6287" y="916"/>
                  </a:lnTo>
                  <a:lnTo>
                    <a:pt x="5912" y="1124"/>
                  </a:lnTo>
                  <a:lnTo>
                    <a:pt x="5538" y="1374"/>
                  </a:lnTo>
                  <a:lnTo>
                    <a:pt x="4747" y="1998"/>
                  </a:lnTo>
                  <a:lnTo>
                    <a:pt x="3956" y="2665"/>
                  </a:lnTo>
                  <a:lnTo>
                    <a:pt x="3622" y="3039"/>
                  </a:lnTo>
                  <a:lnTo>
                    <a:pt x="3289" y="3372"/>
                  </a:lnTo>
                  <a:lnTo>
                    <a:pt x="2956" y="3789"/>
                  </a:lnTo>
                  <a:lnTo>
                    <a:pt x="2665" y="4205"/>
                  </a:lnTo>
                  <a:lnTo>
                    <a:pt x="2124" y="5079"/>
                  </a:lnTo>
                  <a:lnTo>
                    <a:pt x="1624" y="5954"/>
                  </a:lnTo>
                  <a:lnTo>
                    <a:pt x="1208" y="6911"/>
                  </a:lnTo>
                  <a:lnTo>
                    <a:pt x="875" y="7869"/>
                  </a:lnTo>
                  <a:lnTo>
                    <a:pt x="583" y="8827"/>
                  </a:lnTo>
                  <a:lnTo>
                    <a:pt x="333" y="9826"/>
                  </a:lnTo>
                  <a:lnTo>
                    <a:pt x="167" y="10825"/>
                  </a:lnTo>
                  <a:lnTo>
                    <a:pt x="0" y="11824"/>
                  </a:lnTo>
                  <a:lnTo>
                    <a:pt x="0" y="11991"/>
                  </a:lnTo>
                  <a:lnTo>
                    <a:pt x="42" y="12116"/>
                  </a:lnTo>
                  <a:lnTo>
                    <a:pt x="84" y="12241"/>
                  </a:lnTo>
                  <a:lnTo>
                    <a:pt x="167" y="12366"/>
                  </a:lnTo>
                  <a:lnTo>
                    <a:pt x="333" y="12491"/>
                  </a:lnTo>
                  <a:lnTo>
                    <a:pt x="458" y="12532"/>
                  </a:lnTo>
                  <a:lnTo>
                    <a:pt x="625" y="12574"/>
                  </a:lnTo>
                  <a:lnTo>
                    <a:pt x="3165" y="12699"/>
                  </a:lnTo>
                  <a:lnTo>
                    <a:pt x="4455" y="12782"/>
                  </a:lnTo>
                  <a:lnTo>
                    <a:pt x="5746" y="12907"/>
                  </a:lnTo>
                  <a:lnTo>
                    <a:pt x="5871" y="12907"/>
                  </a:lnTo>
                  <a:lnTo>
                    <a:pt x="5954" y="12824"/>
                  </a:lnTo>
                  <a:lnTo>
                    <a:pt x="6037" y="12699"/>
                  </a:lnTo>
                  <a:lnTo>
                    <a:pt x="6079" y="12574"/>
                  </a:lnTo>
                  <a:lnTo>
                    <a:pt x="6246" y="11866"/>
                  </a:lnTo>
                  <a:lnTo>
                    <a:pt x="6454" y="11117"/>
                  </a:lnTo>
                  <a:lnTo>
                    <a:pt x="6745" y="10326"/>
                  </a:lnTo>
                  <a:lnTo>
                    <a:pt x="7078" y="9534"/>
                  </a:lnTo>
                  <a:lnTo>
                    <a:pt x="7411" y="8785"/>
                  </a:lnTo>
                  <a:lnTo>
                    <a:pt x="7828" y="8077"/>
                  </a:lnTo>
                  <a:lnTo>
                    <a:pt x="8286" y="7453"/>
                  </a:lnTo>
                  <a:lnTo>
                    <a:pt x="8494" y="7161"/>
                  </a:lnTo>
                  <a:lnTo>
                    <a:pt x="8744" y="6953"/>
                  </a:lnTo>
                  <a:lnTo>
                    <a:pt x="8993" y="6745"/>
                  </a:lnTo>
                  <a:lnTo>
                    <a:pt x="9285" y="6578"/>
                  </a:lnTo>
                  <a:lnTo>
                    <a:pt x="9576" y="6495"/>
                  </a:lnTo>
                  <a:lnTo>
                    <a:pt x="9909" y="6453"/>
                  </a:lnTo>
                  <a:lnTo>
                    <a:pt x="10242" y="6453"/>
                  </a:lnTo>
                  <a:lnTo>
                    <a:pt x="10534" y="6495"/>
                  </a:lnTo>
                  <a:lnTo>
                    <a:pt x="10825" y="6620"/>
                  </a:lnTo>
                  <a:lnTo>
                    <a:pt x="11075" y="6787"/>
                  </a:lnTo>
                  <a:lnTo>
                    <a:pt x="11450" y="7161"/>
                  </a:lnTo>
                  <a:lnTo>
                    <a:pt x="11783" y="7536"/>
                  </a:lnTo>
                  <a:lnTo>
                    <a:pt x="12074" y="7911"/>
                  </a:lnTo>
                  <a:lnTo>
                    <a:pt x="12366" y="8369"/>
                  </a:lnTo>
                  <a:lnTo>
                    <a:pt x="12616" y="8785"/>
                  </a:lnTo>
                  <a:lnTo>
                    <a:pt x="12865" y="9243"/>
                  </a:lnTo>
                  <a:lnTo>
                    <a:pt x="13282" y="10201"/>
                  </a:lnTo>
                  <a:lnTo>
                    <a:pt x="13532" y="10867"/>
                  </a:lnTo>
                  <a:lnTo>
                    <a:pt x="13740" y="11575"/>
                  </a:lnTo>
                  <a:lnTo>
                    <a:pt x="13948" y="12282"/>
                  </a:lnTo>
                  <a:lnTo>
                    <a:pt x="14156" y="13032"/>
                  </a:lnTo>
                  <a:lnTo>
                    <a:pt x="14239" y="13240"/>
                  </a:lnTo>
                  <a:lnTo>
                    <a:pt x="14364" y="13365"/>
                  </a:lnTo>
                  <a:lnTo>
                    <a:pt x="14489" y="13448"/>
                  </a:lnTo>
                  <a:lnTo>
                    <a:pt x="14656" y="13490"/>
                  </a:lnTo>
                  <a:lnTo>
                    <a:pt x="15072" y="13490"/>
                  </a:lnTo>
                  <a:lnTo>
                    <a:pt x="15572" y="13407"/>
                  </a:lnTo>
                  <a:lnTo>
                    <a:pt x="20651" y="13073"/>
                  </a:lnTo>
                  <a:lnTo>
                    <a:pt x="20859" y="13032"/>
                  </a:lnTo>
                  <a:lnTo>
                    <a:pt x="20984" y="12949"/>
                  </a:lnTo>
                  <a:lnTo>
                    <a:pt x="21068" y="12824"/>
                  </a:lnTo>
                  <a:lnTo>
                    <a:pt x="21151" y="12657"/>
                  </a:lnTo>
                  <a:lnTo>
                    <a:pt x="21192" y="12491"/>
                  </a:lnTo>
                  <a:lnTo>
                    <a:pt x="21192" y="12324"/>
                  </a:lnTo>
                  <a:lnTo>
                    <a:pt x="21192" y="11991"/>
                  </a:lnTo>
                  <a:lnTo>
                    <a:pt x="20984" y="10784"/>
                  </a:lnTo>
                  <a:lnTo>
                    <a:pt x="20776" y="9534"/>
                  </a:lnTo>
                  <a:lnTo>
                    <a:pt x="20526" y="8327"/>
                  </a:lnTo>
                  <a:lnTo>
                    <a:pt x="20360" y="7744"/>
                  </a:lnTo>
                  <a:lnTo>
                    <a:pt x="20152" y="7161"/>
                  </a:lnTo>
                  <a:lnTo>
                    <a:pt x="19735" y="6204"/>
                  </a:lnTo>
                  <a:lnTo>
                    <a:pt x="19319" y="5288"/>
                  </a:lnTo>
                  <a:lnTo>
                    <a:pt x="18861" y="4372"/>
                  </a:lnTo>
                  <a:lnTo>
                    <a:pt x="18320" y="3581"/>
                  </a:lnTo>
                  <a:lnTo>
                    <a:pt x="18028" y="3206"/>
                  </a:lnTo>
                  <a:lnTo>
                    <a:pt x="17695" y="2831"/>
                  </a:lnTo>
                  <a:lnTo>
                    <a:pt x="17362" y="2456"/>
                  </a:lnTo>
                  <a:lnTo>
                    <a:pt x="16987" y="2123"/>
                  </a:lnTo>
                  <a:lnTo>
                    <a:pt x="16613" y="1832"/>
                  </a:lnTo>
                  <a:lnTo>
                    <a:pt x="16196" y="1541"/>
                  </a:lnTo>
                  <a:lnTo>
                    <a:pt x="15780" y="1249"/>
                  </a:lnTo>
                  <a:lnTo>
                    <a:pt x="15280" y="999"/>
                  </a:lnTo>
                  <a:lnTo>
                    <a:pt x="14531" y="666"/>
                  </a:lnTo>
                  <a:lnTo>
                    <a:pt x="13740" y="416"/>
                  </a:lnTo>
                  <a:lnTo>
                    <a:pt x="12907" y="208"/>
                  </a:lnTo>
                  <a:lnTo>
                    <a:pt x="12116" y="83"/>
                  </a:lnTo>
                  <a:lnTo>
                    <a:pt x="11283" y="0"/>
                  </a:lnTo>
                  <a:close/>
                </a:path>
              </a:pathLst>
            </a:custGeom>
            <a:solidFill>
              <a:srgbClr val="EB9A36"/>
            </a:solidFill>
            <a:ln>
              <a:noFill/>
            </a:ln>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280"/>
                <a:buFont typeface="Arial"/>
                <a:buNone/>
              </a:pPr>
              <a:r>
                <a:t/>
              </a:r>
              <a:endParaRPr b="0" i="0" sz="1280" u="none" cap="none" strike="noStrike">
                <a:solidFill>
                  <a:srgbClr val="000000"/>
                </a:solidFill>
                <a:latin typeface="Arial"/>
                <a:ea typeface="Arial"/>
                <a:cs typeface="Arial"/>
                <a:sym typeface="Arial"/>
              </a:endParaRPr>
            </a:p>
          </p:txBody>
        </p:sp>
        <p:grpSp>
          <p:nvGrpSpPr>
            <p:cNvPr id="168" name="Google Shape;168;p39"/>
            <p:cNvGrpSpPr/>
            <p:nvPr/>
          </p:nvGrpSpPr>
          <p:grpSpPr>
            <a:xfrm rot="6802236">
              <a:off x="5020276" y="1222797"/>
              <a:ext cx="751288" cy="608506"/>
              <a:chOff x="4573500" y="1234866"/>
              <a:chExt cx="821894" cy="665693"/>
            </a:xfrm>
          </p:grpSpPr>
          <p:sp>
            <p:nvSpPr>
              <p:cNvPr id="169" name="Google Shape;169;p39"/>
              <p:cNvSpPr/>
              <p:nvPr/>
            </p:nvSpPr>
            <p:spPr>
              <a:xfrm>
                <a:off x="4573500" y="1234866"/>
                <a:ext cx="442653" cy="416632"/>
              </a:xfrm>
              <a:custGeom>
                <a:rect b="b" l="l" r="r" t="t"/>
                <a:pathLst>
                  <a:path extrusionOk="0" h="15323" w="16280">
                    <a:moveTo>
                      <a:pt x="7161" y="1"/>
                    </a:moveTo>
                    <a:lnTo>
                      <a:pt x="6787" y="84"/>
                    </a:lnTo>
                    <a:lnTo>
                      <a:pt x="6412" y="167"/>
                    </a:lnTo>
                    <a:lnTo>
                      <a:pt x="6037" y="334"/>
                    </a:lnTo>
                    <a:lnTo>
                      <a:pt x="5329" y="709"/>
                    </a:lnTo>
                    <a:lnTo>
                      <a:pt x="4622" y="1208"/>
                    </a:lnTo>
                    <a:lnTo>
                      <a:pt x="4247" y="1458"/>
                    </a:lnTo>
                    <a:lnTo>
                      <a:pt x="3955" y="1791"/>
                    </a:lnTo>
                    <a:lnTo>
                      <a:pt x="3622" y="2207"/>
                    </a:lnTo>
                    <a:lnTo>
                      <a:pt x="3373" y="2707"/>
                    </a:lnTo>
                    <a:lnTo>
                      <a:pt x="3289" y="2957"/>
                    </a:lnTo>
                    <a:lnTo>
                      <a:pt x="3206" y="3207"/>
                    </a:lnTo>
                    <a:lnTo>
                      <a:pt x="3164" y="3457"/>
                    </a:lnTo>
                    <a:lnTo>
                      <a:pt x="3123" y="3748"/>
                    </a:lnTo>
                    <a:lnTo>
                      <a:pt x="2665" y="3748"/>
                    </a:lnTo>
                    <a:lnTo>
                      <a:pt x="2248" y="3790"/>
                    </a:lnTo>
                    <a:lnTo>
                      <a:pt x="1790" y="3956"/>
                    </a:lnTo>
                    <a:lnTo>
                      <a:pt x="1416" y="4164"/>
                    </a:lnTo>
                    <a:lnTo>
                      <a:pt x="1083" y="4373"/>
                    </a:lnTo>
                    <a:lnTo>
                      <a:pt x="791" y="4622"/>
                    </a:lnTo>
                    <a:lnTo>
                      <a:pt x="583" y="4914"/>
                    </a:lnTo>
                    <a:lnTo>
                      <a:pt x="375" y="5205"/>
                    </a:lnTo>
                    <a:lnTo>
                      <a:pt x="208" y="5538"/>
                    </a:lnTo>
                    <a:lnTo>
                      <a:pt x="83" y="5913"/>
                    </a:lnTo>
                    <a:lnTo>
                      <a:pt x="0" y="6288"/>
                    </a:lnTo>
                    <a:lnTo>
                      <a:pt x="0" y="6662"/>
                    </a:lnTo>
                    <a:lnTo>
                      <a:pt x="42" y="7037"/>
                    </a:lnTo>
                    <a:lnTo>
                      <a:pt x="125" y="7412"/>
                    </a:lnTo>
                    <a:lnTo>
                      <a:pt x="250" y="7745"/>
                    </a:lnTo>
                    <a:lnTo>
                      <a:pt x="416" y="8078"/>
                    </a:lnTo>
                    <a:lnTo>
                      <a:pt x="583" y="8411"/>
                    </a:lnTo>
                    <a:lnTo>
                      <a:pt x="833" y="8703"/>
                    </a:lnTo>
                    <a:lnTo>
                      <a:pt x="1083" y="8994"/>
                    </a:lnTo>
                    <a:lnTo>
                      <a:pt x="1332" y="9244"/>
                    </a:lnTo>
                    <a:lnTo>
                      <a:pt x="1749" y="9535"/>
                    </a:lnTo>
                    <a:lnTo>
                      <a:pt x="2123" y="9785"/>
                    </a:lnTo>
                    <a:lnTo>
                      <a:pt x="2581" y="9993"/>
                    </a:lnTo>
                    <a:lnTo>
                      <a:pt x="3039" y="10118"/>
                    </a:lnTo>
                    <a:lnTo>
                      <a:pt x="2665" y="10659"/>
                    </a:lnTo>
                    <a:lnTo>
                      <a:pt x="2498" y="11034"/>
                    </a:lnTo>
                    <a:lnTo>
                      <a:pt x="2415" y="11367"/>
                    </a:lnTo>
                    <a:lnTo>
                      <a:pt x="2332" y="11742"/>
                    </a:lnTo>
                    <a:lnTo>
                      <a:pt x="2332" y="12075"/>
                    </a:lnTo>
                    <a:lnTo>
                      <a:pt x="2373" y="12408"/>
                    </a:lnTo>
                    <a:lnTo>
                      <a:pt x="2498" y="12783"/>
                    </a:lnTo>
                    <a:lnTo>
                      <a:pt x="2706" y="13074"/>
                    </a:lnTo>
                    <a:lnTo>
                      <a:pt x="2956" y="13366"/>
                    </a:lnTo>
                    <a:lnTo>
                      <a:pt x="3248" y="13616"/>
                    </a:lnTo>
                    <a:lnTo>
                      <a:pt x="3539" y="13824"/>
                    </a:lnTo>
                    <a:lnTo>
                      <a:pt x="3872" y="13949"/>
                    </a:lnTo>
                    <a:lnTo>
                      <a:pt x="4205" y="14074"/>
                    </a:lnTo>
                    <a:lnTo>
                      <a:pt x="4580" y="14157"/>
                    </a:lnTo>
                    <a:lnTo>
                      <a:pt x="4913" y="14240"/>
                    </a:lnTo>
                    <a:lnTo>
                      <a:pt x="5662" y="14240"/>
                    </a:lnTo>
                    <a:lnTo>
                      <a:pt x="5996" y="14198"/>
                    </a:lnTo>
                    <a:lnTo>
                      <a:pt x="6370" y="14115"/>
                    </a:lnTo>
                    <a:lnTo>
                      <a:pt x="6745" y="13990"/>
                    </a:lnTo>
                    <a:lnTo>
                      <a:pt x="7078" y="13865"/>
                    </a:lnTo>
                    <a:lnTo>
                      <a:pt x="7411" y="13740"/>
                    </a:lnTo>
                    <a:lnTo>
                      <a:pt x="7703" y="13532"/>
                    </a:lnTo>
                    <a:lnTo>
                      <a:pt x="8036" y="13366"/>
                    </a:lnTo>
                    <a:lnTo>
                      <a:pt x="8285" y="13116"/>
                    </a:lnTo>
                    <a:lnTo>
                      <a:pt x="8577" y="12866"/>
                    </a:lnTo>
                    <a:lnTo>
                      <a:pt x="8868" y="12533"/>
                    </a:lnTo>
                    <a:lnTo>
                      <a:pt x="9118" y="12242"/>
                    </a:lnTo>
                    <a:lnTo>
                      <a:pt x="9326" y="11867"/>
                    </a:lnTo>
                    <a:lnTo>
                      <a:pt x="9659" y="12575"/>
                    </a:lnTo>
                    <a:lnTo>
                      <a:pt x="10034" y="13158"/>
                    </a:lnTo>
                    <a:lnTo>
                      <a:pt x="10450" y="13699"/>
                    </a:lnTo>
                    <a:lnTo>
                      <a:pt x="10950" y="14323"/>
                    </a:lnTo>
                    <a:lnTo>
                      <a:pt x="11283" y="14698"/>
                    </a:lnTo>
                    <a:lnTo>
                      <a:pt x="11491" y="14865"/>
                    </a:lnTo>
                    <a:lnTo>
                      <a:pt x="11700" y="15031"/>
                    </a:lnTo>
                    <a:lnTo>
                      <a:pt x="11908" y="15156"/>
                    </a:lnTo>
                    <a:lnTo>
                      <a:pt x="12158" y="15239"/>
                    </a:lnTo>
                    <a:lnTo>
                      <a:pt x="12407" y="15281"/>
                    </a:lnTo>
                    <a:lnTo>
                      <a:pt x="12699" y="15323"/>
                    </a:lnTo>
                    <a:lnTo>
                      <a:pt x="12949" y="15281"/>
                    </a:lnTo>
                    <a:lnTo>
                      <a:pt x="13198" y="15239"/>
                    </a:lnTo>
                    <a:lnTo>
                      <a:pt x="13698" y="15073"/>
                    </a:lnTo>
                    <a:lnTo>
                      <a:pt x="14156" y="14823"/>
                    </a:lnTo>
                    <a:lnTo>
                      <a:pt x="14572" y="14531"/>
                    </a:lnTo>
                    <a:lnTo>
                      <a:pt x="14905" y="14198"/>
                    </a:lnTo>
                    <a:lnTo>
                      <a:pt x="15239" y="13865"/>
                    </a:lnTo>
                    <a:lnTo>
                      <a:pt x="15530" y="13491"/>
                    </a:lnTo>
                    <a:lnTo>
                      <a:pt x="15738" y="13074"/>
                    </a:lnTo>
                    <a:lnTo>
                      <a:pt x="15946" y="12658"/>
                    </a:lnTo>
                    <a:lnTo>
                      <a:pt x="16113" y="12200"/>
                    </a:lnTo>
                    <a:lnTo>
                      <a:pt x="16196" y="11742"/>
                    </a:lnTo>
                    <a:lnTo>
                      <a:pt x="16279" y="11284"/>
                    </a:lnTo>
                    <a:lnTo>
                      <a:pt x="16279" y="10826"/>
                    </a:lnTo>
                    <a:lnTo>
                      <a:pt x="16238" y="10410"/>
                    </a:lnTo>
                    <a:lnTo>
                      <a:pt x="16113" y="9993"/>
                    </a:lnTo>
                    <a:lnTo>
                      <a:pt x="15946" y="9660"/>
                    </a:lnTo>
                    <a:lnTo>
                      <a:pt x="15780" y="9327"/>
                    </a:lnTo>
                    <a:lnTo>
                      <a:pt x="15488" y="8994"/>
                    </a:lnTo>
                    <a:lnTo>
                      <a:pt x="15197" y="8703"/>
                    </a:lnTo>
                    <a:lnTo>
                      <a:pt x="14822" y="8411"/>
                    </a:lnTo>
                    <a:lnTo>
                      <a:pt x="14489" y="8161"/>
                    </a:lnTo>
                    <a:lnTo>
                      <a:pt x="14114" y="7953"/>
                    </a:lnTo>
                    <a:lnTo>
                      <a:pt x="13698" y="7745"/>
                    </a:lnTo>
                    <a:lnTo>
                      <a:pt x="13323" y="7620"/>
                    </a:lnTo>
                    <a:lnTo>
                      <a:pt x="13656" y="7329"/>
                    </a:lnTo>
                    <a:lnTo>
                      <a:pt x="13948" y="7037"/>
                    </a:lnTo>
                    <a:lnTo>
                      <a:pt x="14198" y="6704"/>
                    </a:lnTo>
                    <a:lnTo>
                      <a:pt x="14447" y="6371"/>
                    </a:lnTo>
                    <a:lnTo>
                      <a:pt x="14656" y="5996"/>
                    </a:lnTo>
                    <a:lnTo>
                      <a:pt x="14781" y="5622"/>
                    </a:lnTo>
                    <a:lnTo>
                      <a:pt x="14905" y="5205"/>
                    </a:lnTo>
                    <a:lnTo>
                      <a:pt x="14947" y="4747"/>
                    </a:lnTo>
                    <a:lnTo>
                      <a:pt x="14947" y="4414"/>
                    </a:lnTo>
                    <a:lnTo>
                      <a:pt x="14905" y="4081"/>
                    </a:lnTo>
                    <a:lnTo>
                      <a:pt x="14822" y="3790"/>
                    </a:lnTo>
                    <a:lnTo>
                      <a:pt x="14739" y="3457"/>
                    </a:lnTo>
                    <a:lnTo>
                      <a:pt x="14614" y="3165"/>
                    </a:lnTo>
                    <a:lnTo>
                      <a:pt x="14447" y="2874"/>
                    </a:lnTo>
                    <a:lnTo>
                      <a:pt x="14281" y="2624"/>
                    </a:lnTo>
                    <a:lnTo>
                      <a:pt x="14073" y="2374"/>
                    </a:lnTo>
                    <a:lnTo>
                      <a:pt x="13865" y="2124"/>
                    </a:lnTo>
                    <a:lnTo>
                      <a:pt x="13615" y="1958"/>
                    </a:lnTo>
                    <a:lnTo>
                      <a:pt x="13365" y="1791"/>
                    </a:lnTo>
                    <a:lnTo>
                      <a:pt x="13073" y="1666"/>
                    </a:lnTo>
                    <a:lnTo>
                      <a:pt x="12740" y="1583"/>
                    </a:lnTo>
                    <a:lnTo>
                      <a:pt x="12449" y="1500"/>
                    </a:lnTo>
                    <a:lnTo>
                      <a:pt x="12116" y="1500"/>
                    </a:lnTo>
                    <a:lnTo>
                      <a:pt x="11741" y="1541"/>
                    </a:lnTo>
                    <a:lnTo>
                      <a:pt x="11491" y="1625"/>
                    </a:lnTo>
                    <a:lnTo>
                      <a:pt x="11242" y="1708"/>
                    </a:lnTo>
                    <a:lnTo>
                      <a:pt x="10784" y="1958"/>
                    </a:lnTo>
                    <a:lnTo>
                      <a:pt x="10326" y="2249"/>
                    </a:lnTo>
                    <a:lnTo>
                      <a:pt x="9909" y="2582"/>
                    </a:lnTo>
                    <a:lnTo>
                      <a:pt x="9826" y="2207"/>
                    </a:lnTo>
                    <a:lnTo>
                      <a:pt x="9743" y="1874"/>
                    </a:lnTo>
                    <a:lnTo>
                      <a:pt x="9576" y="1500"/>
                    </a:lnTo>
                    <a:lnTo>
                      <a:pt x="9410" y="1167"/>
                    </a:lnTo>
                    <a:lnTo>
                      <a:pt x="9201" y="875"/>
                    </a:lnTo>
                    <a:lnTo>
                      <a:pt x="8910" y="584"/>
                    </a:lnTo>
                    <a:lnTo>
                      <a:pt x="8619" y="376"/>
                    </a:lnTo>
                    <a:lnTo>
                      <a:pt x="8285" y="167"/>
                    </a:lnTo>
                    <a:lnTo>
                      <a:pt x="7952" y="84"/>
                    </a:lnTo>
                    <a:lnTo>
                      <a:pt x="7578" y="1"/>
                    </a:lnTo>
                    <a:close/>
                  </a:path>
                </a:pathLst>
              </a:custGeom>
              <a:solidFill>
                <a:srgbClr val="E89FB0"/>
              </a:solidFill>
              <a:ln>
                <a:noFill/>
              </a:ln>
            </p:spPr>
            <p:txBody>
              <a:bodyPr anchorCtr="0" anchor="ctr" bIns="90900" lIns="90900" spcFirstLastPara="1" rIns="90900" wrap="square" tIns="90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39"/>
              <p:cNvSpPr/>
              <p:nvPr/>
            </p:nvSpPr>
            <p:spPr>
              <a:xfrm>
                <a:off x="4911956" y="1474872"/>
                <a:ext cx="483438" cy="425687"/>
              </a:xfrm>
              <a:custGeom>
                <a:rect b="b" l="l" r="r" t="t"/>
                <a:pathLst>
                  <a:path extrusionOk="0" h="15656" w="17780">
                    <a:moveTo>
                      <a:pt x="14240" y="0"/>
                    </a:moveTo>
                    <a:lnTo>
                      <a:pt x="13782" y="42"/>
                    </a:lnTo>
                    <a:lnTo>
                      <a:pt x="13324" y="125"/>
                    </a:lnTo>
                    <a:lnTo>
                      <a:pt x="12866" y="250"/>
                    </a:lnTo>
                    <a:lnTo>
                      <a:pt x="12450" y="375"/>
                    </a:lnTo>
                    <a:lnTo>
                      <a:pt x="12075" y="542"/>
                    </a:lnTo>
                    <a:lnTo>
                      <a:pt x="11742" y="708"/>
                    </a:lnTo>
                    <a:lnTo>
                      <a:pt x="11451" y="916"/>
                    </a:lnTo>
                    <a:lnTo>
                      <a:pt x="11118" y="1125"/>
                    </a:lnTo>
                    <a:lnTo>
                      <a:pt x="10826" y="1374"/>
                    </a:lnTo>
                    <a:lnTo>
                      <a:pt x="10576" y="1666"/>
                    </a:lnTo>
                    <a:lnTo>
                      <a:pt x="10326" y="1957"/>
                    </a:lnTo>
                    <a:lnTo>
                      <a:pt x="10118" y="2249"/>
                    </a:lnTo>
                    <a:lnTo>
                      <a:pt x="9785" y="2041"/>
                    </a:lnTo>
                    <a:lnTo>
                      <a:pt x="9410" y="1791"/>
                    </a:lnTo>
                    <a:lnTo>
                      <a:pt x="8952" y="1624"/>
                    </a:lnTo>
                    <a:lnTo>
                      <a:pt x="8494" y="1458"/>
                    </a:lnTo>
                    <a:lnTo>
                      <a:pt x="8037" y="1333"/>
                    </a:lnTo>
                    <a:lnTo>
                      <a:pt x="7579" y="1291"/>
                    </a:lnTo>
                    <a:lnTo>
                      <a:pt x="7121" y="1333"/>
                    </a:lnTo>
                    <a:lnTo>
                      <a:pt x="6912" y="1374"/>
                    </a:lnTo>
                    <a:lnTo>
                      <a:pt x="6704" y="1458"/>
                    </a:lnTo>
                    <a:lnTo>
                      <a:pt x="6454" y="1624"/>
                    </a:lnTo>
                    <a:lnTo>
                      <a:pt x="6205" y="1832"/>
                    </a:lnTo>
                    <a:lnTo>
                      <a:pt x="5996" y="2041"/>
                    </a:lnTo>
                    <a:lnTo>
                      <a:pt x="5830" y="2290"/>
                    </a:lnTo>
                    <a:lnTo>
                      <a:pt x="5705" y="2540"/>
                    </a:lnTo>
                    <a:lnTo>
                      <a:pt x="5580" y="2832"/>
                    </a:lnTo>
                    <a:lnTo>
                      <a:pt x="5455" y="3415"/>
                    </a:lnTo>
                    <a:lnTo>
                      <a:pt x="5414" y="3956"/>
                    </a:lnTo>
                    <a:lnTo>
                      <a:pt x="5372" y="4455"/>
                    </a:lnTo>
                    <a:lnTo>
                      <a:pt x="5414" y="5163"/>
                    </a:lnTo>
                    <a:lnTo>
                      <a:pt x="4539" y="5330"/>
                    </a:lnTo>
                    <a:lnTo>
                      <a:pt x="3748" y="5580"/>
                    </a:lnTo>
                    <a:lnTo>
                      <a:pt x="3332" y="5704"/>
                    </a:lnTo>
                    <a:lnTo>
                      <a:pt x="2957" y="5871"/>
                    </a:lnTo>
                    <a:lnTo>
                      <a:pt x="2624" y="6079"/>
                    </a:lnTo>
                    <a:lnTo>
                      <a:pt x="2291" y="6287"/>
                    </a:lnTo>
                    <a:lnTo>
                      <a:pt x="1958" y="6537"/>
                    </a:lnTo>
                    <a:lnTo>
                      <a:pt x="1666" y="6787"/>
                    </a:lnTo>
                    <a:lnTo>
                      <a:pt x="1375" y="7037"/>
                    </a:lnTo>
                    <a:lnTo>
                      <a:pt x="1125" y="7370"/>
                    </a:lnTo>
                    <a:lnTo>
                      <a:pt x="917" y="7661"/>
                    </a:lnTo>
                    <a:lnTo>
                      <a:pt x="709" y="8036"/>
                    </a:lnTo>
                    <a:lnTo>
                      <a:pt x="501" y="8411"/>
                    </a:lnTo>
                    <a:lnTo>
                      <a:pt x="376" y="8786"/>
                    </a:lnTo>
                    <a:lnTo>
                      <a:pt x="209" y="9285"/>
                    </a:lnTo>
                    <a:lnTo>
                      <a:pt x="126" y="9785"/>
                    </a:lnTo>
                    <a:lnTo>
                      <a:pt x="43" y="10284"/>
                    </a:lnTo>
                    <a:lnTo>
                      <a:pt x="1" y="10784"/>
                    </a:lnTo>
                    <a:lnTo>
                      <a:pt x="1" y="10951"/>
                    </a:lnTo>
                    <a:lnTo>
                      <a:pt x="43" y="11117"/>
                    </a:lnTo>
                    <a:lnTo>
                      <a:pt x="126" y="11284"/>
                    </a:lnTo>
                    <a:lnTo>
                      <a:pt x="251" y="11409"/>
                    </a:lnTo>
                    <a:lnTo>
                      <a:pt x="542" y="11742"/>
                    </a:lnTo>
                    <a:lnTo>
                      <a:pt x="917" y="12033"/>
                    </a:lnTo>
                    <a:lnTo>
                      <a:pt x="1333" y="12324"/>
                    </a:lnTo>
                    <a:lnTo>
                      <a:pt x="1708" y="12574"/>
                    </a:lnTo>
                    <a:lnTo>
                      <a:pt x="2083" y="12741"/>
                    </a:lnTo>
                    <a:lnTo>
                      <a:pt x="2374" y="12866"/>
                    </a:lnTo>
                    <a:lnTo>
                      <a:pt x="2666" y="12866"/>
                    </a:lnTo>
                    <a:lnTo>
                      <a:pt x="3082" y="12824"/>
                    </a:lnTo>
                    <a:lnTo>
                      <a:pt x="3540" y="12699"/>
                    </a:lnTo>
                    <a:lnTo>
                      <a:pt x="4040" y="12449"/>
                    </a:lnTo>
                    <a:lnTo>
                      <a:pt x="4164" y="12782"/>
                    </a:lnTo>
                    <a:lnTo>
                      <a:pt x="4456" y="13490"/>
                    </a:lnTo>
                    <a:lnTo>
                      <a:pt x="4831" y="14281"/>
                    </a:lnTo>
                    <a:lnTo>
                      <a:pt x="5164" y="14823"/>
                    </a:lnTo>
                    <a:lnTo>
                      <a:pt x="5289" y="15031"/>
                    </a:lnTo>
                    <a:lnTo>
                      <a:pt x="5455" y="15197"/>
                    </a:lnTo>
                    <a:lnTo>
                      <a:pt x="5663" y="15322"/>
                    </a:lnTo>
                    <a:lnTo>
                      <a:pt x="5830" y="15447"/>
                    </a:lnTo>
                    <a:lnTo>
                      <a:pt x="6080" y="15530"/>
                    </a:lnTo>
                    <a:lnTo>
                      <a:pt x="6288" y="15572"/>
                    </a:lnTo>
                    <a:lnTo>
                      <a:pt x="6746" y="15655"/>
                    </a:lnTo>
                    <a:lnTo>
                      <a:pt x="7787" y="15655"/>
                    </a:lnTo>
                    <a:lnTo>
                      <a:pt x="8828" y="15530"/>
                    </a:lnTo>
                    <a:lnTo>
                      <a:pt x="9327" y="15447"/>
                    </a:lnTo>
                    <a:lnTo>
                      <a:pt x="9535" y="15364"/>
                    </a:lnTo>
                    <a:lnTo>
                      <a:pt x="9785" y="15239"/>
                    </a:lnTo>
                    <a:lnTo>
                      <a:pt x="9952" y="15114"/>
                    </a:lnTo>
                    <a:lnTo>
                      <a:pt x="10160" y="14989"/>
                    </a:lnTo>
                    <a:lnTo>
                      <a:pt x="10326" y="14781"/>
                    </a:lnTo>
                    <a:lnTo>
                      <a:pt x="10493" y="14573"/>
                    </a:lnTo>
                    <a:lnTo>
                      <a:pt x="10576" y="14448"/>
                    </a:lnTo>
                    <a:lnTo>
                      <a:pt x="10618" y="14281"/>
                    </a:lnTo>
                    <a:lnTo>
                      <a:pt x="10701" y="13823"/>
                    </a:lnTo>
                    <a:lnTo>
                      <a:pt x="10701" y="13324"/>
                    </a:lnTo>
                    <a:lnTo>
                      <a:pt x="10701" y="12741"/>
                    </a:lnTo>
                    <a:lnTo>
                      <a:pt x="10701" y="11658"/>
                    </a:lnTo>
                    <a:lnTo>
                      <a:pt x="10743" y="11242"/>
                    </a:lnTo>
                    <a:lnTo>
                      <a:pt x="10826" y="10951"/>
                    </a:lnTo>
                    <a:lnTo>
                      <a:pt x="11201" y="11117"/>
                    </a:lnTo>
                    <a:lnTo>
                      <a:pt x="11617" y="11242"/>
                    </a:lnTo>
                    <a:lnTo>
                      <a:pt x="12033" y="11325"/>
                    </a:lnTo>
                    <a:lnTo>
                      <a:pt x="12450" y="11367"/>
                    </a:lnTo>
                    <a:lnTo>
                      <a:pt x="12866" y="11409"/>
                    </a:lnTo>
                    <a:lnTo>
                      <a:pt x="13283" y="11409"/>
                    </a:lnTo>
                    <a:lnTo>
                      <a:pt x="13699" y="11367"/>
                    </a:lnTo>
                    <a:lnTo>
                      <a:pt x="14115" y="11284"/>
                    </a:lnTo>
                    <a:lnTo>
                      <a:pt x="14532" y="11200"/>
                    </a:lnTo>
                    <a:lnTo>
                      <a:pt x="14948" y="11034"/>
                    </a:lnTo>
                    <a:lnTo>
                      <a:pt x="15323" y="10867"/>
                    </a:lnTo>
                    <a:lnTo>
                      <a:pt x="15697" y="10701"/>
                    </a:lnTo>
                    <a:lnTo>
                      <a:pt x="16072" y="10451"/>
                    </a:lnTo>
                    <a:lnTo>
                      <a:pt x="16405" y="10201"/>
                    </a:lnTo>
                    <a:lnTo>
                      <a:pt x="16738" y="9910"/>
                    </a:lnTo>
                    <a:lnTo>
                      <a:pt x="17030" y="9618"/>
                    </a:lnTo>
                    <a:lnTo>
                      <a:pt x="17113" y="9452"/>
                    </a:lnTo>
                    <a:lnTo>
                      <a:pt x="17155" y="9243"/>
                    </a:lnTo>
                    <a:lnTo>
                      <a:pt x="17155" y="9077"/>
                    </a:lnTo>
                    <a:lnTo>
                      <a:pt x="17071" y="8869"/>
                    </a:lnTo>
                    <a:lnTo>
                      <a:pt x="16822" y="8369"/>
                    </a:lnTo>
                    <a:lnTo>
                      <a:pt x="16530" y="7911"/>
                    </a:lnTo>
                    <a:lnTo>
                      <a:pt x="16197" y="7495"/>
                    </a:lnTo>
                    <a:lnTo>
                      <a:pt x="15822" y="7078"/>
                    </a:lnTo>
                    <a:lnTo>
                      <a:pt x="15448" y="6662"/>
                    </a:lnTo>
                    <a:lnTo>
                      <a:pt x="15031" y="6329"/>
                    </a:lnTo>
                    <a:lnTo>
                      <a:pt x="14573" y="5996"/>
                    </a:lnTo>
                    <a:lnTo>
                      <a:pt x="14115" y="5704"/>
                    </a:lnTo>
                    <a:lnTo>
                      <a:pt x="14656" y="5413"/>
                    </a:lnTo>
                    <a:lnTo>
                      <a:pt x="15198" y="5080"/>
                    </a:lnTo>
                    <a:lnTo>
                      <a:pt x="15822" y="4580"/>
                    </a:lnTo>
                    <a:lnTo>
                      <a:pt x="16405" y="4039"/>
                    </a:lnTo>
                    <a:lnTo>
                      <a:pt x="16988" y="3498"/>
                    </a:lnTo>
                    <a:lnTo>
                      <a:pt x="17279" y="3206"/>
                    </a:lnTo>
                    <a:lnTo>
                      <a:pt x="17529" y="2915"/>
                    </a:lnTo>
                    <a:lnTo>
                      <a:pt x="17654" y="2707"/>
                    </a:lnTo>
                    <a:lnTo>
                      <a:pt x="17737" y="2499"/>
                    </a:lnTo>
                    <a:lnTo>
                      <a:pt x="17779" y="2290"/>
                    </a:lnTo>
                    <a:lnTo>
                      <a:pt x="17779" y="2041"/>
                    </a:lnTo>
                    <a:lnTo>
                      <a:pt x="17779" y="1832"/>
                    </a:lnTo>
                    <a:lnTo>
                      <a:pt x="17737" y="1624"/>
                    </a:lnTo>
                    <a:lnTo>
                      <a:pt x="17654" y="1416"/>
                    </a:lnTo>
                    <a:lnTo>
                      <a:pt x="17529" y="1208"/>
                    </a:lnTo>
                    <a:lnTo>
                      <a:pt x="17404" y="1000"/>
                    </a:lnTo>
                    <a:lnTo>
                      <a:pt x="17279" y="833"/>
                    </a:lnTo>
                    <a:lnTo>
                      <a:pt x="17071" y="667"/>
                    </a:lnTo>
                    <a:lnTo>
                      <a:pt x="16905" y="542"/>
                    </a:lnTo>
                    <a:lnTo>
                      <a:pt x="16488" y="334"/>
                    </a:lnTo>
                    <a:lnTo>
                      <a:pt x="16072" y="209"/>
                    </a:lnTo>
                    <a:lnTo>
                      <a:pt x="15614" y="84"/>
                    </a:lnTo>
                    <a:lnTo>
                      <a:pt x="15156" y="42"/>
                    </a:lnTo>
                    <a:lnTo>
                      <a:pt x="14698" y="0"/>
                    </a:lnTo>
                    <a:close/>
                  </a:path>
                </a:pathLst>
              </a:custGeom>
              <a:solidFill>
                <a:srgbClr val="E89FB0"/>
              </a:solidFill>
              <a:ln>
                <a:noFill/>
              </a:ln>
            </p:spPr>
            <p:txBody>
              <a:bodyPr anchorCtr="0" anchor="ctr" bIns="90900" lIns="90900" spcFirstLastPara="1" rIns="90900" wrap="square" tIns="90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71" name="Google Shape;171;p39"/>
            <p:cNvPicPr preferRelativeResize="0"/>
            <p:nvPr/>
          </p:nvPicPr>
          <p:blipFill rotWithShape="1">
            <a:blip r:embed="rId7">
              <a:alphaModFix/>
            </a:blip>
            <a:srcRect b="0" l="0" r="0" t="0"/>
            <a:stretch/>
          </p:blipFill>
          <p:spPr>
            <a:xfrm>
              <a:off x="501800" y="1643005"/>
              <a:ext cx="1852445" cy="1389350"/>
            </a:xfrm>
            <a:prstGeom prst="rect">
              <a:avLst/>
            </a:prstGeom>
            <a:noFill/>
            <a:ln>
              <a:noFill/>
            </a:ln>
          </p:spPr>
        </p:pic>
        <p:pic>
          <p:nvPicPr>
            <p:cNvPr id="172" name="Google Shape;172;p39"/>
            <p:cNvPicPr preferRelativeResize="0"/>
            <p:nvPr/>
          </p:nvPicPr>
          <p:blipFill rotWithShape="1">
            <a:blip r:embed="rId8">
              <a:alphaModFix/>
            </a:blip>
            <a:srcRect b="0" l="0" r="0" t="0"/>
            <a:stretch/>
          </p:blipFill>
          <p:spPr>
            <a:xfrm>
              <a:off x="5711520" y="1151305"/>
              <a:ext cx="1708887" cy="1389352"/>
            </a:xfrm>
            <a:prstGeom prst="rect">
              <a:avLst/>
            </a:prstGeom>
            <a:noFill/>
            <a:ln>
              <a:noFill/>
            </a:ln>
          </p:spPr>
        </p:pic>
        <p:pic>
          <p:nvPicPr>
            <p:cNvPr id="173" name="Google Shape;173;p39"/>
            <p:cNvPicPr preferRelativeResize="0"/>
            <p:nvPr/>
          </p:nvPicPr>
          <p:blipFill rotWithShape="1">
            <a:blip r:embed="rId9">
              <a:alphaModFix/>
            </a:blip>
            <a:srcRect b="8322" l="52763" r="5" t="38904"/>
            <a:stretch/>
          </p:blipFill>
          <p:spPr>
            <a:xfrm rot="305524">
              <a:off x="6301782" y="2141370"/>
              <a:ext cx="1893556" cy="1181823"/>
            </a:xfrm>
            <a:prstGeom prst="rect">
              <a:avLst/>
            </a:prstGeom>
            <a:noFill/>
            <a:ln>
              <a:noFill/>
            </a:ln>
          </p:spPr>
        </p:pic>
        <p:grpSp>
          <p:nvGrpSpPr>
            <p:cNvPr id="174" name="Google Shape;174;p39"/>
            <p:cNvGrpSpPr/>
            <p:nvPr/>
          </p:nvGrpSpPr>
          <p:grpSpPr>
            <a:xfrm flipH="1" rot="-10202714">
              <a:off x="2580305" y="1332124"/>
              <a:ext cx="435250" cy="627753"/>
              <a:chOff x="238125" y="689225"/>
              <a:chExt cx="3033950" cy="4390125"/>
            </a:xfrm>
          </p:grpSpPr>
          <p:sp>
            <p:nvSpPr>
              <p:cNvPr id="175" name="Google Shape;175;p39"/>
              <p:cNvSpPr/>
              <p:nvPr/>
            </p:nvSpPr>
            <p:spPr>
              <a:xfrm>
                <a:off x="547275" y="3339775"/>
                <a:ext cx="1030575" cy="1739575"/>
              </a:xfrm>
              <a:custGeom>
                <a:rect b="b" l="l" r="r" t="t"/>
                <a:pathLst>
                  <a:path extrusionOk="0" h="69583" w="41223">
                    <a:moveTo>
                      <a:pt x="25393" y="1"/>
                    </a:moveTo>
                    <a:lnTo>
                      <a:pt x="19292" y="660"/>
                    </a:lnTo>
                    <a:lnTo>
                      <a:pt x="16324" y="1155"/>
                    </a:lnTo>
                    <a:lnTo>
                      <a:pt x="13027" y="1814"/>
                    </a:lnTo>
                    <a:lnTo>
                      <a:pt x="9069" y="3958"/>
                    </a:lnTo>
                    <a:lnTo>
                      <a:pt x="7256" y="5937"/>
                    </a:lnTo>
                    <a:lnTo>
                      <a:pt x="6926" y="7091"/>
                    </a:lnTo>
                    <a:lnTo>
                      <a:pt x="2309" y="21436"/>
                    </a:lnTo>
                    <a:lnTo>
                      <a:pt x="1320" y="24899"/>
                    </a:lnTo>
                    <a:lnTo>
                      <a:pt x="330" y="32154"/>
                    </a:lnTo>
                    <a:lnTo>
                      <a:pt x="1" y="42871"/>
                    </a:lnTo>
                    <a:lnTo>
                      <a:pt x="495" y="50126"/>
                    </a:lnTo>
                    <a:lnTo>
                      <a:pt x="660" y="53094"/>
                    </a:lnTo>
                    <a:lnTo>
                      <a:pt x="1320" y="59030"/>
                    </a:lnTo>
                    <a:lnTo>
                      <a:pt x="2309" y="61998"/>
                    </a:lnTo>
                    <a:lnTo>
                      <a:pt x="3463" y="63812"/>
                    </a:lnTo>
                    <a:lnTo>
                      <a:pt x="6761" y="66780"/>
                    </a:lnTo>
                    <a:lnTo>
                      <a:pt x="11543" y="68758"/>
                    </a:lnTo>
                    <a:lnTo>
                      <a:pt x="17314" y="69583"/>
                    </a:lnTo>
                    <a:lnTo>
                      <a:pt x="20611" y="69583"/>
                    </a:lnTo>
                    <a:lnTo>
                      <a:pt x="23250" y="69418"/>
                    </a:lnTo>
                    <a:lnTo>
                      <a:pt x="28031" y="68429"/>
                    </a:lnTo>
                    <a:lnTo>
                      <a:pt x="31824" y="66450"/>
                    </a:lnTo>
                    <a:lnTo>
                      <a:pt x="34297" y="63812"/>
                    </a:lnTo>
                    <a:lnTo>
                      <a:pt x="34957" y="62163"/>
                    </a:lnTo>
                    <a:lnTo>
                      <a:pt x="36606" y="55568"/>
                    </a:lnTo>
                    <a:lnTo>
                      <a:pt x="38749" y="42047"/>
                    </a:lnTo>
                    <a:lnTo>
                      <a:pt x="39574" y="35286"/>
                    </a:lnTo>
                    <a:lnTo>
                      <a:pt x="40233" y="29186"/>
                    </a:lnTo>
                    <a:lnTo>
                      <a:pt x="41222" y="17149"/>
                    </a:lnTo>
                    <a:lnTo>
                      <a:pt x="40893" y="11048"/>
                    </a:lnTo>
                    <a:lnTo>
                      <a:pt x="40563" y="9234"/>
                    </a:lnTo>
                    <a:lnTo>
                      <a:pt x="38749" y="5937"/>
                    </a:lnTo>
                    <a:lnTo>
                      <a:pt x="35616" y="3134"/>
                    </a:lnTo>
                    <a:lnTo>
                      <a:pt x="31329" y="990"/>
                    </a:lnTo>
                    <a:lnTo>
                      <a:pt x="28526" y="495"/>
                    </a:lnTo>
                    <a:lnTo>
                      <a:pt x="25393" y="1"/>
                    </a:lnTo>
                    <a:close/>
                  </a:path>
                </a:pathLst>
              </a:custGeom>
              <a:solidFill>
                <a:srgbClr val="FFECBB"/>
              </a:solidFill>
              <a:ln>
                <a:noFill/>
              </a:ln>
            </p:spPr>
            <p:txBody>
              <a:bodyPr anchorCtr="0" anchor="ctr" bIns="13075" lIns="13075" spcFirstLastPara="1" rIns="13075" wrap="square" tIns="13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39"/>
              <p:cNvSpPr/>
              <p:nvPr/>
            </p:nvSpPr>
            <p:spPr>
              <a:xfrm>
                <a:off x="2257975" y="1793975"/>
                <a:ext cx="1014100" cy="2831950"/>
              </a:xfrm>
              <a:custGeom>
                <a:rect b="b" l="l" r="r" t="t"/>
                <a:pathLst>
                  <a:path extrusionOk="0" h="113278" w="40564">
                    <a:moveTo>
                      <a:pt x="20942" y="0"/>
                    </a:moveTo>
                    <a:lnTo>
                      <a:pt x="15500" y="825"/>
                    </a:lnTo>
                    <a:lnTo>
                      <a:pt x="10389" y="2968"/>
                    </a:lnTo>
                    <a:lnTo>
                      <a:pt x="8080" y="4452"/>
                    </a:lnTo>
                    <a:lnTo>
                      <a:pt x="6761" y="5606"/>
                    </a:lnTo>
                    <a:lnTo>
                      <a:pt x="4453" y="8409"/>
                    </a:lnTo>
                    <a:lnTo>
                      <a:pt x="2309" y="13026"/>
                    </a:lnTo>
                    <a:lnTo>
                      <a:pt x="1980" y="16654"/>
                    </a:lnTo>
                    <a:lnTo>
                      <a:pt x="331" y="43365"/>
                    </a:lnTo>
                    <a:lnTo>
                      <a:pt x="1" y="57381"/>
                    </a:lnTo>
                    <a:lnTo>
                      <a:pt x="496" y="81289"/>
                    </a:lnTo>
                    <a:lnTo>
                      <a:pt x="2144" y="96294"/>
                    </a:lnTo>
                    <a:lnTo>
                      <a:pt x="3464" y="102890"/>
                    </a:lnTo>
                    <a:lnTo>
                      <a:pt x="4618" y="106022"/>
                    </a:lnTo>
                    <a:lnTo>
                      <a:pt x="7586" y="109815"/>
                    </a:lnTo>
                    <a:lnTo>
                      <a:pt x="10224" y="111629"/>
                    </a:lnTo>
                    <a:lnTo>
                      <a:pt x="11873" y="112288"/>
                    </a:lnTo>
                    <a:lnTo>
                      <a:pt x="15500" y="113277"/>
                    </a:lnTo>
                    <a:lnTo>
                      <a:pt x="23250" y="113112"/>
                    </a:lnTo>
                    <a:lnTo>
                      <a:pt x="30505" y="110639"/>
                    </a:lnTo>
                    <a:lnTo>
                      <a:pt x="34462" y="107177"/>
                    </a:lnTo>
                    <a:lnTo>
                      <a:pt x="36276" y="104209"/>
                    </a:lnTo>
                    <a:lnTo>
                      <a:pt x="36936" y="102560"/>
                    </a:lnTo>
                    <a:lnTo>
                      <a:pt x="38585" y="95634"/>
                    </a:lnTo>
                    <a:lnTo>
                      <a:pt x="40233" y="81949"/>
                    </a:lnTo>
                    <a:lnTo>
                      <a:pt x="40398" y="74859"/>
                    </a:lnTo>
                    <a:lnTo>
                      <a:pt x="40563" y="41552"/>
                    </a:lnTo>
                    <a:lnTo>
                      <a:pt x="40563" y="33967"/>
                    </a:lnTo>
                    <a:lnTo>
                      <a:pt x="39574" y="18962"/>
                    </a:lnTo>
                    <a:lnTo>
                      <a:pt x="38255" y="11542"/>
                    </a:lnTo>
                    <a:lnTo>
                      <a:pt x="37760" y="9729"/>
                    </a:lnTo>
                    <a:lnTo>
                      <a:pt x="36276" y="6596"/>
                    </a:lnTo>
                    <a:lnTo>
                      <a:pt x="33968" y="3958"/>
                    </a:lnTo>
                    <a:lnTo>
                      <a:pt x="31000" y="1979"/>
                    </a:lnTo>
                    <a:lnTo>
                      <a:pt x="29351" y="1319"/>
                    </a:lnTo>
                    <a:lnTo>
                      <a:pt x="26548" y="495"/>
                    </a:lnTo>
                    <a:lnTo>
                      <a:pt x="20942" y="0"/>
                    </a:lnTo>
                    <a:close/>
                  </a:path>
                </a:pathLst>
              </a:custGeom>
              <a:solidFill>
                <a:srgbClr val="FFECBB"/>
              </a:solidFill>
              <a:ln>
                <a:noFill/>
              </a:ln>
            </p:spPr>
            <p:txBody>
              <a:bodyPr anchorCtr="0" anchor="ctr" bIns="13075" lIns="13075" spcFirstLastPara="1" rIns="13075" wrap="square" tIns="13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39"/>
              <p:cNvSpPr/>
              <p:nvPr/>
            </p:nvSpPr>
            <p:spPr>
              <a:xfrm>
                <a:off x="238125" y="689225"/>
                <a:ext cx="1615900" cy="2271350"/>
              </a:xfrm>
              <a:custGeom>
                <a:rect b="b" l="l" r="r" t="t"/>
                <a:pathLst>
                  <a:path extrusionOk="0" h="90854" w="64636">
                    <a:moveTo>
                      <a:pt x="16983" y="1"/>
                    </a:moveTo>
                    <a:lnTo>
                      <a:pt x="15335" y="166"/>
                    </a:lnTo>
                    <a:lnTo>
                      <a:pt x="12202" y="825"/>
                    </a:lnTo>
                    <a:lnTo>
                      <a:pt x="6760" y="4123"/>
                    </a:lnTo>
                    <a:lnTo>
                      <a:pt x="2473" y="8740"/>
                    </a:lnTo>
                    <a:lnTo>
                      <a:pt x="165" y="13851"/>
                    </a:lnTo>
                    <a:lnTo>
                      <a:pt x="0" y="16324"/>
                    </a:lnTo>
                    <a:lnTo>
                      <a:pt x="165" y="19457"/>
                    </a:lnTo>
                    <a:lnTo>
                      <a:pt x="1484" y="24569"/>
                    </a:lnTo>
                    <a:lnTo>
                      <a:pt x="3792" y="28361"/>
                    </a:lnTo>
                    <a:lnTo>
                      <a:pt x="6925" y="30999"/>
                    </a:lnTo>
                    <a:lnTo>
                      <a:pt x="11872" y="33473"/>
                    </a:lnTo>
                    <a:lnTo>
                      <a:pt x="17643" y="34627"/>
                    </a:lnTo>
                    <a:lnTo>
                      <a:pt x="18962" y="34627"/>
                    </a:lnTo>
                    <a:lnTo>
                      <a:pt x="22590" y="34132"/>
                    </a:lnTo>
                    <a:lnTo>
                      <a:pt x="26877" y="32648"/>
                    </a:lnTo>
                    <a:lnTo>
                      <a:pt x="27701" y="32318"/>
                    </a:lnTo>
                    <a:lnTo>
                      <a:pt x="28855" y="32318"/>
                    </a:lnTo>
                    <a:lnTo>
                      <a:pt x="29680" y="33967"/>
                    </a:lnTo>
                    <a:lnTo>
                      <a:pt x="29845" y="35781"/>
                    </a:lnTo>
                    <a:lnTo>
                      <a:pt x="29845" y="62328"/>
                    </a:lnTo>
                    <a:lnTo>
                      <a:pt x="29515" y="82774"/>
                    </a:lnTo>
                    <a:lnTo>
                      <a:pt x="29680" y="84423"/>
                    </a:lnTo>
                    <a:lnTo>
                      <a:pt x="30834" y="87226"/>
                    </a:lnTo>
                    <a:lnTo>
                      <a:pt x="33472" y="89699"/>
                    </a:lnTo>
                    <a:lnTo>
                      <a:pt x="34791" y="90359"/>
                    </a:lnTo>
                    <a:lnTo>
                      <a:pt x="37100" y="90853"/>
                    </a:lnTo>
                    <a:lnTo>
                      <a:pt x="41387" y="90853"/>
                    </a:lnTo>
                    <a:lnTo>
                      <a:pt x="45674" y="89369"/>
                    </a:lnTo>
                    <a:lnTo>
                      <a:pt x="49631" y="86566"/>
                    </a:lnTo>
                    <a:lnTo>
                      <a:pt x="51280" y="84587"/>
                    </a:lnTo>
                    <a:lnTo>
                      <a:pt x="53094" y="82444"/>
                    </a:lnTo>
                    <a:lnTo>
                      <a:pt x="56062" y="77332"/>
                    </a:lnTo>
                    <a:lnTo>
                      <a:pt x="56886" y="74365"/>
                    </a:lnTo>
                    <a:lnTo>
                      <a:pt x="59524" y="65296"/>
                    </a:lnTo>
                    <a:lnTo>
                      <a:pt x="62657" y="56392"/>
                    </a:lnTo>
                    <a:lnTo>
                      <a:pt x="63811" y="54413"/>
                    </a:lnTo>
                    <a:lnTo>
                      <a:pt x="64636" y="52764"/>
                    </a:lnTo>
                    <a:lnTo>
                      <a:pt x="63976" y="51115"/>
                    </a:lnTo>
                    <a:lnTo>
                      <a:pt x="62822" y="50786"/>
                    </a:lnTo>
                    <a:lnTo>
                      <a:pt x="62822" y="50951"/>
                    </a:lnTo>
                    <a:lnTo>
                      <a:pt x="61008" y="50786"/>
                    </a:lnTo>
                    <a:lnTo>
                      <a:pt x="58040" y="52599"/>
                    </a:lnTo>
                    <a:lnTo>
                      <a:pt x="54578" y="58041"/>
                    </a:lnTo>
                    <a:lnTo>
                      <a:pt x="50291" y="67604"/>
                    </a:lnTo>
                    <a:lnTo>
                      <a:pt x="46004" y="73540"/>
                    </a:lnTo>
                    <a:lnTo>
                      <a:pt x="42376" y="75684"/>
                    </a:lnTo>
                    <a:lnTo>
                      <a:pt x="40233" y="75848"/>
                    </a:lnTo>
                    <a:lnTo>
                      <a:pt x="40233" y="74859"/>
                    </a:lnTo>
                    <a:lnTo>
                      <a:pt x="40068" y="73870"/>
                    </a:lnTo>
                    <a:lnTo>
                      <a:pt x="40068" y="38914"/>
                    </a:lnTo>
                    <a:lnTo>
                      <a:pt x="40233" y="20776"/>
                    </a:lnTo>
                    <a:lnTo>
                      <a:pt x="39903" y="16654"/>
                    </a:lnTo>
                    <a:lnTo>
                      <a:pt x="38089" y="10059"/>
                    </a:lnTo>
                    <a:lnTo>
                      <a:pt x="34956" y="5442"/>
                    </a:lnTo>
                    <a:lnTo>
                      <a:pt x="30999" y="2309"/>
                    </a:lnTo>
                    <a:lnTo>
                      <a:pt x="24403" y="166"/>
                    </a:lnTo>
                    <a:lnTo>
                      <a:pt x="16983" y="1"/>
                    </a:lnTo>
                    <a:close/>
                  </a:path>
                </a:pathLst>
              </a:custGeom>
              <a:solidFill>
                <a:srgbClr val="FFECBB"/>
              </a:solidFill>
              <a:ln>
                <a:noFill/>
              </a:ln>
            </p:spPr>
            <p:txBody>
              <a:bodyPr anchorCtr="0" anchor="ctr" bIns="13075" lIns="13075" spcFirstLastPara="1" rIns="13075" wrap="square" tIns="13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8" name="Google Shape;178;p39"/>
            <p:cNvSpPr/>
            <p:nvPr/>
          </p:nvSpPr>
          <p:spPr>
            <a:xfrm rot="1207337">
              <a:off x="1994795" y="2502021"/>
              <a:ext cx="922586" cy="799842"/>
            </a:xfrm>
            <a:custGeom>
              <a:rect b="b" l="l" r="r" t="t"/>
              <a:pathLst>
                <a:path extrusionOk="0" h="20361" w="21859">
                  <a:moveTo>
                    <a:pt x="15114" y="1"/>
                  </a:moveTo>
                  <a:lnTo>
                    <a:pt x="14989" y="84"/>
                  </a:lnTo>
                  <a:lnTo>
                    <a:pt x="14947" y="167"/>
                  </a:lnTo>
                  <a:lnTo>
                    <a:pt x="14864" y="292"/>
                  </a:lnTo>
                  <a:lnTo>
                    <a:pt x="14864" y="417"/>
                  </a:lnTo>
                  <a:lnTo>
                    <a:pt x="14822" y="1000"/>
                  </a:lnTo>
                  <a:lnTo>
                    <a:pt x="14697" y="1583"/>
                  </a:lnTo>
                  <a:lnTo>
                    <a:pt x="14531" y="2166"/>
                  </a:lnTo>
                  <a:lnTo>
                    <a:pt x="14406" y="2415"/>
                  </a:lnTo>
                  <a:lnTo>
                    <a:pt x="14239" y="2665"/>
                  </a:lnTo>
                  <a:lnTo>
                    <a:pt x="14073" y="2915"/>
                  </a:lnTo>
                  <a:lnTo>
                    <a:pt x="13906" y="3123"/>
                  </a:lnTo>
                  <a:lnTo>
                    <a:pt x="13698" y="3331"/>
                  </a:lnTo>
                  <a:lnTo>
                    <a:pt x="13448" y="3456"/>
                  </a:lnTo>
                  <a:lnTo>
                    <a:pt x="13240" y="3581"/>
                  </a:lnTo>
                  <a:lnTo>
                    <a:pt x="12948" y="3664"/>
                  </a:lnTo>
                  <a:lnTo>
                    <a:pt x="12366" y="3664"/>
                  </a:lnTo>
                  <a:lnTo>
                    <a:pt x="11949" y="3581"/>
                  </a:lnTo>
                  <a:lnTo>
                    <a:pt x="11575" y="3540"/>
                  </a:lnTo>
                  <a:lnTo>
                    <a:pt x="11075" y="3456"/>
                  </a:lnTo>
                  <a:lnTo>
                    <a:pt x="10575" y="3456"/>
                  </a:lnTo>
                  <a:lnTo>
                    <a:pt x="10117" y="3540"/>
                  </a:lnTo>
                  <a:lnTo>
                    <a:pt x="9659" y="3664"/>
                  </a:lnTo>
                  <a:lnTo>
                    <a:pt x="9243" y="3873"/>
                  </a:lnTo>
                  <a:lnTo>
                    <a:pt x="8827" y="4164"/>
                  </a:lnTo>
                  <a:lnTo>
                    <a:pt x="8452" y="4456"/>
                  </a:lnTo>
                  <a:lnTo>
                    <a:pt x="8160" y="4872"/>
                  </a:lnTo>
                  <a:lnTo>
                    <a:pt x="7952" y="5163"/>
                  </a:lnTo>
                  <a:lnTo>
                    <a:pt x="7786" y="5455"/>
                  </a:lnTo>
                  <a:lnTo>
                    <a:pt x="7619" y="5746"/>
                  </a:lnTo>
                  <a:lnTo>
                    <a:pt x="7536" y="5996"/>
                  </a:lnTo>
                  <a:lnTo>
                    <a:pt x="7411" y="6537"/>
                  </a:lnTo>
                  <a:lnTo>
                    <a:pt x="7369" y="7079"/>
                  </a:lnTo>
                  <a:lnTo>
                    <a:pt x="7369" y="7620"/>
                  </a:lnTo>
                  <a:lnTo>
                    <a:pt x="7411" y="8161"/>
                  </a:lnTo>
                  <a:lnTo>
                    <a:pt x="7453" y="8786"/>
                  </a:lnTo>
                  <a:lnTo>
                    <a:pt x="7453" y="9410"/>
                  </a:lnTo>
                  <a:lnTo>
                    <a:pt x="7453" y="9618"/>
                  </a:lnTo>
                  <a:lnTo>
                    <a:pt x="7411" y="9785"/>
                  </a:lnTo>
                  <a:lnTo>
                    <a:pt x="7328" y="9951"/>
                  </a:lnTo>
                  <a:lnTo>
                    <a:pt x="7244" y="10118"/>
                  </a:lnTo>
                  <a:lnTo>
                    <a:pt x="7120" y="10243"/>
                  </a:lnTo>
                  <a:lnTo>
                    <a:pt x="6953" y="10368"/>
                  </a:lnTo>
                  <a:lnTo>
                    <a:pt x="6828" y="10493"/>
                  </a:lnTo>
                  <a:lnTo>
                    <a:pt x="6620" y="10534"/>
                  </a:lnTo>
                  <a:lnTo>
                    <a:pt x="6412" y="10618"/>
                  </a:lnTo>
                  <a:lnTo>
                    <a:pt x="5787" y="10618"/>
                  </a:lnTo>
                  <a:lnTo>
                    <a:pt x="5371" y="10534"/>
                  </a:lnTo>
                  <a:lnTo>
                    <a:pt x="4913" y="10409"/>
                  </a:lnTo>
                  <a:lnTo>
                    <a:pt x="4455" y="10243"/>
                  </a:lnTo>
                  <a:lnTo>
                    <a:pt x="3955" y="10118"/>
                  </a:lnTo>
                  <a:lnTo>
                    <a:pt x="3414" y="10035"/>
                  </a:lnTo>
                  <a:lnTo>
                    <a:pt x="2748" y="9993"/>
                  </a:lnTo>
                  <a:lnTo>
                    <a:pt x="2290" y="10076"/>
                  </a:lnTo>
                  <a:lnTo>
                    <a:pt x="1832" y="10201"/>
                  </a:lnTo>
                  <a:lnTo>
                    <a:pt x="1416" y="10409"/>
                  </a:lnTo>
                  <a:lnTo>
                    <a:pt x="1041" y="10742"/>
                  </a:lnTo>
                  <a:lnTo>
                    <a:pt x="708" y="11076"/>
                  </a:lnTo>
                  <a:lnTo>
                    <a:pt x="458" y="11450"/>
                  </a:lnTo>
                  <a:lnTo>
                    <a:pt x="250" y="11908"/>
                  </a:lnTo>
                  <a:lnTo>
                    <a:pt x="125" y="12325"/>
                  </a:lnTo>
                  <a:lnTo>
                    <a:pt x="42" y="12824"/>
                  </a:lnTo>
                  <a:lnTo>
                    <a:pt x="0" y="13282"/>
                  </a:lnTo>
                  <a:lnTo>
                    <a:pt x="83" y="13740"/>
                  </a:lnTo>
                  <a:lnTo>
                    <a:pt x="208" y="14198"/>
                  </a:lnTo>
                  <a:lnTo>
                    <a:pt x="291" y="14323"/>
                  </a:lnTo>
                  <a:lnTo>
                    <a:pt x="375" y="14406"/>
                  </a:lnTo>
                  <a:lnTo>
                    <a:pt x="625" y="14615"/>
                  </a:lnTo>
                  <a:lnTo>
                    <a:pt x="958" y="14781"/>
                  </a:lnTo>
                  <a:lnTo>
                    <a:pt x="1291" y="14948"/>
                  </a:lnTo>
                  <a:lnTo>
                    <a:pt x="2040" y="15239"/>
                  </a:lnTo>
                  <a:lnTo>
                    <a:pt x="2332" y="15406"/>
                  </a:lnTo>
                  <a:lnTo>
                    <a:pt x="2581" y="15572"/>
                  </a:lnTo>
                  <a:lnTo>
                    <a:pt x="2914" y="15947"/>
                  </a:lnTo>
                  <a:lnTo>
                    <a:pt x="3206" y="16322"/>
                  </a:lnTo>
                  <a:lnTo>
                    <a:pt x="3456" y="16738"/>
                  </a:lnTo>
                  <a:lnTo>
                    <a:pt x="3622" y="17154"/>
                  </a:lnTo>
                  <a:lnTo>
                    <a:pt x="3830" y="17571"/>
                  </a:lnTo>
                  <a:lnTo>
                    <a:pt x="4080" y="17987"/>
                  </a:lnTo>
                  <a:lnTo>
                    <a:pt x="4330" y="18403"/>
                  </a:lnTo>
                  <a:lnTo>
                    <a:pt x="4705" y="18820"/>
                  </a:lnTo>
                  <a:lnTo>
                    <a:pt x="6079" y="20235"/>
                  </a:lnTo>
                  <a:lnTo>
                    <a:pt x="6162" y="20319"/>
                  </a:lnTo>
                  <a:lnTo>
                    <a:pt x="6287" y="20360"/>
                  </a:lnTo>
                  <a:lnTo>
                    <a:pt x="6370" y="20360"/>
                  </a:lnTo>
                  <a:lnTo>
                    <a:pt x="6495" y="20319"/>
                  </a:lnTo>
                  <a:lnTo>
                    <a:pt x="6578" y="20277"/>
                  </a:lnTo>
                  <a:lnTo>
                    <a:pt x="6662" y="20194"/>
                  </a:lnTo>
                  <a:lnTo>
                    <a:pt x="6703" y="20110"/>
                  </a:lnTo>
                  <a:lnTo>
                    <a:pt x="6745" y="19985"/>
                  </a:lnTo>
                  <a:lnTo>
                    <a:pt x="6787" y="19652"/>
                  </a:lnTo>
                  <a:lnTo>
                    <a:pt x="6870" y="19361"/>
                  </a:lnTo>
                  <a:lnTo>
                    <a:pt x="7078" y="18736"/>
                  </a:lnTo>
                  <a:lnTo>
                    <a:pt x="7244" y="18403"/>
                  </a:lnTo>
                  <a:lnTo>
                    <a:pt x="7453" y="18112"/>
                  </a:lnTo>
                  <a:lnTo>
                    <a:pt x="7702" y="17820"/>
                  </a:lnTo>
                  <a:lnTo>
                    <a:pt x="7994" y="17612"/>
                  </a:lnTo>
                  <a:lnTo>
                    <a:pt x="8327" y="17446"/>
                  </a:lnTo>
                  <a:lnTo>
                    <a:pt x="8660" y="17362"/>
                  </a:lnTo>
                  <a:lnTo>
                    <a:pt x="9035" y="17279"/>
                  </a:lnTo>
                  <a:lnTo>
                    <a:pt x="9451" y="17321"/>
                  </a:lnTo>
                  <a:lnTo>
                    <a:pt x="9951" y="17404"/>
                  </a:lnTo>
                  <a:lnTo>
                    <a:pt x="10409" y="17487"/>
                  </a:lnTo>
                  <a:lnTo>
                    <a:pt x="11241" y="17696"/>
                  </a:lnTo>
                  <a:lnTo>
                    <a:pt x="11658" y="17779"/>
                  </a:lnTo>
                  <a:lnTo>
                    <a:pt x="12116" y="17820"/>
                  </a:lnTo>
                  <a:lnTo>
                    <a:pt x="12574" y="17779"/>
                  </a:lnTo>
                  <a:lnTo>
                    <a:pt x="13073" y="17654"/>
                  </a:lnTo>
                  <a:lnTo>
                    <a:pt x="13448" y="17529"/>
                  </a:lnTo>
                  <a:lnTo>
                    <a:pt x="13781" y="17321"/>
                  </a:lnTo>
                  <a:lnTo>
                    <a:pt x="14073" y="17071"/>
                  </a:lnTo>
                  <a:lnTo>
                    <a:pt x="14322" y="16780"/>
                  </a:lnTo>
                  <a:lnTo>
                    <a:pt x="14531" y="16446"/>
                  </a:lnTo>
                  <a:lnTo>
                    <a:pt x="14656" y="16072"/>
                  </a:lnTo>
                  <a:lnTo>
                    <a:pt x="14739" y="15697"/>
                  </a:lnTo>
                  <a:lnTo>
                    <a:pt x="14780" y="15322"/>
                  </a:lnTo>
                  <a:lnTo>
                    <a:pt x="14739" y="13199"/>
                  </a:lnTo>
                  <a:lnTo>
                    <a:pt x="14780" y="12866"/>
                  </a:lnTo>
                  <a:lnTo>
                    <a:pt x="14822" y="12616"/>
                  </a:lnTo>
                  <a:lnTo>
                    <a:pt x="14905" y="12325"/>
                  </a:lnTo>
                  <a:lnTo>
                    <a:pt x="14989" y="12075"/>
                  </a:lnTo>
                  <a:lnTo>
                    <a:pt x="15114" y="11825"/>
                  </a:lnTo>
                  <a:lnTo>
                    <a:pt x="15280" y="11617"/>
                  </a:lnTo>
                  <a:lnTo>
                    <a:pt x="15488" y="11409"/>
                  </a:lnTo>
                  <a:lnTo>
                    <a:pt x="15655" y="11242"/>
                  </a:lnTo>
                  <a:lnTo>
                    <a:pt x="15946" y="11076"/>
                  </a:lnTo>
                  <a:lnTo>
                    <a:pt x="16196" y="10909"/>
                  </a:lnTo>
                  <a:lnTo>
                    <a:pt x="16446" y="10826"/>
                  </a:lnTo>
                  <a:lnTo>
                    <a:pt x="16696" y="10784"/>
                  </a:lnTo>
                  <a:lnTo>
                    <a:pt x="16945" y="10742"/>
                  </a:lnTo>
                  <a:lnTo>
                    <a:pt x="17195" y="10742"/>
                  </a:lnTo>
                  <a:lnTo>
                    <a:pt x="17695" y="10826"/>
                  </a:lnTo>
                  <a:lnTo>
                    <a:pt x="18195" y="10909"/>
                  </a:lnTo>
                  <a:lnTo>
                    <a:pt x="18694" y="10992"/>
                  </a:lnTo>
                  <a:lnTo>
                    <a:pt x="19152" y="10992"/>
                  </a:lnTo>
                  <a:lnTo>
                    <a:pt x="19402" y="10951"/>
                  </a:lnTo>
                  <a:lnTo>
                    <a:pt x="19652" y="10909"/>
                  </a:lnTo>
                  <a:lnTo>
                    <a:pt x="19943" y="10826"/>
                  </a:lnTo>
                  <a:lnTo>
                    <a:pt x="20151" y="10701"/>
                  </a:lnTo>
                  <a:lnTo>
                    <a:pt x="20401" y="10576"/>
                  </a:lnTo>
                  <a:lnTo>
                    <a:pt x="20609" y="10409"/>
                  </a:lnTo>
                  <a:lnTo>
                    <a:pt x="21026" y="10035"/>
                  </a:lnTo>
                  <a:lnTo>
                    <a:pt x="21359" y="9618"/>
                  </a:lnTo>
                  <a:lnTo>
                    <a:pt x="21567" y="9119"/>
                  </a:lnTo>
                  <a:lnTo>
                    <a:pt x="21775" y="8619"/>
                  </a:lnTo>
                  <a:lnTo>
                    <a:pt x="21858" y="8036"/>
                  </a:lnTo>
                  <a:lnTo>
                    <a:pt x="21858" y="7495"/>
                  </a:lnTo>
                  <a:lnTo>
                    <a:pt x="21817" y="7037"/>
                  </a:lnTo>
                  <a:lnTo>
                    <a:pt x="21733" y="6662"/>
                  </a:lnTo>
                  <a:lnTo>
                    <a:pt x="21609" y="6329"/>
                  </a:lnTo>
                  <a:lnTo>
                    <a:pt x="21442" y="6079"/>
                  </a:lnTo>
                  <a:lnTo>
                    <a:pt x="21275" y="5871"/>
                  </a:lnTo>
                  <a:lnTo>
                    <a:pt x="21067" y="5746"/>
                  </a:lnTo>
                  <a:lnTo>
                    <a:pt x="20859" y="5621"/>
                  </a:lnTo>
                  <a:lnTo>
                    <a:pt x="20651" y="5496"/>
                  </a:lnTo>
                  <a:lnTo>
                    <a:pt x="20151" y="5371"/>
                  </a:lnTo>
                  <a:lnTo>
                    <a:pt x="19652" y="5205"/>
                  </a:lnTo>
                  <a:lnTo>
                    <a:pt x="19194" y="5038"/>
                  </a:lnTo>
                  <a:lnTo>
                    <a:pt x="18944" y="4913"/>
                  </a:lnTo>
                  <a:lnTo>
                    <a:pt x="18736" y="4747"/>
                  </a:lnTo>
                  <a:lnTo>
                    <a:pt x="18403" y="4372"/>
                  </a:lnTo>
                  <a:lnTo>
                    <a:pt x="18153" y="3998"/>
                  </a:lnTo>
                  <a:lnTo>
                    <a:pt x="17986" y="3623"/>
                  </a:lnTo>
                  <a:lnTo>
                    <a:pt x="17903" y="3290"/>
                  </a:lnTo>
                  <a:lnTo>
                    <a:pt x="17820" y="2915"/>
                  </a:lnTo>
                  <a:lnTo>
                    <a:pt x="17653" y="2540"/>
                  </a:lnTo>
                  <a:lnTo>
                    <a:pt x="17445" y="2124"/>
                  </a:lnTo>
                  <a:lnTo>
                    <a:pt x="17112" y="1666"/>
                  </a:lnTo>
                  <a:lnTo>
                    <a:pt x="16529" y="958"/>
                  </a:lnTo>
                  <a:lnTo>
                    <a:pt x="16196" y="625"/>
                  </a:lnTo>
                  <a:lnTo>
                    <a:pt x="15780" y="209"/>
                  </a:lnTo>
                  <a:lnTo>
                    <a:pt x="15572" y="84"/>
                  </a:lnTo>
                  <a:lnTo>
                    <a:pt x="15405" y="1"/>
                  </a:lnTo>
                  <a:close/>
                </a:path>
              </a:pathLst>
            </a:custGeom>
            <a:solidFill>
              <a:srgbClr val="0A203E"/>
            </a:solidFill>
            <a:ln>
              <a:noFill/>
            </a:ln>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280"/>
                <a:buFont typeface="Arial"/>
                <a:buNone/>
              </a:pPr>
              <a:r>
                <a:t/>
              </a:r>
              <a:endParaRPr b="0" i="0" sz="1280" u="none" cap="none" strike="noStrike">
                <a:solidFill>
                  <a:srgbClr val="000000"/>
                </a:solidFill>
                <a:latin typeface="Arial"/>
                <a:ea typeface="Arial"/>
                <a:cs typeface="Arial"/>
                <a:sym typeface="Arial"/>
              </a:endParaRPr>
            </a:p>
          </p:txBody>
        </p:sp>
        <p:sp>
          <p:nvSpPr>
            <p:cNvPr id="179" name="Google Shape;179;p39"/>
            <p:cNvSpPr/>
            <p:nvPr/>
          </p:nvSpPr>
          <p:spPr>
            <a:xfrm rot="5032954">
              <a:off x="7229814" y="1835628"/>
              <a:ext cx="551002" cy="551005"/>
            </a:xfrm>
            <a:custGeom>
              <a:rect b="b" l="l" r="r" t="t"/>
              <a:pathLst>
                <a:path extrusionOk="0" h="209710" w="209709">
                  <a:moveTo>
                    <a:pt x="93716" y="63645"/>
                  </a:moveTo>
                  <a:lnTo>
                    <a:pt x="97535" y="64122"/>
                  </a:lnTo>
                  <a:lnTo>
                    <a:pt x="101195" y="65395"/>
                  </a:lnTo>
                  <a:lnTo>
                    <a:pt x="104536" y="67463"/>
                  </a:lnTo>
                  <a:lnTo>
                    <a:pt x="108832" y="71600"/>
                  </a:lnTo>
                  <a:lnTo>
                    <a:pt x="111059" y="75260"/>
                  </a:lnTo>
                  <a:lnTo>
                    <a:pt x="112173" y="77646"/>
                  </a:lnTo>
                  <a:lnTo>
                    <a:pt x="113764" y="82579"/>
                  </a:lnTo>
                  <a:lnTo>
                    <a:pt x="114560" y="87511"/>
                  </a:lnTo>
                  <a:lnTo>
                    <a:pt x="114242" y="92285"/>
                  </a:lnTo>
                  <a:lnTo>
                    <a:pt x="113128" y="97058"/>
                  </a:lnTo>
                  <a:lnTo>
                    <a:pt x="111059" y="101354"/>
                  </a:lnTo>
                  <a:lnTo>
                    <a:pt x="108036" y="105491"/>
                  </a:lnTo>
                  <a:lnTo>
                    <a:pt x="104059" y="109151"/>
                  </a:lnTo>
                  <a:lnTo>
                    <a:pt x="101672" y="110742"/>
                  </a:lnTo>
                  <a:lnTo>
                    <a:pt x="98808" y="112333"/>
                  </a:lnTo>
                  <a:lnTo>
                    <a:pt x="92921" y="114560"/>
                  </a:lnTo>
                  <a:lnTo>
                    <a:pt x="87034" y="115515"/>
                  </a:lnTo>
                  <a:lnTo>
                    <a:pt x="80987" y="114719"/>
                  </a:lnTo>
                  <a:lnTo>
                    <a:pt x="78123" y="113606"/>
                  </a:lnTo>
                  <a:lnTo>
                    <a:pt x="75737" y="112492"/>
                  </a:lnTo>
                  <a:lnTo>
                    <a:pt x="71123" y="109469"/>
                  </a:lnTo>
                  <a:lnTo>
                    <a:pt x="66986" y="105332"/>
                  </a:lnTo>
                  <a:lnTo>
                    <a:pt x="64440" y="100081"/>
                  </a:lnTo>
                  <a:lnTo>
                    <a:pt x="64122" y="97058"/>
                  </a:lnTo>
                  <a:lnTo>
                    <a:pt x="64122" y="94671"/>
                  </a:lnTo>
                  <a:lnTo>
                    <a:pt x="64917" y="90057"/>
                  </a:lnTo>
                  <a:lnTo>
                    <a:pt x="67304" y="83374"/>
                  </a:lnTo>
                  <a:lnTo>
                    <a:pt x="72714" y="75419"/>
                  </a:lnTo>
                  <a:lnTo>
                    <a:pt x="79555" y="68895"/>
                  </a:lnTo>
                  <a:lnTo>
                    <a:pt x="83533" y="66509"/>
                  </a:lnTo>
                  <a:lnTo>
                    <a:pt x="85602" y="65395"/>
                  </a:lnTo>
                  <a:lnTo>
                    <a:pt x="89579" y="63963"/>
                  </a:lnTo>
                  <a:lnTo>
                    <a:pt x="93716" y="63645"/>
                  </a:lnTo>
                  <a:close/>
                  <a:moveTo>
                    <a:pt x="104536" y="0"/>
                  </a:moveTo>
                  <a:lnTo>
                    <a:pt x="94194" y="477"/>
                  </a:lnTo>
                  <a:lnTo>
                    <a:pt x="83851" y="2068"/>
                  </a:lnTo>
                  <a:lnTo>
                    <a:pt x="73509" y="4773"/>
                  </a:lnTo>
                  <a:lnTo>
                    <a:pt x="68418" y="6524"/>
                  </a:lnTo>
                  <a:lnTo>
                    <a:pt x="63485" y="8433"/>
                  </a:lnTo>
                  <a:lnTo>
                    <a:pt x="53939" y="13206"/>
                  </a:lnTo>
                  <a:lnTo>
                    <a:pt x="45028" y="18616"/>
                  </a:lnTo>
                  <a:lnTo>
                    <a:pt x="36914" y="24981"/>
                  </a:lnTo>
                  <a:lnTo>
                    <a:pt x="29436" y="31981"/>
                  </a:lnTo>
                  <a:lnTo>
                    <a:pt x="22753" y="39619"/>
                  </a:lnTo>
                  <a:lnTo>
                    <a:pt x="16866" y="47733"/>
                  </a:lnTo>
                  <a:lnTo>
                    <a:pt x="11774" y="56485"/>
                  </a:lnTo>
                  <a:lnTo>
                    <a:pt x="7637" y="65554"/>
                  </a:lnTo>
                  <a:lnTo>
                    <a:pt x="4296" y="75101"/>
                  </a:lnTo>
                  <a:lnTo>
                    <a:pt x="1909" y="84966"/>
                  </a:lnTo>
                  <a:lnTo>
                    <a:pt x="477" y="94990"/>
                  </a:lnTo>
                  <a:lnTo>
                    <a:pt x="0" y="105173"/>
                  </a:lnTo>
                  <a:lnTo>
                    <a:pt x="477" y="115515"/>
                  </a:lnTo>
                  <a:lnTo>
                    <a:pt x="2068" y="125857"/>
                  </a:lnTo>
                  <a:lnTo>
                    <a:pt x="4773" y="136040"/>
                  </a:lnTo>
                  <a:lnTo>
                    <a:pt x="6524" y="141132"/>
                  </a:lnTo>
                  <a:lnTo>
                    <a:pt x="8433" y="146224"/>
                  </a:lnTo>
                  <a:lnTo>
                    <a:pt x="13206" y="155770"/>
                  </a:lnTo>
                  <a:lnTo>
                    <a:pt x="18616" y="164681"/>
                  </a:lnTo>
                  <a:lnTo>
                    <a:pt x="24980" y="172795"/>
                  </a:lnTo>
                  <a:lnTo>
                    <a:pt x="31981" y="180273"/>
                  </a:lnTo>
                  <a:lnTo>
                    <a:pt x="39619" y="186956"/>
                  </a:lnTo>
                  <a:lnTo>
                    <a:pt x="47733" y="192843"/>
                  </a:lnTo>
                  <a:lnTo>
                    <a:pt x="56484" y="197935"/>
                  </a:lnTo>
                  <a:lnTo>
                    <a:pt x="65554" y="202072"/>
                  </a:lnTo>
                  <a:lnTo>
                    <a:pt x="75100" y="205413"/>
                  </a:lnTo>
                  <a:lnTo>
                    <a:pt x="84965" y="207800"/>
                  </a:lnTo>
                  <a:lnTo>
                    <a:pt x="94989" y="209232"/>
                  </a:lnTo>
                  <a:lnTo>
                    <a:pt x="105172" y="209709"/>
                  </a:lnTo>
                  <a:lnTo>
                    <a:pt x="115515" y="209232"/>
                  </a:lnTo>
                  <a:lnTo>
                    <a:pt x="125698" y="207641"/>
                  </a:lnTo>
                  <a:lnTo>
                    <a:pt x="136040" y="204936"/>
                  </a:lnTo>
                  <a:lnTo>
                    <a:pt x="141131" y="203186"/>
                  </a:lnTo>
                  <a:lnTo>
                    <a:pt x="146223" y="201276"/>
                  </a:lnTo>
                  <a:lnTo>
                    <a:pt x="155770" y="196503"/>
                  </a:lnTo>
                  <a:lnTo>
                    <a:pt x="164521" y="191093"/>
                  </a:lnTo>
                  <a:lnTo>
                    <a:pt x="172794" y="184729"/>
                  </a:lnTo>
                  <a:lnTo>
                    <a:pt x="180273" y="177728"/>
                  </a:lnTo>
                  <a:lnTo>
                    <a:pt x="186955" y="170090"/>
                  </a:lnTo>
                  <a:lnTo>
                    <a:pt x="192842" y="161976"/>
                  </a:lnTo>
                  <a:lnTo>
                    <a:pt x="197775" y="153224"/>
                  </a:lnTo>
                  <a:lnTo>
                    <a:pt x="202071" y="144155"/>
                  </a:lnTo>
                  <a:lnTo>
                    <a:pt x="205412" y="134608"/>
                  </a:lnTo>
                  <a:lnTo>
                    <a:pt x="207799" y="124744"/>
                  </a:lnTo>
                  <a:lnTo>
                    <a:pt x="209231" y="114719"/>
                  </a:lnTo>
                  <a:lnTo>
                    <a:pt x="209708" y="104536"/>
                  </a:lnTo>
                  <a:lnTo>
                    <a:pt x="209072" y="94194"/>
                  </a:lnTo>
                  <a:lnTo>
                    <a:pt x="207481" y="84011"/>
                  </a:lnTo>
                  <a:lnTo>
                    <a:pt x="204776" y="73669"/>
                  </a:lnTo>
                  <a:lnTo>
                    <a:pt x="203026" y="68577"/>
                  </a:lnTo>
                  <a:lnTo>
                    <a:pt x="201116" y="63486"/>
                  </a:lnTo>
                  <a:lnTo>
                    <a:pt x="196502" y="53939"/>
                  </a:lnTo>
                  <a:lnTo>
                    <a:pt x="190933" y="45029"/>
                  </a:lnTo>
                  <a:lnTo>
                    <a:pt x="184569" y="36914"/>
                  </a:lnTo>
                  <a:lnTo>
                    <a:pt x="177727" y="29436"/>
                  </a:lnTo>
                  <a:lnTo>
                    <a:pt x="170090" y="22753"/>
                  </a:lnTo>
                  <a:lnTo>
                    <a:pt x="161816" y="16866"/>
                  </a:lnTo>
                  <a:lnTo>
                    <a:pt x="153065" y="11774"/>
                  </a:lnTo>
                  <a:lnTo>
                    <a:pt x="143995" y="7637"/>
                  </a:lnTo>
                  <a:lnTo>
                    <a:pt x="134449" y="4296"/>
                  </a:lnTo>
                  <a:lnTo>
                    <a:pt x="124743" y="1909"/>
                  </a:lnTo>
                  <a:lnTo>
                    <a:pt x="114719" y="477"/>
                  </a:lnTo>
                  <a:lnTo>
                    <a:pt x="104536" y="0"/>
                  </a:lnTo>
                  <a:close/>
                </a:path>
              </a:pathLst>
            </a:custGeom>
            <a:solidFill>
              <a:srgbClr val="0A203E"/>
            </a:solidFill>
            <a:ln>
              <a:noFill/>
            </a:ln>
          </p:spPr>
          <p:txBody>
            <a:bodyPr anchorCtr="0" anchor="ctr" bIns="46275" lIns="46275" spcFirstLastPara="1" rIns="46275" wrap="square" tIns="46275">
              <a:noAutofit/>
            </a:bodyPr>
            <a:lstStyle/>
            <a:p>
              <a:pPr indent="0" lvl="0" marL="0" marR="0" rtl="0" algn="l">
                <a:lnSpc>
                  <a:spcPct val="100000"/>
                </a:lnSpc>
                <a:spcBef>
                  <a:spcPts val="0"/>
                </a:spcBef>
                <a:spcAft>
                  <a:spcPts val="0"/>
                </a:spcAft>
                <a:buClr>
                  <a:srgbClr val="000000"/>
                </a:buClr>
                <a:buSzPts val="709"/>
                <a:buFont typeface="Arial"/>
                <a:buNone/>
              </a:pPr>
              <a:r>
                <a:t/>
              </a:r>
              <a:endParaRPr b="0" i="0" sz="709" u="none" cap="none" strike="noStrike">
                <a:solidFill>
                  <a:srgbClr val="000000"/>
                </a:solidFill>
                <a:latin typeface="Arial"/>
                <a:ea typeface="Arial"/>
                <a:cs typeface="Arial"/>
                <a:sym typeface="Arial"/>
              </a:endParaRPr>
            </a:p>
          </p:txBody>
        </p:sp>
      </p:grpSp>
      <p:pic>
        <p:nvPicPr>
          <p:cNvPr id="180" name="Google Shape;180;p39"/>
          <p:cNvPicPr preferRelativeResize="0"/>
          <p:nvPr/>
        </p:nvPicPr>
        <p:blipFill rotWithShape="1">
          <a:blip r:embed="rId10">
            <a:alphaModFix/>
          </a:blip>
          <a:srcRect b="0" l="0" r="0" t="0"/>
          <a:stretch/>
        </p:blipFill>
        <p:spPr>
          <a:xfrm>
            <a:off x="359575" y="302672"/>
            <a:ext cx="1070586" cy="299162"/>
          </a:xfrm>
          <a:prstGeom prst="rect">
            <a:avLst/>
          </a:prstGeom>
          <a:noFill/>
          <a:ln>
            <a:noFill/>
          </a:ln>
        </p:spPr>
      </p:pic>
      <p:pic>
        <p:nvPicPr>
          <p:cNvPr id="181" name="Google Shape;181;p39"/>
          <p:cNvPicPr preferRelativeResize="0"/>
          <p:nvPr/>
        </p:nvPicPr>
        <p:blipFill rotWithShape="1">
          <a:blip r:embed="rId11">
            <a:alphaModFix/>
          </a:blip>
          <a:srcRect b="0" l="0" r="0" t="0"/>
          <a:stretch/>
        </p:blipFill>
        <p:spPr>
          <a:xfrm>
            <a:off x="1652293" y="297100"/>
            <a:ext cx="1070585" cy="310305"/>
          </a:xfrm>
          <a:prstGeom prst="rect">
            <a:avLst/>
          </a:prstGeom>
          <a:noFill/>
          <a:ln>
            <a:noFill/>
          </a:ln>
        </p:spPr>
      </p:pic>
      <p:pic>
        <p:nvPicPr>
          <p:cNvPr id="182" name="Google Shape;182;p39" title="Sfmta-logo-2018.png"/>
          <p:cNvPicPr preferRelativeResize="0"/>
          <p:nvPr/>
        </p:nvPicPr>
        <p:blipFill rotWithShape="1">
          <a:blip r:embed="rId12">
            <a:alphaModFix/>
          </a:blip>
          <a:srcRect b="0" l="0" r="0" t="0"/>
          <a:stretch/>
        </p:blipFill>
        <p:spPr>
          <a:xfrm>
            <a:off x="3005100" y="302667"/>
            <a:ext cx="903428" cy="316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40"/>
          <p:cNvSpPr txBox="1"/>
          <p:nvPr>
            <p:ph idx="12" type="sldNum"/>
          </p:nvPr>
        </p:nvSpPr>
        <p:spPr>
          <a:xfrm>
            <a:off x="8296900" y="4495716"/>
            <a:ext cx="613500" cy="440100"/>
          </a:xfrm>
          <a:prstGeom prst="rect">
            <a:avLst/>
          </a:prstGeom>
          <a:solidFill>
            <a:schemeClr val="lt1"/>
          </a:solidFill>
          <a:ln>
            <a:noFill/>
          </a:ln>
        </p:spPr>
        <p:txBody>
          <a:bodyPr anchorCtr="0" anchor="b" bIns="102175" lIns="102175" spcFirstLastPara="1" rIns="102175" wrap="square" tIns="102175">
            <a:noAutofit/>
          </a:bodyPr>
          <a:lstStyle/>
          <a:p>
            <a:pPr indent="0" lvl="0" marL="0" rtl="0" algn="l">
              <a:lnSpc>
                <a:spcPct val="100000"/>
              </a:lnSpc>
              <a:spcBef>
                <a:spcPts val="0"/>
              </a:spcBef>
              <a:spcAft>
                <a:spcPts val="0"/>
              </a:spcAft>
              <a:buSzPts val="1118"/>
              <a:buNone/>
            </a:pPr>
            <a:fld id="{00000000-1234-1234-1234-123412341234}" type="slidenum">
              <a:rPr lang="en" sz="1118"/>
              <a:t>‹#›</a:t>
            </a:fld>
            <a:endParaRPr sz="1118"/>
          </a:p>
        </p:txBody>
      </p:sp>
      <p:sp>
        <p:nvSpPr>
          <p:cNvPr id="188" name="Google Shape;188;p40"/>
          <p:cNvSpPr/>
          <p:nvPr/>
        </p:nvSpPr>
        <p:spPr>
          <a:xfrm>
            <a:off x="7289875" y="2971376"/>
            <a:ext cx="1429500" cy="1429500"/>
          </a:xfrm>
          <a:prstGeom prst="roundRect">
            <a:avLst>
              <a:gd fmla="val 16667" name="adj"/>
            </a:avLst>
          </a:prstGeom>
          <a:solidFill>
            <a:srgbClr val="FFECBB"/>
          </a:solidFill>
          <a:ln>
            <a:noFill/>
          </a:ln>
        </p:spPr>
        <p:txBody>
          <a:bodyPr anchorCtr="0" anchor="ctr" bIns="47875" lIns="47875" spcFirstLastPara="1" rIns="47875" wrap="square" tIns="47875">
            <a:noAutofit/>
          </a:bodyPr>
          <a:lstStyle/>
          <a:p>
            <a:pPr indent="0" lvl="0" marL="0" marR="0" rtl="0" algn="ctr">
              <a:lnSpc>
                <a:spcPct val="100000"/>
              </a:lnSpc>
              <a:spcBef>
                <a:spcPts val="0"/>
              </a:spcBef>
              <a:spcAft>
                <a:spcPts val="0"/>
              </a:spcAft>
              <a:buClr>
                <a:srgbClr val="000000"/>
              </a:buClr>
              <a:buSzPts val="733"/>
              <a:buFont typeface="Arial"/>
              <a:buNone/>
            </a:pPr>
            <a:r>
              <a:t/>
            </a:r>
            <a:endParaRPr b="0" i="0" sz="733" u="none" cap="none" strike="noStrike">
              <a:solidFill>
                <a:srgbClr val="000000"/>
              </a:solidFill>
              <a:latin typeface="Inter"/>
              <a:ea typeface="Inter"/>
              <a:cs typeface="Inter"/>
              <a:sym typeface="Inter"/>
            </a:endParaRPr>
          </a:p>
        </p:txBody>
      </p:sp>
      <p:pic>
        <p:nvPicPr>
          <p:cNvPr id="189" name="Google Shape;189;p40" title="qrcode_form.typeform.com.png"/>
          <p:cNvPicPr preferRelativeResize="0"/>
          <p:nvPr/>
        </p:nvPicPr>
        <p:blipFill rotWithShape="1">
          <a:blip r:embed="rId3">
            <a:alphaModFix/>
          </a:blip>
          <a:srcRect b="0" l="0" r="0" t="0"/>
          <a:stretch/>
        </p:blipFill>
        <p:spPr>
          <a:xfrm>
            <a:off x="7327154" y="3008774"/>
            <a:ext cx="1354655" cy="1354655"/>
          </a:xfrm>
          <a:prstGeom prst="rect">
            <a:avLst/>
          </a:prstGeom>
          <a:noFill/>
          <a:ln>
            <a:noFill/>
          </a:ln>
        </p:spPr>
      </p:pic>
      <p:sp>
        <p:nvSpPr>
          <p:cNvPr id="190" name="Google Shape;190;p40"/>
          <p:cNvSpPr txBox="1"/>
          <p:nvPr/>
        </p:nvSpPr>
        <p:spPr>
          <a:xfrm>
            <a:off x="5032650" y="4400875"/>
            <a:ext cx="1497900" cy="405900"/>
          </a:xfrm>
          <a:prstGeom prst="rect">
            <a:avLst/>
          </a:prstGeom>
          <a:solidFill>
            <a:schemeClr val="lt1"/>
          </a:solidFill>
          <a:ln>
            <a:noFill/>
          </a:ln>
        </p:spPr>
        <p:txBody>
          <a:bodyPr anchorCtr="0" anchor="ctr" bIns="63825" lIns="63825" spcFirstLastPara="1" rIns="63825" wrap="square" tIns="63825">
            <a:noAutofit/>
          </a:bodyPr>
          <a:lstStyle/>
          <a:p>
            <a:pPr indent="0" lvl="0" marL="0" marR="0" rtl="0" algn="ctr">
              <a:lnSpc>
                <a:spcPct val="115000"/>
              </a:lnSpc>
              <a:spcBef>
                <a:spcPts val="0"/>
              </a:spcBef>
              <a:spcAft>
                <a:spcPts val="1036"/>
              </a:spcAft>
              <a:buClr>
                <a:srgbClr val="000000"/>
              </a:buClr>
              <a:buSzPts val="1000"/>
              <a:buFont typeface="Arial"/>
              <a:buNone/>
            </a:pPr>
            <a:r>
              <a:rPr b="0" i="0" lang="en" sz="1000" u="none" cap="none" strike="noStrike">
                <a:solidFill>
                  <a:schemeClr val="dk1"/>
                </a:solidFill>
                <a:latin typeface="Inter"/>
                <a:ea typeface="Inter"/>
                <a:cs typeface="Inter"/>
                <a:sym typeface="Inter"/>
              </a:rPr>
              <a:t>註冊接收項目最新消息</a:t>
            </a:r>
            <a:endParaRPr b="0" i="0" sz="1000" u="none" cap="none" strike="noStrike">
              <a:solidFill>
                <a:srgbClr val="000000"/>
              </a:solidFill>
              <a:latin typeface="Inter"/>
              <a:ea typeface="Inter"/>
              <a:cs typeface="Inter"/>
              <a:sym typeface="Inter"/>
            </a:endParaRPr>
          </a:p>
        </p:txBody>
      </p:sp>
      <p:sp>
        <p:nvSpPr>
          <p:cNvPr id="191" name="Google Shape;191;p40"/>
          <p:cNvSpPr/>
          <p:nvPr/>
        </p:nvSpPr>
        <p:spPr>
          <a:xfrm>
            <a:off x="5088452" y="2971376"/>
            <a:ext cx="1429500" cy="1429500"/>
          </a:xfrm>
          <a:prstGeom prst="roundRect">
            <a:avLst>
              <a:gd fmla="val 16667" name="adj"/>
            </a:avLst>
          </a:prstGeom>
          <a:solidFill>
            <a:srgbClr val="FFECBB"/>
          </a:solidFill>
          <a:ln>
            <a:noFill/>
          </a:ln>
        </p:spPr>
        <p:txBody>
          <a:bodyPr anchorCtr="0" anchor="ctr" bIns="47875" lIns="47875" spcFirstLastPara="1" rIns="47875" wrap="square" tIns="47875">
            <a:noAutofit/>
          </a:bodyPr>
          <a:lstStyle/>
          <a:p>
            <a:pPr indent="0" lvl="0" marL="0" marR="0" rtl="0" algn="ctr">
              <a:lnSpc>
                <a:spcPct val="100000"/>
              </a:lnSpc>
              <a:spcBef>
                <a:spcPts val="0"/>
              </a:spcBef>
              <a:spcAft>
                <a:spcPts val="0"/>
              </a:spcAft>
              <a:buClr>
                <a:srgbClr val="000000"/>
              </a:buClr>
              <a:buSzPts val="733"/>
              <a:buFont typeface="Arial"/>
              <a:buNone/>
            </a:pPr>
            <a:r>
              <a:t/>
            </a:r>
            <a:endParaRPr b="0" i="0" sz="733" u="none" cap="none" strike="noStrike">
              <a:solidFill>
                <a:srgbClr val="000000"/>
              </a:solidFill>
              <a:latin typeface="Inter"/>
              <a:ea typeface="Inter"/>
              <a:cs typeface="Inter"/>
              <a:sym typeface="Inter"/>
            </a:endParaRPr>
          </a:p>
        </p:txBody>
      </p:sp>
      <p:pic>
        <p:nvPicPr>
          <p:cNvPr id="192" name="Google Shape;192;p40" title="qrcode_www.sfcta.org.png"/>
          <p:cNvPicPr preferRelativeResize="0"/>
          <p:nvPr/>
        </p:nvPicPr>
        <p:blipFill rotWithShape="1">
          <a:blip r:embed="rId4">
            <a:alphaModFix/>
          </a:blip>
          <a:srcRect b="0" l="0" r="0" t="0"/>
          <a:stretch/>
        </p:blipFill>
        <p:spPr>
          <a:xfrm>
            <a:off x="5133284" y="3008774"/>
            <a:ext cx="1354654" cy="1354654"/>
          </a:xfrm>
          <a:prstGeom prst="rect">
            <a:avLst/>
          </a:prstGeom>
          <a:noFill/>
          <a:ln>
            <a:noFill/>
          </a:ln>
        </p:spPr>
      </p:pic>
      <p:sp>
        <p:nvSpPr>
          <p:cNvPr id="193" name="Google Shape;193;p40"/>
          <p:cNvSpPr txBox="1"/>
          <p:nvPr/>
        </p:nvSpPr>
        <p:spPr>
          <a:xfrm>
            <a:off x="7255675" y="4400875"/>
            <a:ext cx="1497900" cy="405900"/>
          </a:xfrm>
          <a:prstGeom prst="rect">
            <a:avLst/>
          </a:prstGeom>
          <a:solidFill>
            <a:schemeClr val="lt1"/>
          </a:solidFill>
          <a:ln>
            <a:noFill/>
          </a:ln>
        </p:spPr>
        <p:txBody>
          <a:bodyPr anchorCtr="0" anchor="ctr" bIns="63825" lIns="63825" spcFirstLastPara="1" rIns="63825" wrap="square" tIns="63825">
            <a:noAutofit/>
          </a:bodyPr>
          <a:lstStyle/>
          <a:p>
            <a:pPr indent="0" lvl="0" marL="0" marR="0" rtl="0" algn="ctr">
              <a:lnSpc>
                <a:spcPct val="115000"/>
              </a:lnSpc>
              <a:spcBef>
                <a:spcPts val="0"/>
              </a:spcBef>
              <a:spcAft>
                <a:spcPts val="1036"/>
              </a:spcAft>
              <a:buClr>
                <a:srgbClr val="000000"/>
              </a:buClr>
              <a:buSzPts val="1000"/>
              <a:buFont typeface="Arial"/>
              <a:buNone/>
            </a:pPr>
            <a:r>
              <a:rPr b="0" i="0" lang="en" sz="1000" u="none" cap="none" strike="noStrike">
                <a:solidFill>
                  <a:schemeClr val="dk1"/>
                </a:solidFill>
                <a:latin typeface="Inter"/>
                <a:ea typeface="Inter"/>
                <a:cs typeface="Inter"/>
                <a:sym typeface="Inter"/>
              </a:rPr>
              <a:t>填寫線上調查</a:t>
            </a:r>
            <a:endParaRPr b="0" i="0" sz="1000" u="none" cap="none" strike="noStrike">
              <a:solidFill>
                <a:schemeClr val="dk1"/>
              </a:solidFill>
              <a:latin typeface="Inter"/>
              <a:ea typeface="Inter"/>
              <a:cs typeface="Inter"/>
              <a:sym typeface="Inter"/>
            </a:endParaRPr>
          </a:p>
        </p:txBody>
      </p:sp>
      <p:sp>
        <p:nvSpPr>
          <p:cNvPr id="194" name="Google Shape;194;p40"/>
          <p:cNvSpPr txBox="1"/>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Hanken Grotesk"/>
                <a:ea typeface="Hanken Grotesk"/>
                <a:cs typeface="Hanken Grotesk"/>
                <a:sym typeface="Hanken Grotesk"/>
              </a:rPr>
              <a:t>議程</a:t>
            </a:r>
            <a:endParaRPr b="0" i="0" sz="3000" u="none" cap="none" strike="noStrike">
              <a:solidFill>
                <a:srgbClr val="000000"/>
              </a:solidFill>
              <a:latin typeface="Hanken Grotesk"/>
              <a:ea typeface="Hanken Grotesk"/>
              <a:cs typeface="Hanken Grotesk"/>
              <a:sym typeface="Hanken Grotesk"/>
            </a:endParaRPr>
          </a:p>
        </p:txBody>
      </p:sp>
      <p:sp>
        <p:nvSpPr>
          <p:cNvPr id="195" name="Google Shape;195;p40"/>
          <p:cNvSpPr txBox="1"/>
          <p:nvPr/>
        </p:nvSpPr>
        <p:spPr>
          <a:xfrm>
            <a:off x="825025" y="1234800"/>
            <a:ext cx="3290100" cy="15312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1800"/>
              <a:buFont typeface="Arial"/>
              <a:buNone/>
            </a:pPr>
            <a:r>
              <a:rPr b="0" i="0" lang="en" sz="1800" u="none" cap="none" strike="noStrike">
                <a:solidFill>
                  <a:srgbClr val="000000"/>
                </a:solidFill>
                <a:latin typeface="Inter Light"/>
                <a:ea typeface="Inter Light"/>
                <a:cs typeface="Inter Light"/>
                <a:sym typeface="Inter Light"/>
              </a:rPr>
              <a:t>項目介紹</a:t>
            </a:r>
            <a:endParaRPr b="0" i="0" sz="1800" u="none" cap="none" strike="noStrike">
              <a:solidFill>
                <a:srgbClr val="000000"/>
              </a:solidFill>
              <a:latin typeface="Inter Light"/>
              <a:ea typeface="Inter Light"/>
              <a:cs typeface="Inter Light"/>
              <a:sym typeface="Inter Light"/>
            </a:endParaRPr>
          </a:p>
          <a:p>
            <a:pPr indent="0" lvl="0" marL="0" marR="0" rtl="0" algn="l">
              <a:lnSpc>
                <a:spcPct val="150000"/>
              </a:lnSpc>
              <a:spcBef>
                <a:spcPts val="0"/>
              </a:spcBef>
              <a:spcAft>
                <a:spcPts val="0"/>
              </a:spcAft>
              <a:buClr>
                <a:srgbClr val="000000"/>
              </a:buClr>
              <a:buSzPts val="1800"/>
              <a:buFont typeface="Arial"/>
              <a:buNone/>
            </a:pPr>
            <a:r>
              <a:rPr b="0" i="0" lang="en" sz="1800" u="none" cap="none" strike="noStrike">
                <a:solidFill>
                  <a:srgbClr val="000000"/>
                </a:solidFill>
                <a:latin typeface="Inter Light"/>
                <a:ea typeface="Inter Light"/>
                <a:cs typeface="Inter Light"/>
                <a:sym typeface="Inter Light"/>
              </a:rPr>
              <a:t>起草目標與具體目標</a:t>
            </a:r>
            <a:endParaRPr b="0" i="0" sz="1800" u="none" cap="none" strike="noStrike">
              <a:solidFill>
                <a:srgbClr val="000000"/>
              </a:solidFill>
              <a:latin typeface="Inter Light"/>
              <a:ea typeface="Inter Light"/>
              <a:cs typeface="Inter Light"/>
              <a:sym typeface="Inter Light"/>
            </a:endParaRPr>
          </a:p>
          <a:p>
            <a:pPr indent="0" lvl="0" marL="0" marR="0" rtl="0" algn="l">
              <a:lnSpc>
                <a:spcPct val="150000"/>
              </a:lnSpc>
              <a:spcBef>
                <a:spcPts val="0"/>
              </a:spcBef>
              <a:spcAft>
                <a:spcPts val="0"/>
              </a:spcAft>
              <a:buClr>
                <a:srgbClr val="000000"/>
              </a:buClr>
              <a:buSzPts val="1800"/>
              <a:buFont typeface="Arial"/>
              <a:buNone/>
            </a:pPr>
            <a:r>
              <a:rPr b="0" i="0" lang="en" sz="1800" u="none" cap="none" strike="noStrike">
                <a:solidFill>
                  <a:srgbClr val="000000"/>
                </a:solidFill>
                <a:latin typeface="Inter Light"/>
                <a:ea typeface="Inter Light"/>
                <a:cs typeface="Inter Light"/>
                <a:sym typeface="Inter Light"/>
              </a:rPr>
              <a:t>討論</a:t>
            </a:r>
            <a:endParaRPr b="0" i="0" sz="1800" u="none" cap="none" strike="noStrike">
              <a:solidFill>
                <a:srgbClr val="000000"/>
              </a:solidFill>
              <a:latin typeface="Inter Light"/>
              <a:ea typeface="Inter Light"/>
              <a:cs typeface="Inter Light"/>
              <a:sym typeface="Inter Light"/>
            </a:endParaRPr>
          </a:p>
        </p:txBody>
      </p:sp>
      <p:sp>
        <p:nvSpPr>
          <p:cNvPr id="196" name="Google Shape;196;p40"/>
          <p:cNvSpPr/>
          <p:nvPr/>
        </p:nvSpPr>
        <p:spPr>
          <a:xfrm>
            <a:off x="622598" y="1402503"/>
            <a:ext cx="114023" cy="107339"/>
          </a:xfrm>
          <a:custGeom>
            <a:rect b="b" l="l" r="r" t="t"/>
            <a:pathLst>
              <a:path extrusionOk="0" h="37597" w="39938">
                <a:moveTo>
                  <a:pt x="16887" y="1"/>
                </a:moveTo>
                <a:lnTo>
                  <a:pt x="13313" y="740"/>
                </a:lnTo>
                <a:lnTo>
                  <a:pt x="11587" y="1603"/>
                </a:lnTo>
                <a:lnTo>
                  <a:pt x="9861" y="2219"/>
                </a:lnTo>
                <a:lnTo>
                  <a:pt x="6780" y="4192"/>
                </a:lnTo>
                <a:lnTo>
                  <a:pt x="5547" y="5424"/>
                </a:lnTo>
                <a:lnTo>
                  <a:pt x="4191" y="6780"/>
                </a:lnTo>
                <a:lnTo>
                  <a:pt x="2219" y="9862"/>
                </a:lnTo>
                <a:lnTo>
                  <a:pt x="1602" y="11464"/>
                </a:lnTo>
                <a:lnTo>
                  <a:pt x="863" y="13190"/>
                </a:lnTo>
                <a:lnTo>
                  <a:pt x="0" y="16888"/>
                </a:lnTo>
                <a:lnTo>
                  <a:pt x="0" y="18737"/>
                </a:lnTo>
                <a:lnTo>
                  <a:pt x="740" y="23791"/>
                </a:lnTo>
                <a:lnTo>
                  <a:pt x="1479" y="26133"/>
                </a:lnTo>
                <a:lnTo>
                  <a:pt x="3821" y="30324"/>
                </a:lnTo>
                <a:lnTo>
                  <a:pt x="5547" y="32049"/>
                </a:lnTo>
                <a:lnTo>
                  <a:pt x="9368" y="35008"/>
                </a:lnTo>
                <a:lnTo>
                  <a:pt x="11587" y="36240"/>
                </a:lnTo>
                <a:lnTo>
                  <a:pt x="16271" y="37473"/>
                </a:lnTo>
                <a:lnTo>
                  <a:pt x="18859" y="37596"/>
                </a:lnTo>
                <a:lnTo>
                  <a:pt x="23050" y="37596"/>
                </a:lnTo>
                <a:lnTo>
                  <a:pt x="26625" y="36733"/>
                </a:lnTo>
                <a:lnTo>
                  <a:pt x="28351" y="35994"/>
                </a:lnTo>
                <a:lnTo>
                  <a:pt x="30077" y="35378"/>
                </a:lnTo>
                <a:lnTo>
                  <a:pt x="33035" y="33405"/>
                </a:lnTo>
                <a:lnTo>
                  <a:pt x="34391" y="32049"/>
                </a:lnTo>
                <a:lnTo>
                  <a:pt x="35747" y="30817"/>
                </a:lnTo>
                <a:lnTo>
                  <a:pt x="37596" y="27735"/>
                </a:lnTo>
                <a:lnTo>
                  <a:pt x="38335" y="26009"/>
                </a:lnTo>
                <a:lnTo>
                  <a:pt x="39075" y="24284"/>
                </a:lnTo>
                <a:lnTo>
                  <a:pt x="39938" y="20709"/>
                </a:lnTo>
                <a:lnTo>
                  <a:pt x="39938" y="18737"/>
                </a:lnTo>
                <a:lnTo>
                  <a:pt x="39198" y="13806"/>
                </a:lnTo>
                <a:lnTo>
                  <a:pt x="38458" y="11464"/>
                </a:lnTo>
                <a:lnTo>
                  <a:pt x="35993" y="7273"/>
                </a:lnTo>
                <a:lnTo>
                  <a:pt x="34391" y="5424"/>
                </a:lnTo>
                <a:lnTo>
                  <a:pt x="32419" y="4068"/>
                </a:lnTo>
                <a:lnTo>
                  <a:pt x="30570" y="2589"/>
                </a:lnTo>
                <a:lnTo>
                  <a:pt x="28351" y="1356"/>
                </a:lnTo>
                <a:lnTo>
                  <a:pt x="23543" y="124"/>
                </a:lnTo>
                <a:lnTo>
                  <a:pt x="21078" y="1"/>
                </a:lnTo>
                <a:close/>
              </a:path>
            </a:pathLst>
          </a:custGeom>
          <a:solidFill>
            <a:srgbClr val="0A203E"/>
          </a:solidFill>
          <a:ln>
            <a:noFill/>
          </a:ln>
        </p:spPr>
        <p:txBody>
          <a:bodyPr anchorCtr="0" anchor="ctr" bIns="13500" lIns="13500" spcFirstLastPara="1" rIns="13500" wrap="square" tIns="1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A203E"/>
              </a:solidFill>
              <a:latin typeface="Arial"/>
              <a:ea typeface="Arial"/>
              <a:cs typeface="Arial"/>
              <a:sym typeface="Arial"/>
            </a:endParaRPr>
          </a:p>
        </p:txBody>
      </p:sp>
      <p:sp>
        <p:nvSpPr>
          <p:cNvPr id="197" name="Google Shape;197;p40"/>
          <p:cNvSpPr/>
          <p:nvPr/>
        </p:nvSpPr>
        <p:spPr>
          <a:xfrm>
            <a:off x="622598" y="1799778"/>
            <a:ext cx="114023" cy="107339"/>
          </a:xfrm>
          <a:custGeom>
            <a:rect b="b" l="l" r="r" t="t"/>
            <a:pathLst>
              <a:path extrusionOk="0" h="37597" w="39938">
                <a:moveTo>
                  <a:pt x="16887" y="1"/>
                </a:moveTo>
                <a:lnTo>
                  <a:pt x="13313" y="740"/>
                </a:lnTo>
                <a:lnTo>
                  <a:pt x="11587" y="1603"/>
                </a:lnTo>
                <a:lnTo>
                  <a:pt x="9861" y="2219"/>
                </a:lnTo>
                <a:lnTo>
                  <a:pt x="6780" y="4192"/>
                </a:lnTo>
                <a:lnTo>
                  <a:pt x="5547" y="5424"/>
                </a:lnTo>
                <a:lnTo>
                  <a:pt x="4191" y="6780"/>
                </a:lnTo>
                <a:lnTo>
                  <a:pt x="2219" y="9862"/>
                </a:lnTo>
                <a:lnTo>
                  <a:pt x="1602" y="11464"/>
                </a:lnTo>
                <a:lnTo>
                  <a:pt x="863" y="13190"/>
                </a:lnTo>
                <a:lnTo>
                  <a:pt x="0" y="16888"/>
                </a:lnTo>
                <a:lnTo>
                  <a:pt x="0" y="18737"/>
                </a:lnTo>
                <a:lnTo>
                  <a:pt x="740" y="23791"/>
                </a:lnTo>
                <a:lnTo>
                  <a:pt x="1479" y="26133"/>
                </a:lnTo>
                <a:lnTo>
                  <a:pt x="3821" y="30324"/>
                </a:lnTo>
                <a:lnTo>
                  <a:pt x="5547" y="32049"/>
                </a:lnTo>
                <a:lnTo>
                  <a:pt x="9368" y="35008"/>
                </a:lnTo>
                <a:lnTo>
                  <a:pt x="11587" y="36240"/>
                </a:lnTo>
                <a:lnTo>
                  <a:pt x="16271" y="37473"/>
                </a:lnTo>
                <a:lnTo>
                  <a:pt x="18859" y="37596"/>
                </a:lnTo>
                <a:lnTo>
                  <a:pt x="23050" y="37596"/>
                </a:lnTo>
                <a:lnTo>
                  <a:pt x="26625" y="36733"/>
                </a:lnTo>
                <a:lnTo>
                  <a:pt x="28351" y="35994"/>
                </a:lnTo>
                <a:lnTo>
                  <a:pt x="30077" y="35378"/>
                </a:lnTo>
                <a:lnTo>
                  <a:pt x="33035" y="33405"/>
                </a:lnTo>
                <a:lnTo>
                  <a:pt x="34391" y="32049"/>
                </a:lnTo>
                <a:lnTo>
                  <a:pt x="35747" y="30817"/>
                </a:lnTo>
                <a:lnTo>
                  <a:pt x="37596" y="27735"/>
                </a:lnTo>
                <a:lnTo>
                  <a:pt x="38335" y="26009"/>
                </a:lnTo>
                <a:lnTo>
                  <a:pt x="39075" y="24284"/>
                </a:lnTo>
                <a:lnTo>
                  <a:pt x="39938" y="20709"/>
                </a:lnTo>
                <a:lnTo>
                  <a:pt x="39938" y="18737"/>
                </a:lnTo>
                <a:lnTo>
                  <a:pt x="39198" y="13806"/>
                </a:lnTo>
                <a:lnTo>
                  <a:pt x="38458" y="11464"/>
                </a:lnTo>
                <a:lnTo>
                  <a:pt x="35993" y="7273"/>
                </a:lnTo>
                <a:lnTo>
                  <a:pt x="34391" y="5424"/>
                </a:lnTo>
                <a:lnTo>
                  <a:pt x="32419" y="4068"/>
                </a:lnTo>
                <a:lnTo>
                  <a:pt x="30570" y="2589"/>
                </a:lnTo>
                <a:lnTo>
                  <a:pt x="28351" y="1356"/>
                </a:lnTo>
                <a:lnTo>
                  <a:pt x="23543" y="124"/>
                </a:lnTo>
                <a:lnTo>
                  <a:pt x="21078" y="1"/>
                </a:lnTo>
                <a:close/>
              </a:path>
            </a:pathLst>
          </a:custGeom>
          <a:solidFill>
            <a:srgbClr val="0A203E"/>
          </a:solidFill>
          <a:ln>
            <a:noFill/>
          </a:ln>
        </p:spPr>
        <p:txBody>
          <a:bodyPr anchorCtr="0" anchor="ctr" bIns="13500" lIns="13500" spcFirstLastPara="1" rIns="13500" wrap="square" tIns="1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A203E"/>
              </a:solidFill>
              <a:latin typeface="Arial"/>
              <a:ea typeface="Arial"/>
              <a:cs typeface="Arial"/>
              <a:sym typeface="Arial"/>
            </a:endParaRPr>
          </a:p>
        </p:txBody>
      </p:sp>
      <p:sp>
        <p:nvSpPr>
          <p:cNvPr id="198" name="Google Shape;198;p40"/>
          <p:cNvSpPr/>
          <p:nvPr/>
        </p:nvSpPr>
        <p:spPr>
          <a:xfrm>
            <a:off x="622598" y="2240128"/>
            <a:ext cx="114023" cy="107339"/>
          </a:xfrm>
          <a:custGeom>
            <a:rect b="b" l="l" r="r" t="t"/>
            <a:pathLst>
              <a:path extrusionOk="0" h="37597" w="39938">
                <a:moveTo>
                  <a:pt x="16887" y="1"/>
                </a:moveTo>
                <a:lnTo>
                  <a:pt x="13313" y="740"/>
                </a:lnTo>
                <a:lnTo>
                  <a:pt x="11587" y="1603"/>
                </a:lnTo>
                <a:lnTo>
                  <a:pt x="9861" y="2219"/>
                </a:lnTo>
                <a:lnTo>
                  <a:pt x="6780" y="4192"/>
                </a:lnTo>
                <a:lnTo>
                  <a:pt x="5547" y="5424"/>
                </a:lnTo>
                <a:lnTo>
                  <a:pt x="4191" y="6780"/>
                </a:lnTo>
                <a:lnTo>
                  <a:pt x="2219" y="9862"/>
                </a:lnTo>
                <a:lnTo>
                  <a:pt x="1602" y="11464"/>
                </a:lnTo>
                <a:lnTo>
                  <a:pt x="863" y="13190"/>
                </a:lnTo>
                <a:lnTo>
                  <a:pt x="0" y="16888"/>
                </a:lnTo>
                <a:lnTo>
                  <a:pt x="0" y="18737"/>
                </a:lnTo>
                <a:lnTo>
                  <a:pt x="740" y="23791"/>
                </a:lnTo>
                <a:lnTo>
                  <a:pt x="1479" y="26133"/>
                </a:lnTo>
                <a:lnTo>
                  <a:pt x="3821" y="30324"/>
                </a:lnTo>
                <a:lnTo>
                  <a:pt x="5547" y="32049"/>
                </a:lnTo>
                <a:lnTo>
                  <a:pt x="9368" y="35008"/>
                </a:lnTo>
                <a:lnTo>
                  <a:pt x="11587" y="36240"/>
                </a:lnTo>
                <a:lnTo>
                  <a:pt x="16271" y="37473"/>
                </a:lnTo>
                <a:lnTo>
                  <a:pt x="18859" y="37596"/>
                </a:lnTo>
                <a:lnTo>
                  <a:pt x="23050" y="37596"/>
                </a:lnTo>
                <a:lnTo>
                  <a:pt x="26625" y="36733"/>
                </a:lnTo>
                <a:lnTo>
                  <a:pt x="28351" y="35994"/>
                </a:lnTo>
                <a:lnTo>
                  <a:pt x="30077" y="35378"/>
                </a:lnTo>
                <a:lnTo>
                  <a:pt x="33035" y="33405"/>
                </a:lnTo>
                <a:lnTo>
                  <a:pt x="34391" y="32049"/>
                </a:lnTo>
                <a:lnTo>
                  <a:pt x="35747" y="30817"/>
                </a:lnTo>
                <a:lnTo>
                  <a:pt x="37596" y="27735"/>
                </a:lnTo>
                <a:lnTo>
                  <a:pt x="38335" y="26009"/>
                </a:lnTo>
                <a:lnTo>
                  <a:pt x="39075" y="24284"/>
                </a:lnTo>
                <a:lnTo>
                  <a:pt x="39938" y="20709"/>
                </a:lnTo>
                <a:lnTo>
                  <a:pt x="39938" y="18737"/>
                </a:lnTo>
                <a:lnTo>
                  <a:pt x="39198" y="13806"/>
                </a:lnTo>
                <a:lnTo>
                  <a:pt x="38458" y="11464"/>
                </a:lnTo>
                <a:lnTo>
                  <a:pt x="35993" y="7273"/>
                </a:lnTo>
                <a:lnTo>
                  <a:pt x="34391" y="5424"/>
                </a:lnTo>
                <a:lnTo>
                  <a:pt x="32419" y="4068"/>
                </a:lnTo>
                <a:lnTo>
                  <a:pt x="30570" y="2589"/>
                </a:lnTo>
                <a:lnTo>
                  <a:pt x="28351" y="1356"/>
                </a:lnTo>
                <a:lnTo>
                  <a:pt x="23543" y="124"/>
                </a:lnTo>
                <a:lnTo>
                  <a:pt x="21078" y="1"/>
                </a:lnTo>
                <a:close/>
              </a:path>
            </a:pathLst>
          </a:custGeom>
          <a:solidFill>
            <a:srgbClr val="0A203E"/>
          </a:solidFill>
          <a:ln>
            <a:noFill/>
          </a:ln>
        </p:spPr>
        <p:txBody>
          <a:bodyPr anchorCtr="0" anchor="ctr" bIns="13500" lIns="13500" spcFirstLastPara="1" rIns="13500" wrap="square" tIns="1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A203E"/>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41"/>
          <p:cNvSpPr/>
          <p:nvPr/>
        </p:nvSpPr>
        <p:spPr>
          <a:xfrm>
            <a:off x="-2423800" y="-1143000"/>
            <a:ext cx="10572660" cy="6768234"/>
          </a:xfrm>
          <a:custGeom>
            <a:rect b="b" l="l" r="r" t="t"/>
            <a:pathLst>
              <a:path extrusionOk="0" h="447117" w="470471">
                <a:moveTo>
                  <a:pt x="8720" y="422795"/>
                </a:moveTo>
                <a:cubicBezTo>
                  <a:pt x="-10941" y="403867"/>
                  <a:pt x="7377" y="392998"/>
                  <a:pt x="17512" y="333406"/>
                </a:cubicBezTo>
                <a:cubicBezTo>
                  <a:pt x="27648" y="273814"/>
                  <a:pt x="22641" y="118850"/>
                  <a:pt x="69533" y="65241"/>
                </a:cubicBezTo>
                <a:cubicBezTo>
                  <a:pt x="116425" y="11632"/>
                  <a:pt x="232557" y="18226"/>
                  <a:pt x="298866" y="11754"/>
                </a:cubicBezTo>
                <a:cubicBezTo>
                  <a:pt x="365175" y="5282"/>
                  <a:pt x="450411" y="-17676"/>
                  <a:pt x="467385" y="26408"/>
                </a:cubicBezTo>
                <a:cubicBezTo>
                  <a:pt x="484359" y="70492"/>
                  <a:pt x="426965" y="211413"/>
                  <a:pt x="400710" y="276256"/>
                </a:cubicBezTo>
                <a:cubicBezTo>
                  <a:pt x="374455" y="341099"/>
                  <a:pt x="354062" y="387015"/>
                  <a:pt x="309856" y="415468"/>
                </a:cubicBezTo>
                <a:cubicBezTo>
                  <a:pt x="265650" y="443921"/>
                  <a:pt x="185665" y="445753"/>
                  <a:pt x="135476" y="446974"/>
                </a:cubicBezTo>
                <a:cubicBezTo>
                  <a:pt x="85287" y="448195"/>
                  <a:pt x="28381" y="441723"/>
                  <a:pt x="8720" y="42279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1"/>
          <p:cNvSpPr txBox="1"/>
          <p:nvPr>
            <p:ph type="title"/>
          </p:nvPr>
        </p:nvSpPr>
        <p:spPr>
          <a:xfrm>
            <a:off x="311700" y="242700"/>
            <a:ext cx="6675600" cy="22758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b="1" lang="en" sz="6000">
                <a:solidFill>
                  <a:schemeClr val="accent3"/>
                </a:solidFill>
              </a:rPr>
              <a:t>項目介紹</a:t>
            </a:r>
            <a:endParaRPr b="1" sz="6000">
              <a:solidFill>
                <a:schemeClr val="accent3"/>
              </a:solidFill>
            </a:endParaRPr>
          </a:p>
        </p:txBody>
      </p:sp>
      <p:sp>
        <p:nvSpPr>
          <p:cNvPr id="205" name="Google Shape;205;p41"/>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p>
            <a:pPr indent="0" lvl="0" marL="0" rtl="0" algn="l">
              <a:lnSpc>
                <a:spcPct val="100000"/>
              </a:lnSpc>
              <a:spcBef>
                <a:spcPts val="0"/>
              </a:spcBef>
              <a:spcAft>
                <a:spcPts val="0"/>
              </a:spcAft>
              <a:buSzPts val="1000"/>
              <a:buNone/>
            </a:pPr>
            <a:fld id="{00000000-1234-1234-1234-123412341234}" type="slidenum">
              <a:rPr lang="en"/>
              <a:t>‹#›</a:t>
            </a:fld>
            <a:endParaRPr/>
          </a:p>
        </p:txBody>
      </p:sp>
      <p:pic>
        <p:nvPicPr>
          <p:cNvPr id="206" name="Google Shape;206;p41" title="Westaddi$bread-truck-1920s.jpg"/>
          <p:cNvPicPr preferRelativeResize="0"/>
          <p:nvPr/>
        </p:nvPicPr>
        <p:blipFill rotWithShape="1">
          <a:blip r:embed="rId3">
            <a:alphaModFix/>
          </a:blip>
          <a:srcRect b="0" l="0" r="2344" t="0"/>
          <a:stretch/>
        </p:blipFill>
        <p:spPr>
          <a:xfrm>
            <a:off x="6491626" y="3615400"/>
            <a:ext cx="2185975" cy="1528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42"/>
          <p:cNvSpPr txBox="1"/>
          <p:nvPr/>
        </p:nvSpPr>
        <p:spPr>
          <a:xfrm>
            <a:off x="4922675" y="1422000"/>
            <a:ext cx="4100400" cy="1046700"/>
          </a:xfrm>
          <a:prstGeom prst="rect">
            <a:avLst/>
          </a:prstGeom>
          <a:noFill/>
          <a:ln>
            <a:noFill/>
          </a:ln>
        </p:spPr>
        <p:txBody>
          <a:bodyPr anchorCtr="0" anchor="t" bIns="91425" lIns="91425" spcFirstLastPara="1" rIns="91425" wrap="square" tIns="91425">
            <a:spAutoFit/>
          </a:bodyPr>
          <a:lstStyle/>
          <a:p>
            <a:pPr indent="-292100" lvl="0" marL="457200" marR="0" rtl="0" algn="l">
              <a:lnSpc>
                <a:spcPct val="115000"/>
              </a:lnSpc>
              <a:spcBef>
                <a:spcPts val="0"/>
              </a:spcBef>
              <a:spcAft>
                <a:spcPts val="0"/>
              </a:spcAft>
              <a:buClr>
                <a:srgbClr val="43C2D0"/>
              </a:buClr>
              <a:buSzPts val="1000"/>
              <a:buFont typeface="Inter"/>
              <a:buChar char="●"/>
            </a:pPr>
            <a:r>
              <a:rPr b="1" i="0" lang="en" sz="1000" u="none" cap="none" strike="noStrike">
                <a:solidFill>
                  <a:schemeClr val="dk1"/>
                </a:solidFill>
                <a:latin typeface="Inter"/>
                <a:ea typeface="Inter"/>
                <a:cs typeface="Inter"/>
                <a:sym typeface="Inter"/>
              </a:rPr>
              <a:t>維護並再投資</a:t>
            </a:r>
            <a:r>
              <a:rPr b="0" i="0" lang="en" sz="1000" u="none" cap="none" strike="noStrike">
                <a:solidFill>
                  <a:schemeClr val="dk1"/>
                </a:solidFill>
                <a:latin typeface="Inter"/>
                <a:ea typeface="Inter"/>
                <a:cs typeface="Inter"/>
                <a:sym typeface="Inter"/>
              </a:rPr>
              <a:t>現有的交通系統</a:t>
            </a:r>
            <a:endParaRPr b="0" i="0" sz="1000" u="none" cap="none" strike="noStrike">
              <a:solidFill>
                <a:schemeClr val="dk1"/>
              </a:solidFill>
              <a:latin typeface="Inter"/>
              <a:ea typeface="Inter"/>
              <a:cs typeface="Inter"/>
              <a:sym typeface="Inter"/>
            </a:endParaRPr>
          </a:p>
          <a:p>
            <a:pPr indent="-292100" lvl="0" marL="457200" marR="0" rtl="0" algn="l">
              <a:lnSpc>
                <a:spcPct val="115000"/>
              </a:lnSpc>
              <a:spcBef>
                <a:spcPts val="0"/>
              </a:spcBef>
              <a:spcAft>
                <a:spcPts val="0"/>
              </a:spcAft>
              <a:buClr>
                <a:srgbClr val="43C2D0"/>
              </a:buClr>
              <a:buSzPts val="1000"/>
              <a:buFont typeface="Inter"/>
              <a:buChar char="●"/>
            </a:pPr>
            <a:r>
              <a:rPr b="0" i="0" lang="en" sz="1000" u="none" cap="none" strike="noStrike">
                <a:solidFill>
                  <a:schemeClr val="dk1"/>
                </a:solidFill>
                <a:latin typeface="Inter"/>
                <a:ea typeface="Inter"/>
                <a:cs typeface="Inter"/>
                <a:sym typeface="Inter"/>
              </a:rPr>
              <a:t>於街道與高速公路上</a:t>
            </a:r>
            <a:r>
              <a:rPr b="1" i="0" lang="en" sz="1000" u="none" cap="none" strike="noStrike">
                <a:solidFill>
                  <a:schemeClr val="dk1"/>
                </a:solidFill>
                <a:latin typeface="Inter"/>
                <a:ea typeface="Inter"/>
                <a:cs typeface="Inter"/>
                <a:sym typeface="Inter"/>
              </a:rPr>
              <a:t>優先發展公共交通與拼車</a:t>
            </a:r>
            <a:endParaRPr b="1" i="0" sz="1000" u="none" cap="none" strike="noStrike">
              <a:solidFill>
                <a:schemeClr val="dk1"/>
              </a:solidFill>
              <a:latin typeface="Inter"/>
              <a:ea typeface="Inter"/>
              <a:cs typeface="Inter"/>
              <a:sym typeface="Inter"/>
            </a:endParaRPr>
          </a:p>
          <a:p>
            <a:pPr indent="-292100" lvl="0" marL="457200" marR="0" rtl="0" algn="l">
              <a:lnSpc>
                <a:spcPct val="115000"/>
              </a:lnSpc>
              <a:spcBef>
                <a:spcPts val="0"/>
              </a:spcBef>
              <a:spcAft>
                <a:spcPts val="0"/>
              </a:spcAft>
              <a:buClr>
                <a:srgbClr val="43C2D0"/>
              </a:buClr>
              <a:buSzPts val="1000"/>
              <a:buFont typeface="Inter"/>
              <a:buChar char="●"/>
            </a:pPr>
            <a:r>
              <a:rPr b="1" i="0" lang="en" sz="1000" u="none" cap="none" strike="noStrike">
                <a:solidFill>
                  <a:schemeClr val="dk1"/>
                </a:solidFill>
                <a:latin typeface="Inter"/>
                <a:ea typeface="Inter"/>
                <a:cs typeface="Inter"/>
                <a:sym typeface="Inter"/>
              </a:rPr>
              <a:t>建立完善的步行與自行車網絡</a:t>
            </a:r>
            <a:endParaRPr b="1" i="0" sz="1000" u="none" cap="none" strike="noStrike">
              <a:solidFill>
                <a:schemeClr val="dk1"/>
              </a:solidFill>
              <a:latin typeface="Inter"/>
              <a:ea typeface="Inter"/>
              <a:cs typeface="Inter"/>
              <a:sym typeface="Inter"/>
            </a:endParaRPr>
          </a:p>
          <a:p>
            <a:pPr indent="-292100" lvl="0" marL="457200" marR="0" rtl="0" algn="l">
              <a:lnSpc>
                <a:spcPct val="115000"/>
              </a:lnSpc>
              <a:spcBef>
                <a:spcPts val="0"/>
              </a:spcBef>
              <a:spcAft>
                <a:spcPts val="0"/>
              </a:spcAft>
              <a:buClr>
                <a:srgbClr val="43C2D0"/>
              </a:buClr>
              <a:buSzPts val="1000"/>
              <a:buFont typeface="Inter"/>
              <a:buChar char="●"/>
            </a:pPr>
            <a:r>
              <a:rPr b="0" i="0" lang="en" sz="1000" u="none" cap="none" strike="noStrike">
                <a:solidFill>
                  <a:schemeClr val="dk1"/>
                </a:solidFill>
                <a:latin typeface="Inter"/>
                <a:ea typeface="Inter"/>
                <a:cs typeface="Inter"/>
                <a:sym typeface="Inter"/>
              </a:rPr>
              <a:t>在所有投資與針對性計畫中</a:t>
            </a:r>
            <a:r>
              <a:rPr b="1" i="0" lang="en" sz="1000" u="none" cap="none" strike="noStrike">
                <a:solidFill>
                  <a:schemeClr val="dk1"/>
                </a:solidFill>
                <a:latin typeface="Inter"/>
                <a:ea typeface="Inter"/>
                <a:cs typeface="Inter"/>
                <a:sym typeface="Inter"/>
              </a:rPr>
              <a:t>優先考慮安全</a:t>
            </a:r>
            <a:endParaRPr b="1" i="0" sz="1000" u="none" cap="none" strike="noStrike">
              <a:solidFill>
                <a:schemeClr val="dk1"/>
              </a:solidFill>
              <a:latin typeface="Inter"/>
              <a:ea typeface="Inter"/>
              <a:cs typeface="Inter"/>
              <a:sym typeface="Inter"/>
            </a:endParaRPr>
          </a:p>
          <a:p>
            <a:pPr indent="-292100" lvl="0" marL="457200" marR="0" rtl="0" algn="l">
              <a:lnSpc>
                <a:spcPct val="115000"/>
              </a:lnSpc>
              <a:spcBef>
                <a:spcPts val="0"/>
              </a:spcBef>
              <a:spcAft>
                <a:spcPts val="0"/>
              </a:spcAft>
              <a:buClr>
                <a:srgbClr val="43C2D0"/>
              </a:buClr>
              <a:buSzPts val="1000"/>
              <a:buFont typeface="Inter"/>
              <a:buChar char="●"/>
            </a:pPr>
            <a:r>
              <a:rPr b="1" i="0" lang="en" sz="1000" u="none" cap="none" strike="noStrike">
                <a:solidFill>
                  <a:schemeClr val="dk1"/>
                </a:solidFill>
                <a:latin typeface="Inter"/>
                <a:ea typeface="Inter"/>
                <a:cs typeface="Inter"/>
                <a:sym typeface="Inter"/>
              </a:rPr>
              <a:t>修復損害並重新連結</a:t>
            </a:r>
            <a:r>
              <a:rPr b="0" i="0" lang="en" sz="1000" u="none" cap="none" strike="noStrike">
                <a:solidFill>
                  <a:schemeClr val="dk1"/>
                </a:solidFill>
                <a:latin typeface="Inter"/>
                <a:ea typeface="Inter"/>
                <a:cs typeface="Inter"/>
                <a:sym typeface="Inter"/>
              </a:rPr>
              <a:t>社區 </a:t>
            </a:r>
            <a:endParaRPr b="0" i="0" sz="1000" u="none" cap="none" strike="noStrike">
              <a:solidFill>
                <a:schemeClr val="dk1"/>
              </a:solidFill>
              <a:latin typeface="Inter"/>
              <a:ea typeface="Inter"/>
              <a:cs typeface="Inter"/>
              <a:sym typeface="Inter"/>
            </a:endParaRPr>
          </a:p>
        </p:txBody>
      </p:sp>
      <p:sp>
        <p:nvSpPr>
          <p:cNvPr id="212" name="Google Shape;212;p42"/>
          <p:cNvSpPr txBox="1"/>
          <p:nvPr/>
        </p:nvSpPr>
        <p:spPr>
          <a:xfrm>
            <a:off x="7302900" y="0"/>
            <a:ext cx="1837800" cy="32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Barlow"/>
                <a:ea typeface="Barlow"/>
                <a:cs typeface="Barlow"/>
                <a:sym typeface="Barlow"/>
              </a:rPr>
              <a:t>Landing page</a:t>
            </a:r>
            <a:endParaRPr b="0" i="0" sz="1800" u="none" cap="none" strike="noStrike">
              <a:solidFill>
                <a:schemeClr val="lt1"/>
              </a:solidFill>
              <a:latin typeface="Barlow"/>
              <a:ea typeface="Barlow"/>
              <a:cs typeface="Barlow"/>
              <a:sym typeface="Barlow"/>
            </a:endParaRPr>
          </a:p>
        </p:txBody>
      </p:sp>
      <p:pic>
        <p:nvPicPr>
          <p:cNvPr id="213" name="Google Shape;213;p42"/>
          <p:cNvPicPr preferRelativeResize="0"/>
          <p:nvPr/>
        </p:nvPicPr>
        <p:blipFill rotWithShape="1">
          <a:blip r:embed="rId3">
            <a:alphaModFix/>
          </a:blip>
          <a:srcRect b="0" l="0" r="0" t="0"/>
          <a:stretch/>
        </p:blipFill>
        <p:spPr>
          <a:xfrm>
            <a:off x="7614522" y="127874"/>
            <a:ext cx="1408554" cy="393600"/>
          </a:xfrm>
          <a:prstGeom prst="rect">
            <a:avLst/>
          </a:prstGeom>
          <a:noFill/>
          <a:ln>
            <a:noFill/>
          </a:ln>
        </p:spPr>
      </p:pic>
      <p:pic>
        <p:nvPicPr>
          <p:cNvPr id="214" name="Google Shape;214;p42"/>
          <p:cNvPicPr preferRelativeResize="0"/>
          <p:nvPr/>
        </p:nvPicPr>
        <p:blipFill rotWithShape="1">
          <a:blip r:embed="rId4">
            <a:alphaModFix/>
          </a:blip>
          <a:srcRect b="0" l="4447" r="53441" t="0"/>
          <a:stretch/>
        </p:blipFill>
        <p:spPr>
          <a:xfrm>
            <a:off x="280200" y="1379100"/>
            <a:ext cx="1920225" cy="2571576"/>
          </a:xfrm>
          <a:prstGeom prst="rect">
            <a:avLst/>
          </a:prstGeom>
          <a:noFill/>
          <a:ln>
            <a:noFill/>
          </a:ln>
          <a:effectLst>
            <a:outerShdw blurRad="48841" rotWithShape="0" algn="bl" dir="5400000" dist="16280">
              <a:srgbClr val="000000">
                <a:alpha val="50196"/>
              </a:srgbClr>
            </a:outerShdw>
          </a:effectLst>
        </p:spPr>
      </p:pic>
      <p:grpSp>
        <p:nvGrpSpPr>
          <p:cNvPr id="215" name="Google Shape;215;p42"/>
          <p:cNvGrpSpPr/>
          <p:nvPr/>
        </p:nvGrpSpPr>
        <p:grpSpPr>
          <a:xfrm>
            <a:off x="2373721" y="1379104"/>
            <a:ext cx="2496691" cy="2571578"/>
            <a:chOff x="625650" y="3172985"/>
            <a:chExt cx="1680934" cy="1731352"/>
          </a:xfrm>
        </p:grpSpPr>
        <p:sp>
          <p:nvSpPr>
            <p:cNvPr id="216" name="Google Shape;216;p42"/>
            <p:cNvSpPr/>
            <p:nvPr/>
          </p:nvSpPr>
          <p:spPr>
            <a:xfrm>
              <a:off x="625650" y="3173000"/>
              <a:ext cx="1680900" cy="1731300"/>
            </a:xfrm>
            <a:prstGeom prst="rect">
              <a:avLst/>
            </a:prstGeom>
            <a:solidFill>
              <a:schemeClr val="lt1"/>
            </a:solidFill>
            <a:ln>
              <a:noFill/>
            </a:ln>
            <a:effectLst>
              <a:outerShdw blurRad="84885" rotWithShape="0" algn="bl" dir="5400000" dist="28295">
                <a:srgbClr val="000000">
                  <a:alpha val="50196"/>
                </a:srgbClr>
              </a:outerShdw>
            </a:effectLst>
          </p:spPr>
          <p:txBody>
            <a:bodyPr anchorCtr="0" anchor="ctr" bIns="135800" lIns="135800" spcFirstLastPara="1" rIns="135800" wrap="square" tIns="135800">
              <a:noAutofit/>
            </a:bodyPr>
            <a:lstStyle/>
            <a:p>
              <a:pPr indent="0" lvl="0" marL="0" marR="0" rtl="0" algn="ctr">
                <a:lnSpc>
                  <a:spcPct val="100000"/>
                </a:lnSpc>
                <a:spcBef>
                  <a:spcPts val="0"/>
                </a:spcBef>
                <a:spcAft>
                  <a:spcPts val="0"/>
                </a:spcAft>
                <a:buClr>
                  <a:srgbClr val="000000"/>
                </a:buClr>
                <a:buSzPts val="2079"/>
                <a:buFont typeface="Arial"/>
                <a:buNone/>
              </a:pPr>
              <a:r>
                <a:t/>
              </a:r>
              <a:endParaRPr b="0" i="0" sz="2079" u="none" cap="none" strike="noStrike">
                <a:solidFill>
                  <a:srgbClr val="000000"/>
                </a:solidFill>
                <a:latin typeface="Barlow"/>
                <a:ea typeface="Barlow"/>
                <a:cs typeface="Barlow"/>
                <a:sym typeface="Barlow"/>
              </a:endParaRPr>
            </a:p>
          </p:txBody>
        </p:sp>
        <p:pic>
          <p:nvPicPr>
            <p:cNvPr id="217" name="Google Shape;217;p42" title="FINAL_SFS_Report-5.png"/>
            <p:cNvPicPr preferRelativeResize="0"/>
            <p:nvPr/>
          </p:nvPicPr>
          <p:blipFill rotWithShape="1">
            <a:blip r:embed="rId5">
              <a:alphaModFix/>
            </a:blip>
            <a:srcRect b="0" l="0" r="0" t="0"/>
            <a:stretch/>
          </p:blipFill>
          <p:spPr>
            <a:xfrm>
              <a:off x="625650" y="3172985"/>
              <a:ext cx="1680934" cy="1731352"/>
            </a:xfrm>
            <a:prstGeom prst="rect">
              <a:avLst/>
            </a:prstGeom>
            <a:noFill/>
            <a:ln>
              <a:noFill/>
            </a:ln>
          </p:spPr>
        </p:pic>
      </p:grpSp>
      <p:sp>
        <p:nvSpPr>
          <p:cNvPr id="218" name="Google Shape;218;p42"/>
          <p:cNvSpPr txBox="1"/>
          <p:nvPr/>
        </p:nvSpPr>
        <p:spPr>
          <a:xfrm>
            <a:off x="3071988" y="2604263"/>
            <a:ext cx="1029000" cy="393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sng" cap="none" strike="noStrike">
                <a:solidFill>
                  <a:schemeClr val="accent3"/>
                </a:solidFill>
                <a:latin typeface="Barlow"/>
                <a:ea typeface="Barlow"/>
                <a:cs typeface="Barlow"/>
                <a:sym typeface="Barlow"/>
              </a:rPr>
              <a:t>ConnectSF</a:t>
            </a:r>
            <a:endParaRPr b="1" i="0" sz="1100" u="sng" cap="none" strike="noStrike">
              <a:solidFill>
                <a:schemeClr val="accent3"/>
              </a:solidFill>
              <a:latin typeface="Barlow"/>
              <a:ea typeface="Barlow"/>
              <a:cs typeface="Barlow"/>
              <a:sym typeface="Barlow"/>
            </a:endParaRPr>
          </a:p>
          <a:p>
            <a:pPr indent="0" lvl="0" marL="0" marR="0" rtl="0" algn="ctr">
              <a:lnSpc>
                <a:spcPct val="100000"/>
              </a:lnSpc>
              <a:spcBef>
                <a:spcPts val="0"/>
              </a:spcBef>
              <a:spcAft>
                <a:spcPts val="0"/>
              </a:spcAft>
              <a:buClr>
                <a:srgbClr val="000000"/>
              </a:buClr>
              <a:buSzPts val="1100"/>
              <a:buFont typeface="Arial"/>
              <a:buNone/>
            </a:pPr>
            <a:r>
              <a:rPr b="1" i="0" lang="en" sz="1100" u="sng" cap="none" strike="noStrike">
                <a:solidFill>
                  <a:schemeClr val="accent3"/>
                </a:solidFill>
                <a:latin typeface="Barlow"/>
                <a:ea typeface="Barlow"/>
                <a:cs typeface="Barlow"/>
                <a:sym typeface="Barlow"/>
              </a:rPr>
              <a:t>Goals</a:t>
            </a:r>
            <a:endParaRPr b="1" i="0" sz="1100" u="sng" cap="none" strike="noStrike">
              <a:solidFill>
                <a:schemeClr val="accent3"/>
              </a:solidFill>
              <a:latin typeface="Barlow"/>
              <a:ea typeface="Barlow"/>
              <a:cs typeface="Barlow"/>
              <a:sym typeface="Barlow"/>
            </a:endParaRPr>
          </a:p>
        </p:txBody>
      </p:sp>
      <p:pic>
        <p:nvPicPr>
          <p:cNvPr id="219" name="Google Shape;219;p42"/>
          <p:cNvPicPr preferRelativeResize="0"/>
          <p:nvPr/>
        </p:nvPicPr>
        <p:blipFill rotWithShape="1">
          <a:blip r:embed="rId6">
            <a:alphaModFix/>
          </a:blip>
          <a:srcRect b="0" l="0" r="3213" t="0"/>
          <a:stretch/>
        </p:blipFill>
        <p:spPr>
          <a:xfrm>
            <a:off x="9550749" y="1905337"/>
            <a:ext cx="3931124" cy="680542"/>
          </a:xfrm>
          <a:prstGeom prst="rect">
            <a:avLst/>
          </a:prstGeom>
          <a:noFill/>
          <a:ln>
            <a:noFill/>
          </a:ln>
          <a:effectLst>
            <a:outerShdw blurRad="48841" rotWithShape="0" algn="bl" dir="5400000" dist="16280">
              <a:srgbClr val="000000">
                <a:alpha val="50196"/>
              </a:srgbClr>
            </a:outerShdw>
          </a:effectLst>
        </p:spPr>
      </p:pic>
      <p:pic>
        <p:nvPicPr>
          <p:cNvPr id="220" name="Google Shape;220;p42"/>
          <p:cNvPicPr preferRelativeResize="0"/>
          <p:nvPr/>
        </p:nvPicPr>
        <p:blipFill rotWithShape="1">
          <a:blip r:embed="rId7">
            <a:alphaModFix/>
          </a:blip>
          <a:srcRect b="0" l="0" r="0" t="0"/>
          <a:stretch/>
        </p:blipFill>
        <p:spPr>
          <a:xfrm>
            <a:off x="9550750" y="384751"/>
            <a:ext cx="3931118" cy="1279425"/>
          </a:xfrm>
          <a:prstGeom prst="rect">
            <a:avLst/>
          </a:prstGeom>
          <a:noFill/>
          <a:ln>
            <a:noFill/>
          </a:ln>
          <a:effectLst>
            <a:outerShdw blurRad="57150" rotWithShape="0" algn="bl" dir="5400000" dist="19050">
              <a:srgbClr val="000000">
                <a:alpha val="50196"/>
              </a:srgbClr>
            </a:outerShdw>
          </a:effectLst>
        </p:spPr>
      </p:pic>
      <p:sp>
        <p:nvSpPr>
          <p:cNvPr id="221" name="Google Shape;221;p42"/>
          <p:cNvSpPr/>
          <p:nvPr/>
        </p:nvSpPr>
        <p:spPr>
          <a:xfrm>
            <a:off x="5129175" y="2205788"/>
            <a:ext cx="3737700" cy="198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Barlow"/>
              <a:ea typeface="Barlow"/>
              <a:cs typeface="Barlow"/>
              <a:sym typeface="Barlow"/>
            </a:endParaRPr>
          </a:p>
        </p:txBody>
      </p:sp>
      <p:sp>
        <p:nvSpPr>
          <p:cNvPr id="222" name="Google Shape;222;p42"/>
          <p:cNvSpPr/>
          <p:nvPr/>
        </p:nvSpPr>
        <p:spPr>
          <a:xfrm>
            <a:off x="5134725" y="2955600"/>
            <a:ext cx="3726600" cy="9543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Barlow"/>
              <a:ea typeface="Barlow"/>
              <a:cs typeface="Barlow"/>
              <a:sym typeface="Barlow"/>
            </a:endParaRPr>
          </a:p>
        </p:txBody>
      </p:sp>
      <p:sp>
        <p:nvSpPr>
          <p:cNvPr id="223" name="Google Shape;223;p42"/>
          <p:cNvSpPr txBox="1"/>
          <p:nvPr/>
        </p:nvSpPr>
        <p:spPr>
          <a:xfrm>
            <a:off x="244650" y="4088100"/>
            <a:ext cx="8654700" cy="5376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highlight>
                  <a:schemeClr val="lt1"/>
                </a:highlight>
                <a:latin typeface="Inter Light"/>
                <a:ea typeface="Inter Light"/>
                <a:cs typeface="Inter Light"/>
                <a:sym typeface="Inter Light"/>
              </a:rPr>
              <a:t>本項目由美國聯邦運輸部（U.S. Department of Transportation）「重新連結社區試點計畫」（Reconnecting Communities Pilot, RCP）之規劃補助金資助，並搭配舊金山地方 Proposition L 銷售稅之配套資金</a:t>
            </a:r>
            <a:endParaRPr b="0" i="0" sz="1200" u="none" cap="none" strike="noStrike">
              <a:solidFill>
                <a:schemeClr val="dk1"/>
              </a:solidFill>
              <a:highlight>
                <a:schemeClr val="lt1"/>
              </a:highlight>
              <a:latin typeface="Inter Light"/>
              <a:ea typeface="Inter Light"/>
              <a:cs typeface="Inter Light"/>
              <a:sym typeface="Inter Light"/>
            </a:endParaRPr>
          </a:p>
        </p:txBody>
      </p:sp>
      <p:sp>
        <p:nvSpPr>
          <p:cNvPr id="224" name="Google Shape;224;p42"/>
          <p:cNvSpPr txBox="1"/>
          <p:nvPr>
            <p:ph idx="4294967295"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2900"/>
              <a:buNone/>
            </a:pPr>
            <a:r>
              <a:rPr lang="en" sz="3000"/>
              <a:t>項目倡議</a:t>
            </a:r>
            <a:endParaRPr sz="3000">
              <a:highlight>
                <a:schemeClr val="accent6"/>
              </a:highlight>
            </a:endParaRPr>
          </a:p>
        </p:txBody>
      </p:sp>
      <p:sp>
        <p:nvSpPr>
          <p:cNvPr id="225" name="Google Shape;225;p42"/>
          <p:cNvSpPr txBox="1"/>
          <p:nvPr/>
        </p:nvSpPr>
        <p:spPr>
          <a:xfrm>
            <a:off x="244625" y="933600"/>
            <a:ext cx="8520600" cy="4455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highlight>
                  <a:schemeClr val="lt1"/>
                </a:highlight>
                <a:latin typeface="Inter Light"/>
                <a:ea typeface="Inter Light"/>
                <a:cs typeface="Inter Light"/>
                <a:sym typeface="Inter Light"/>
              </a:rPr>
              <a:t>舊金山長期規劃 </a:t>
            </a:r>
            <a:r>
              <a:rPr b="1" i="0" lang="en" sz="1200" u="none" cap="none" strike="noStrike">
                <a:solidFill>
                  <a:schemeClr val="dk1"/>
                </a:solidFill>
                <a:highlight>
                  <a:schemeClr val="lt1"/>
                </a:highlight>
                <a:latin typeface="Inter"/>
                <a:ea typeface="Inter"/>
                <a:cs typeface="Inter"/>
                <a:sym typeface="Inter"/>
              </a:rPr>
              <a:t>Connect SF</a:t>
            </a:r>
            <a:endParaRPr b="1" i="0" sz="1200" u="none" cap="none" strike="noStrike">
              <a:solidFill>
                <a:schemeClr val="dk1"/>
              </a:solidFill>
              <a:highlight>
                <a:schemeClr val="lt1"/>
              </a:highlight>
              <a:latin typeface="Inter"/>
              <a:ea typeface="Inter"/>
              <a:cs typeface="Inter"/>
              <a:sym typeface="Inter"/>
            </a:endParaRPr>
          </a:p>
        </p:txBody>
      </p:sp>
      <p:sp>
        <p:nvSpPr>
          <p:cNvPr id="226" name="Google Shape;226;p42"/>
          <p:cNvSpPr txBox="1"/>
          <p:nvPr/>
        </p:nvSpPr>
        <p:spPr>
          <a:xfrm>
            <a:off x="5204574" y="3075300"/>
            <a:ext cx="10290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Inter"/>
                <a:ea typeface="Inter"/>
                <a:cs typeface="Inter"/>
                <a:sym typeface="Inter"/>
              </a:rPr>
              <a:t>4d.</a:t>
            </a:r>
            <a:r>
              <a:rPr b="0" i="0" lang="en" sz="1000" u="none" cap="none" strike="noStrike">
                <a:solidFill>
                  <a:schemeClr val="dk1"/>
                </a:solidFill>
                <a:latin typeface="Inter"/>
                <a:ea typeface="Inter"/>
                <a:cs typeface="Inter"/>
                <a:sym typeface="Inter"/>
              </a:rPr>
              <a:t>吉里／菲爾莫爾下穿道 </a:t>
            </a:r>
            <a:endParaRPr b="0" i="0" sz="1000" u="none" cap="none" strike="noStrike">
              <a:solidFill>
                <a:schemeClr val="dk1"/>
              </a:solidFill>
              <a:latin typeface="Inter"/>
              <a:ea typeface="Inter"/>
              <a:cs typeface="Inter"/>
              <a:sym typeface="Inter"/>
            </a:endParaRPr>
          </a:p>
        </p:txBody>
      </p:sp>
      <p:sp>
        <p:nvSpPr>
          <p:cNvPr id="227" name="Google Shape;227;p42"/>
          <p:cNvSpPr txBox="1"/>
          <p:nvPr/>
        </p:nvSpPr>
        <p:spPr>
          <a:xfrm>
            <a:off x="6456675" y="3032550"/>
            <a:ext cx="23085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ter"/>
                <a:ea typeface="Inter"/>
                <a:cs typeface="Inter"/>
                <a:sym typeface="Inter"/>
              </a:rPr>
              <a:t>移除吉里大道與菲爾莫爾街交叉口的下穿道，並建立一個平交十字路口，以改善安全並重新連結日本城與西部增建區域。</a:t>
            </a:r>
            <a:endParaRPr b="0" i="0" sz="1000" u="none" cap="none" strike="noStrike">
              <a:solidFill>
                <a:schemeClr val="dk1"/>
              </a:solidFill>
              <a:latin typeface="Inter"/>
              <a:ea typeface="Inter"/>
              <a:cs typeface="Inter"/>
              <a:sym typeface="Inter"/>
            </a:endParaRPr>
          </a:p>
        </p:txBody>
      </p:sp>
      <p:cxnSp>
        <p:nvCxnSpPr>
          <p:cNvPr id="228" name="Google Shape;228;p42"/>
          <p:cNvCxnSpPr>
            <a:stCxn id="221" idx="2"/>
            <a:endCxn id="222" idx="0"/>
          </p:cNvCxnSpPr>
          <p:nvPr/>
        </p:nvCxnSpPr>
        <p:spPr>
          <a:xfrm>
            <a:off x="6998025" y="2403788"/>
            <a:ext cx="0" cy="551700"/>
          </a:xfrm>
          <a:prstGeom prst="straightConnector1">
            <a:avLst/>
          </a:prstGeom>
          <a:noFill/>
          <a:ln cap="flat" cmpd="sng" w="9525">
            <a:solidFill>
              <a:schemeClr val="dk2"/>
            </a:solidFill>
            <a:prstDash val="solid"/>
            <a:round/>
            <a:headEnd len="sm" w="sm" type="none"/>
            <a:tailEnd len="med" w="med" type="triangle"/>
          </a:ln>
        </p:spPr>
      </p:cxnSp>
      <p:sp>
        <p:nvSpPr>
          <p:cNvPr id="229" name="Google Shape;229;p42"/>
          <p:cNvSpPr/>
          <p:nvPr/>
        </p:nvSpPr>
        <p:spPr>
          <a:xfrm>
            <a:off x="-3978975" y="-875400"/>
            <a:ext cx="2077500" cy="2077500"/>
          </a:xfrm>
          <a:prstGeom prst="ellipse">
            <a:avLst/>
          </a:prstGeom>
          <a:solidFill>
            <a:srgbClr val="ED2B2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3"/>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項目範疇</a:t>
            </a:r>
            <a:endParaRPr/>
          </a:p>
        </p:txBody>
      </p:sp>
      <p:sp>
        <p:nvSpPr>
          <p:cNvPr id="235" name="Google Shape;235;p43"/>
          <p:cNvSpPr/>
          <p:nvPr/>
        </p:nvSpPr>
        <p:spPr>
          <a:xfrm>
            <a:off x="408250" y="3344000"/>
            <a:ext cx="1692900" cy="1055700"/>
          </a:xfrm>
          <a:prstGeom prst="rect">
            <a:avLst/>
          </a:prstGeom>
          <a:solidFill>
            <a:srgbClr val="7085A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Hanken Grotesk"/>
                <a:ea typeface="Hanken Grotesk"/>
                <a:cs typeface="Hanken Grotesk"/>
                <a:sym typeface="Hanken Grotesk"/>
              </a:rPr>
              <a:t>新走廊設計</a:t>
            </a:r>
            <a:r>
              <a:rPr b="0" i="0" lang="en" sz="1100" u="none" cap="none" strike="noStrike">
                <a:solidFill>
                  <a:schemeClr val="dk1"/>
                </a:solidFill>
                <a:latin typeface="Hanken Grotesk"/>
                <a:ea typeface="Hanken Grotesk"/>
                <a:cs typeface="Hanken Grotesk"/>
                <a:sym typeface="Hanken Grotesk"/>
              </a:rPr>
              <a:t>及相關交通改善措施</a:t>
            </a:r>
            <a:endParaRPr b="0" i="0" sz="1100" u="none" cap="none" strike="noStrike">
              <a:solidFill>
                <a:schemeClr val="dk1"/>
              </a:solidFill>
              <a:latin typeface="Hanken Grotesk"/>
              <a:ea typeface="Hanken Grotesk"/>
              <a:cs typeface="Hanken Grotesk"/>
              <a:sym typeface="Hanken Grotesk"/>
            </a:endParaRPr>
          </a:p>
        </p:txBody>
      </p:sp>
      <p:sp>
        <p:nvSpPr>
          <p:cNvPr id="236" name="Google Shape;236;p43"/>
          <p:cNvSpPr/>
          <p:nvPr/>
        </p:nvSpPr>
        <p:spPr>
          <a:xfrm>
            <a:off x="408250" y="2760675"/>
            <a:ext cx="3807300" cy="459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lt1"/>
                </a:solidFill>
                <a:latin typeface="Hanken Grotesk"/>
                <a:ea typeface="Hanken Grotesk"/>
                <a:cs typeface="Hanken Grotesk"/>
                <a:sym typeface="Hanken Grotesk"/>
              </a:rPr>
              <a:t>為吉里大道（德威斯達姬路 (Divisadero) 至拉古納 (Laguna) 之間路段) 確立願景</a:t>
            </a:r>
            <a:endParaRPr b="1" i="0" sz="1200" u="none" cap="none" strike="noStrike">
              <a:solidFill>
                <a:schemeClr val="lt1"/>
              </a:solidFill>
              <a:latin typeface="Hanken Grotesk"/>
              <a:ea typeface="Hanken Grotesk"/>
              <a:cs typeface="Hanken Grotesk"/>
              <a:sym typeface="Hanken Grotesk"/>
            </a:endParaRPr>
          </a:p>
        </p:txBody>
      </p:sp>
      <p:sp>
        <p:nvSpPr>
          <p:cNvPr id="237" name="Google Shape;237;p43"/>
          <p:cNvSpPr/>
          <p:nvPr/>
        </p:nvSpPr>
        <p:spPr>
          <a:xfrm>
            <a:off x="2194625" y="3344000"/>
            <a:ext cx="2021100" cy="1055700"/>
          </a:xfrm>
          <a:prstGeom prst="rect">
            <a:avLst/>
          </a:prstGeom>
          <a:solidFill>
            <a:srgbClr val="7085A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Hanken Grotesk"/>
                <a:ea typeface="Hanken Grotesk"/>
                <a:cs typeface="Hanken Grotesk"/>
                <a:sym typeface="Hanken Grotesk"/>
              </a:rPr>
              <a:t>用地建議，</a:t>
            </a:r>
            <a:r>
              <a:rPr b="0" i="0" lang="en" sz="1100" u="none" cap="none" strike="noStrike">
                <a:solidFill>
                  <a:schemeClr val="dk1"/>
                </a:solidFill>
                <a:latin typeface="Hanken Grotesk"/>
                <a:ea typeface="Hanken Grotesk"/>
                <a:cs typeface="Hanken Grotesk"/>
                <a:sym typeface="Hanken Grotesk"/>
              </a:rPr>
              <a:t>以擴大住房、開放空間或其他社區所需</a:t>
            </a:r>
            <a:endParaRPr b="0" i="0" sz="1100" u="none" cap="none" strike="noStrike">
              <a:solidFill>
                <a:schemeClr val="dk1"/>
              </a:solidFill>
              <a:latin typeface="Hanken Grotesk"/>
              <a:ea typeface="Hanken Grotesk"/>
              <a:cs typeface="Hanken Grotesk"/>
              <a:sym typeface="Hanken Grotesk"/>
            </a:endParaRPr>
          </a:p>
        </p:txBody>
      </p:sp>
      <p:sp>
        <p:nvSpPr>
          <p:cNvPr id="238" name="Google Shape;238;p43"/>
          <p:cNvSpPr txBox="1"/>
          <p:nvPr/>
        </p:nvSpPr>
        <p:spPr>
          <a:xfrm>
            <a:off x="311700" y="986175"/>
            <a:ext cx="4170900" cy="1006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484"/>
              </a:spcAft>
              <a:buClr>
                <a:srgbClr val="000000"/>
              </a:buClr>
              <a:buSzPts val="1200"/>
              <a:buFont typeface="Arial"/>
              <a:buNone/>
            </a:pPr>
            <a:r>
              <a:rPr b="1" i="0" lang="en" sz="1200" u="none" cap="none" strike="noStrike">
                <a:solidFill>
                  <a:schemeClr val="dk1"/>
                </a:solidFill>
                <a:latin typeface="Inter"/>
                <a:ea typeface="Inter"/>
                <a:cs typeface="Inter"/>
                <a:sym typeface="Inter"/>
              </a:rPr>
              <a:t>吉里大道西部增建區域社區研究（WAGCS）</a:t>
            </a:r>
            <a:r>
              <a:rPr b="0" i="0" lang="en" sz="1200" u="none" cap="none" strike="noStrike">
                <a:solidFill>
                  <a:schemeClr val="dk1"/>
                </a:solidFill>
                <a:latin typeface="Inter"/>
                <a:ea typeface="Inter"/>
                <a:cs typeface="Inter"/>
                <a:sym typeface="Inter"/>
              </a:rPr>
              <a:t>是一項以社區為主導的計畫，旨在重新構想這片因1950至60年代吉里大道拓寬工程而受損的區域，該工程當時擾亂了日本城與菲爾莫爾／西部增建區域等歷史悠久的社區。</a:t>
            </a:r>
            <a:endParaRPr b="0" i="0" sz="1500" u="none" cap="none" strike="noStrike">
              <a:solidFill>
                <a:schemeClr val="dk1"/>
              </a:solidFill>
              <a:latin typeface="Arial"/>
              <a:ea typeface="Arial"/>
              <a:cs typeface="Arial"/>
              <a:sym typeface="Arial"/>
            </a:endParaRPr>
          </a:p>
        </p:txBody>
      </p:sp>
      <p:sp>
        <p:nvSpPr>
          <p:cNvPr id="239" name="Google Shape;239;p43"/>
          <p:cNvSpPr txBox="1"/>
          <p:nvPr/>
        </p:nvSpPr>
        <p:spPr>
          <a:xfrm>
            <a:off x="4962200" y="4681350"/>
            <a:ext cx="1290600" cy="9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rgbClr val="000000"/>
                </a:solidFill>
                <a:latin typeface="Inter"/>
                <a:ea typeface="Inter"/>
                <a:cs typeface="Inter"/>
                <a:sym typeface="Inter"/>
              </a:rPr>
              <a:t>主要研究區域</a:t>
            </a:r>
            <a:endParaRPr b="0" i="0" sz="700" u="none" cap="none" strike="noStrike">
              <a:solidFill>
                <a:srgbClr val="000000"/>
              </a:solidFill>
              <a:latin typeface="Inter"/>
              <a:ea typeface="Inter"/>
              <a:cs typeface="Inter"/>
              <a:sym typeface="Inter"/>
            </a:endParaRPr>
          </a:p>
        </p:txBody>
      </p:sp>
      <p:sp>
        <p:nvSpPr>
          <p:cNvPr id="240" name="Google Shape;240;p43"/>
          <p:cNvSpPr txBox="1"/>
          <p:nvPr/>
        </p:nvSpPr>
        <p:spPr>
          <a:xfrm>
            <a:off x="4962200" y="4830700"/>
            <a:ext cx="1290600" cy="9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rgbClr val="000000"/>
                </a:solidFill>
                <a:latin typeface="Inter"/>
                <a:ea typeface="Inter"/>
                <a:cs typeface="Inter"/>
                <a:sym typeface="Inter"/>
              </a:rPr>
              <a:t>次要研究區域</a:t>
            </a:r>
            <a:endParaRPr b="0" i="0" sz="700" u="none" cap="none" strike="noStrike">
              <a:solidFill>
                <a:srgbClr val="000000"/>
              </a:solidFill>
              <a:latin typeface="Inter"/>
              <a:ea typeface="Inter"/>
              <a:cs typeface="Inter"/>
              <a:sym typeface="Inter"/>
            </a:endParaRPr>
          </a:p>
        </p:txBody>
      </p:sp>
      <p:cxnSp>
        <p:nvCxnSpPr>
          <p:cNvPr id="241" name="Google Shape;241;p43"/>
          <p:cNvCxnSpPr/>
          <p:nvPr/>
        </p:nvCxnSpPr>
        <p:spPr>
          <a:xfrm>
            <a:off x="6252915" y="4731055"/>
            <a:ext cx="251700" cy="0"/>
          </a:xfrm>
          <a:prstGeom prst="straightConnector1">
            <a:avLst/>
          </a:prstGeom>
          <a:noFill/>
          <a:ln cap="flat" cmpd="sng" w="12550">
            <a:solidFill>
              <a:srgbClr val="ED2B25"/>
            </a:solidFill>
            <a:prstDash val="dash"/>
            <a:round/>
            <a:headEnd len="sm" w="sm" type="none"/>
            <a:tailEnd len="sm" w="sm" type="none"/>
          </a:ln>
        </p:spPr>
      </p:cxnSp>
      <p:sp>
        <p:nvSpPr>
          <p:cNvPr id="242" name="Google Shape;242;p43"/>
          <p:cNvSpPr txBox="1"/>
          <p:nvPr/>
        </p:nvSpPr>
        <p:spPr>
          <a:xfrm>
            <a:off x="6551774" y="4677219"/>
            <a:ext cx="1511400" cy="12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59"/>
              <a:buFont typeface="Arial"/>
              <a:buNone/>
            </a:pPr>
            <a:r>
              <a:rPr b="0" i="0" lang="en" sz="659" u="none" cap="none" strike="noStrike">
                <a:solidFill>
                  <a:srgbClr val="000000"/>
                </a:solidFill>
                <a:highlight>
                  <a:schemeClr val="lt1"/>
                </a:highlight>
                <a:latin typeface="Inter"/>
                <a:ea typeface="Inter"/>
                <a:cs typeface="Inter"/>
                <a:sym typeface="Inter"/>
              </a:rPr>
              <a:t>歷史重建範圍</a:t>
            </a:r>
            <a:endParaRPr b="0" i="0" sz="659" u="none" cap="none" strike="noStrike">
              <a:solidFill>
                <a:srgbClr val="000000"/>
              </a:solidFill>
              <a:highlight>
                <a:schemeClr val="lt1"/>
              </a:highlight>
              <a:latin typeface="Inter"/>
              <a:ea typeface="Inter"/>
              <a:cs typeface="Inter"/>
              <a:sym typeface="Inter"/>
            </a:endParaRPr>
          </a:p>
        </p:txBody>
      </p:sp>
      <p:pic>
        <p:nvPicPr>
          <p:cNvPr id="243" name="Google Shape;243;p43"/>
          <p:cNvPicPr preferRelativeResize="0"/>
          <p:nvPr/>
        </p:nvPicPr>
        <p:blipFill rotWithShape="1">
          <a:blip r:embed="rId3">
            <a:alphaModFix/>
          </a:blip>
          <a:srcRect b="0" l="0" r="39169" t="0"/>
          <a:stretch/>
        </p:blipFill>
        <p:spPr>
          <a:xfrm>
            <a:off x="4662225" y="954488"/>
            <a:ext cx="4243200" cy="3494438"/>
          </a:xfrm>
          <a:prstGeom prst="rect">
            <a:avLst/>
          </a:prstGeom>
          <a:noFill/>
          <a:ln>
            <a:noFill/>
          </a:ln>
        </p:spPr>
      </p:pic>
      <p:pic>
        <p:nvPicPr>
          <p:cNvPr id="244" name="Google Shape;244;p43"/>
          <p:cNvPicPr preferRelativeResize="0"/>
          <p:nvPr/>
        </p:nvPicPr>
        <p:blipFill rotWithShape="1">
          <a:blip r:embed="rId3">
            <a:alphaModFix/>
          </a:blip>
          <a:srcRect b="78726" l="60807" r="34576" t="15586"/>
          <a:stretch/>
        </p:blipFill>
        <p:spPr>
          <a:xfrm>
            <a:off x="4662225" y="4656725"/>
            <a:ext cx="229002" cy="141349"/>
          </a:xfrm>
          <a:prstGeom prst="rect">
            <a:avLst/>
          </a:prstGeom>
          <a:noFill/>
          <a:ln>
            <a:noFill/>
          </a:ln>
        </p:spPr>
      </p:pic>
      <p:pic>
        <p:nvPicPr>
          <p:cNvPr id="245" name="Google Shape;245;p43"/>
          <p:cNvPicPr preferRelativeResize="0"/>
          <p:nvPr/>
        </p:nvPicPr>
        <p:blipFill rotWithShape="1">
          <a:blip r:embed="rId3">
            <a:alphaModFix/>
          </a:blip>
          <a:srcRect b="59558" l="60809" r="34574" t="34754"/>
          <a:stretch/>
        </p:blipFill>
        <p:spPr>
          <a:xfrm>
            <a:off x="4662225" y="4806075"/>
            <a:ext cx="229002" cy="141349"/>
          </a:xfrm>
          <a:prstGeom prst="rect">
            <a:avLst/>
          </a:prstGeom>
          <a:noFill/>
          <a:ln>
            <a:noFill/>
          </a:ln>
        </p:spPr>
      </p:pic>
      <p:sp>
        <p:nvSpPr>
          <p:cNvPr id="246" name="Google Shape;246;p43"/>
          <p:cNvSpPr txBox="1"/>
          <p:nvPr/>
        </p:nvSpPr>
        <p:spPr>
          <a:xfrm>
            <a:off x="4962200" y="4502025"/>
            <a:ext cx="3870000" cy="12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59"/>
              <a:buFont typeface="Arial"/>
              <a:buNone/>
            </a:pPr>
            <a:r>
              <a:rPr b="0" i="0" lang="en" sz="659" u="none" cap="none" strike="noStrike">
                <a:solidFill>
                  <a:srgbClr val="000000"/>
                </a:solidFill>
                <a:latin typeface="Inter"/>
                <a:ea typeface="Inter"/>
                <a:cs typeface="Inter"/>
                <a:sym typeface="Inter"/>
              </a:rPr>
              <a:t>吉里大道西部增建區域社區研究（WAGCS）研究區域</a:t>
            </a:r>
            <a:endParaRPr b="0" i="0" sz="659" u="none" cap="none" strike="noStrike">
              <a:solidFill>
                <a:srgbClr val="000000"/>
              </a:solidFill>
              <a:latin typeface="Inter"/>
              <a:ea typeface="Inter"/>
              <a:cs typeface="Inter"/>
              <a:sym typeface="Inter"/>
            </a:endParaRPr>
          </a:p>
        </p:txBody>
      </p:sp>
      <p:cxnSp>
        <p:nvCxnSpPr>
          <p:cNvPr id="247" name="Google Shape;247;p43"/>
          <p:cNvCxnSpPr/>
          <p:nvPr/>
        </p:nvCxnSpPr>
        <p:spPr>
          <a:xfrm>
            <a:off x="4678998" y="4563080"/>
            <a:ext cx="251700" cy="0"/>
          </a:xfrm>
          <a:prstGeom prst="straightConnector1">
            <a:avLst/>
          </a:prstGeom>
          <a:noFill/>
          <a:ln cap="flat" cmpd="sng" w="19050">
            <a:solidFill>
              <a:schemeClr val="dk1"/>
            </a:solidFill>
            <a:prstDash val="dash"/>
            <a:round/>
            <a:headEnd len="sm" w="sm" type="none"/>
            <a:tailEnd len="sm" w="sm" type="none"/>
          </a:ln>
        </p:spPr>
      </p:cxnSp>
      <p:sp>
        <p:nvSpPr>
          <p:cNvPr id="248" name="Google Shape;248;p43"/>
          <p:cNvSpPr/>
          <p:nvPr/>
        </p:nvSpPr>
        <p:spPr>
          <a:xfrm>
            <a:off x="-3978975" y="-875400"/>
            <a:ext cx="2077500" cy="2077500"/>
          </a:xfrm>
          <a:prstGeom prst="ellipse">
            <a:avLst/>
          </a:prstGeom>
          <a:solidFill>
            <a:srgbClr val="ED2B2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4"/>
          <p:cNvSpPr txBox="1"/>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Hanken Grotesk"/>
                <a:ea typeface="Hanken Grotesk"/>
                <a:cs typeface="Hanken Grotesk"/>
                <a:sym typeface="Hanken Grotesk"/>
              </a:rPr>
              <a:t>項目時間表</a:t>
            </a:r>
            <a:endParaRPr b="0" i="0" sz="3000" u="none" cap="none" strike="noStrike">
              <a:solidFill>
                <a:srgbClr val="000000"/>
              </a:solidFill>
              <a:latin typeface="Hanken Grotesk"/>
              <a:ea typeface="Hanken Grotesk"/>
              <a:cs typeface="Hanken Grotesk"/>
              <a:sym typeface="Hanken Grotesk"/>
            </a:endParaRPr>
          </a:p>
        </p:txBody>
      </p:sp>
      <p:sp>
        <p:nvSpPr>
          <p:cNvPr id="254" name="Google Shape;254;p44"/>
          <p:cNvSpPr/>
          <p:nvPr/>
        </p:nvSpPr>
        <p:spPr>
          <a:xfrm>
            <a:off x="5520100" y="3473200"/>
            <a:ext cx="3453600" cy="1039500"/>
          </a:xfrm>
          <a:prstGeom prst="roundRect">
            <a:avLst>
              <a:gd fmla="val 16667" name="adj"/>
            </a:avLst>
          </a:prstGeom>
          <a:solidFill>
            <a:srgbClr val="1A3A5F">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255" name="Google Shape;255;p44"/>
          <p:cNvSpPr/>
          <p:nvPr/>
        </p:nvSpPr>
        <p:spPr>
          <a:xfrm>
            <a:off x="2778138" y="2373013"/>
            <a:ext cx="3805200" cy="1011900"/>
          </a:xfrm>
          <a:prstGeom prst="roundRect">
            <a:avLst>
              <a:gd fmla="val 16667" name="adj"/>
            </a:avLst>
          </a:prstGeom>
          <a:solidFill>
            <a:srgbClr val="EB9A36">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256" name="Google Shape;256;p44"/>
          <p:cNvSpPr/>
          <p:nvPr/>
        </p:nvSpPr>
        <p:spPr>
          <a:xfrm>
            <a:off x="143513" y="1233500"/>
            <a:ext cx="3805200" cy="1051200"/>
          </a:xfrm>
          <a:prstGeom prst="roundRect">
            <a:avLst>
              <a:gd fmla="val 16667" name="adj"/>
            </a:avLst>
          </a:prstGeom>
          <a:solidFill>
            <a:srgbClr val="E89FB0">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257" name="Google Shape;257;p44"/>
          <p:cNvSpPr/>
          <p:nvPr/>
        </p:nvSpPr>
        <p:spPr>
          <a:xfrm>
            <a:off x="1373025" y="1233500"/>
            <a:ext cx="1541100" cy="1051200"/>
          </a:xfrm>
          <a:prstGeom prst="roundRect">
            <a:avLst>
              <a:gd fmla="val 16667" name="adj"/>
            </a:avLst>
          </a:prstGeom>
          <a:solidFill>
            <a:srgbClr val="E89FB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第一階段:</a:t>
            </a:r>
            <a:endParaRPr b="1" i="0" sz="12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聆聽、發現</a:t>
            </a:r>
            <a:endParaRPr b="1" i="0" sz="1200" u="none" cap="none" strike="noStrike">
              <a:solidFill>
                <a:schemeClr val="dk1"/>
              </a:solidFill>
              <a:latin typeface="Arial"/>
              <a:ea typeface="Arial"/>
              <a:cs typeface="Arial"/>
              <a:sym typeface="Arial"/>
            </a:endParaRPr>
          </a:p>
          <a:p>
            <a:pPr indent="0" lvl="0" marL="0" marR="0" rtl="0" algn="ctr">
              <a:lnSpc>
                <a:spcPct val="75000"/>
              </a:lnSpc>
              <a:spcBef>
                <a:spcPts val="1200"/>
              </a:spcBef>
              <a:spcAft>
                <a:spcPts val="1200"/>
              </a:spcAft>
              <a:buClr>
                <a:srgbClr val="000000"/>
              </a:buClr>
              <a:buSzPts val="1100"/>
              <a:buFont typeface="Arial"/>
              <a:buNone/>
            </a:pPr>
            <a:r>
              <a:rPr b="0" i="1" lang="en" sz="1100" u="none" cap="none" strike="noStrike">
                <a:solidFill>
                  <a:schemeClr val="dk1"/>
                </a:solidFill>
                <a:latin typeface="Inter"/>
                <a:ea typeface="Inter"/>
                <a:cs typeface="Inter"/>
                <a:sym typeface="Inter"/>
              </a:rPr>
              <a:t>2026年夏季</a:t>
            </a:r>
            <a:endParaRPr b="0" i="1" sz="1100" u="none" cap="none" strike="noStrike">
              <a:solidFill>
                <a:schemeClr val="dk1"/>
              </a:solidFill>
              <a:latin typeface="Inter"/>
              <a:ea typeface="Inter"/>
              <a:cs typeface="Inter"/>
              <a:sym typeface="Inter"/>
            </a:endParaRPr>
          </a:p>
        </p:txBody>
      </p:sp>
      <p:sp>
        <p:nvSpPr>
          <p:cNvPr id="258" name="Google Shape;258;p44"/>
          <p:cNvSpPr txBox="1"/>
          <p:nvPr/>
        </p:nvSpPr>
        <p:spPr>
          <a:xfrm>
            <a:off x="143525" y="1529825"/>
            <a:ext cx="12855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8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外展計畫、願景、目標</a:t>
            </a:r>
            <a:endParaRPr b="0" i="0" sz="1000" u="none" cap="none" strike="noStrike">
              <a:solidFill>
                <a:srgbClr val="000000"/>
              </a:solidFill>
              <a:latin typeface="Inter Light"/>
              <a:ea typeface="Inter Light"/>
              <a:cs typeface="Inter Light"/>
              <a:sym typeface="Inter Light"/>
            </a:endParaRPr>
          </a:p>
        </p:txBody>
      </p:sp>
      <p:sp>
        <p:nvSpPr>
          <p:cNvPr id="259" name="Google Shape;259;p44"/>
          <p:cNvSpPr txBox="1"/>
          <p:nvPr/>
        </p:nvSpPr>
        <p:spPr>
          <a:xfrm>
            <a:off x="2938300" y="1562300"/>
            <a:ext cx="9510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概念草案</a:t>
            </a:r>
            <a:endParaRPr b="0" i="0" sz="1000" u="none" cap="none" strike="noStrike">
              <a:solidFill>
                <a:srgbClr val="000000"/>
              </a:solidFill>
              <a:latin typeface="Inter Light"/>
              <a:ea typeface="Inter Light"/>
              <a:cs typeface="Inter Light"/>
              <a:sym typeface="Inter Light"/>
            </a:endParaRPr>
          </a:p>
        </p:txBody>
      </p:sp>
      <p:sp>
        <p:nvSpPr>
          <p:cNvPr id="260" name="Google Shape;260;p44"/>
          <p:cNvSpPr txBox="1"/>
          <p:nvPr/>
        </p:nvSpPr>
        <p:spPr>
          <a:xfrm>
            <a:off x="2778150" y="2755988"/>
            <a:ext cx="12855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替代方案評估</a:t>
            </a:r>
            <a:endParaRPr b="0" i="0" sz="1000" u="none" cap="none" strike="noStrike">
              <a:solidFill>
                <a:srgbClr val="000000"/>
              </a:solidFill>
              <a:latin typeface="Inter Light"/>
              <a:ea typeface="Inter Light"/>
              <a:cs typeface="Inter Light"/>
              <a:sym typeface="Inter Light"/>
            </a:endParaRPr>
          </a:p>
        </p:txBody>
      </p:sp>
      <p:sp>
        <p:nvSpPr>
          <p:cNvPr id="261" name="Google Shape;261;p44"/>
          <p:cNvSpPr txBox="1"/>
          <p:nvPr/>
        </p:nvSpPr>
        <p:spPr>
          <a:xfrm>
            <a:off x="5484850" y="2678750"/>
            <a:ext cx="11811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首選概念</a:t>
            </a:r>
            <a:endParaRPr b="0" i="0" sz="1000" u="none" cap="none" strike="noStrike">
              <a:solidFill>
                <a:srgbClr val="000000"/>
              </a:solidFill>
              <a:latin typeface="Inter Light"/>
              <a:ea typeface="Inter Light"/>
              <a:cs typeface="Inter Light"/>
              <a:sym typeface="Inter Light"/>
            </a:endParaRPr>
          </a:p>
        </p:txBody>
      </p:sp>
      <p:sp>
        <p:nvSpPr>
          <p:cNvPr id="262" name="Google Shape;262;p44"/>
          <p:cNvSpPr txBox="1"/>
          <p:nvPr/>
        </p:nvSpPr>
        <p:spPr>
          <a:xfrm>
            <a:off x="5520100" y="3796150"/>
            <a:ext cx="984000" cy="393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計畫草案與</a:t>
            </a:r>
            <a:endParaRPr b="0" i="0" sz="1000" u="none" cap="none" strike="noStrike">
              <a:solidFill>
                <a:srgbClr val="000000"/>
              </a:solidFill>
              <a:latin typeface="Inter Light"/>
              <a:ea typeface="Inter Light"/>
              <a:cs typeface="Inter Light"/>
              <a:sym typeface="Inter Light"/>
            </a:endParaRPr>
          </a:p>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報告</a:t>
            </a:r>
            <a:endParaRPr b="0" i="0" sz="1000" u="none" cap="none" strike="noStrike">
              <a:solidFill>
                <a:srgbClr val="000000"/>
              </a:solidFill>
              <a:latin typeface="Inter Light"/>
              <a:ea typeface="Inter Light"/>
              <a:cs typeface="Inter Light"/>
              <a:sym typeface="Inter Light"/>
            </a:endParaRPr>
          </a:p>
        </p:txBody>
      </p:sp>
      <p:sp>
        <p:nvSpPr>
          <p:cNvPr id="263" name="Google Shape;263;p44"/>
          <p:cNvSpPr txBox="1"/>
          <p:nvPr/>
        </p:nvSpPr>
        <p:spPr>
          <a:xfrm>
            <a:off x="7989575" y="3494100"/>
            <a:ext cx="984000" cy="1011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最終概念及實施建議</a:t>
            </a:r>
            <a:endParaRPr b="0" i="0" sz="1000" u="none" cap="none" strike="noStrike">
              <a:solidFill>
                <a:srgbClr val="000000"/>
              </a:solidFill>
              <a:latin typeface="Inter Light"/>
              <a:ea typeface="Inter Light"/>
              <a:cs typeface="Inter Light"/>
              <a:sym typeface="Inter Light"/>
            </a:endParaRPr>
          </a:p>
        </p:txBody>
      </p:sp>
      <p:cxnSp>
        <p:nvCxnSpPr>
          <p:cNvPr id="264" name="Google Shape;264;p44"/>
          <p:cNvCxnSpPr/>
          <p:nvPr/>
        </p:nvCxnSpPr>
        <p:spPr>
          <a:xfrm rot="10800000">
            <a:off x="2679775" y="982025"/>
            <a:ext cx="0" cy="498000"/>
          </a:xfrm>
          <a:prstGeom prst="straightConnector1">
            <a:avLst/>
          </a:prstGeom>
          <a:noFill/>
          <a:ln cap="flat" cmpd="sng" w="9525">
            <a:solidFill>
              <a:schemeClr val="dk1"/>
            </a:solidFill>
            <a:prstDash val="solid"/>
            <a:round/>
            <a:headEnd len="med" w="med" type="oval"/>
            <a:tailEnd len="sm" w="sm" type="none"/>
          </a:ln>
        </p:spPr>
      </p:cxnSp>
      <p:sp>
        <p:nvSpPr>
          <p:cNvPr id="265" name="Google Shape;265;p44"/>
          <p:cNvSpPr txBox="1"/>
          <p:nvPr/>
        </p:nvSpPr>
        <p:spPr>
          <a:xfrm>
            <a:off x="2301841" y="909550"/>
            <a:ext cx="1148700" cy="229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800"/>
              </a:spcBef>
              <a:spcAft>
                <a:spcPts val="0"/>
              </a:spcAft>
              <a:buClr>
                <a:srgbClr val="000000"/>
              </a:buClr>
              <a:buSzPts val="1200"/>
              <a:buFont typeface="Arial"/>
              <a:buNone/>
            </a:pPr>
            <a:r>
              <a:rPr b="1" i="0" lang="en" sz="1200" u="none" cap="none" strike="noStrike">
                <a:solidFill>
                  <a:srgbClr val="000000"/>
                </a:solidFill>
                <a:latin typeface="Inter"/>
                <a:ea typeface="Inter"/>
                <a:cs typeface="Inter"/>
                <a:sym typeface="Inter"/>
              </a:rPr>
              <a:t>今天</a:t>
            </a:r>
            <a:endParaRPr b="1" i="0" sz="1200" u="none" cap="none" strike="noStrike">
              <a:solidFill>
                <a:srgbClr val="000000"/>
              </a:solidFill>
              <a:latin typeface="Inter"/>
              <a:ea typeface="Inter"/>
              <a:cs typeface="Inter"/>
              <a:sym typeface="Inter"/>
            </a:endParaRPr>
          </a:p>
        </p:txBody>
      </p:sp>
      <p:sp>
        <p:nvSpPr>
          <p:cNvPr id="266" name="Google Shape;266;p44"/>
          <p:cNvSpPr/>
          <p:nvPr/>
        </p:nvSpPr>
        <p:spPr>
          <a:xfrm>
            <a:off x="3948725" y="2373024"/>
            <a:ext cx="1541100" cy="1011900"/>
          </a:xfrm>
          <a:prstGeom prst="roundRect">
            <a:avLst>
              <a:gd fmla="val 16667" name="adj"/>
            </a:avLst>
          </a:prstGeom>
          <a:solidFill>
            <a:srgbClr val="EB9A36"/>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第二階段:</a:t>
            </a:r>
            <a:endParaRPr b="1" i="0" sz="12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願景、概念</a:t>
            </a:r>
            <a:endParaRPr b="1" i="0" sz="1200" u="none" cap="none" strike="noStrike">
              <a:solidFill>
                <a:schemeClr val="dk1"/>
              </a:solidFill>
              <a:latin typeface="Arial"/>
              <a:ea typeface="Arial"/>
              <a:cs typeface="Arial"/>
              <a:sym typeface="Arial"/>
            </a:endParaRPr>
          </a:p>
          <a:p>
            <a:pPr indent="0" lvl="0" marL="0" marR="0" rtl="0" algn="ctr">
              <a:lnSpc>
                <a:spcPct val="75000"/>
              </a:lnSpc>
              <a:spcBef>
                <a:spcPts val="1200"/>
              </a:spcBef>
              <a:spcAft>
                <a:spcPts val="1200"/>
              </a:spcAft>
              <a:buClr>
                <a:srgbClr val="000000"/>
              </a:buClr>
              <a:buSzPts val="1100"/>
              <a:buFont typeface="Arial"/>
              <a:buNone/>
            </a:pPr>
            <a:r>
              <a:rPr b="0" i="1" lang="en" sz="1100" u="none" cap="none" strike="noStrike">
                <a:solidFill>
                  <a:schemeClr val="dk1"/>
                </a:solidFill>
                <a:latin typeface="Inter"/>
                <a:ea typeface="Inter"/>
                <a:cs typeface="Inter"/>
                <a:sym typeface="Inter"/>
              </a:rPr>
              <a:t>2026年冬季</a:t>
            </a:r>
            <a:endParaRPr b="0" i="1" sz="1100" u="none" cap="none" strike="noStrike">
              <a:solidFill>
                <a:schemeClr val="dk1"/>
              </a:solidFill>
              <a:latin typeface="Inter"/>
              <a:ea typeface="Inter"/>
              <a:cs typeface="Inter"/>
              <a:sym typeface="Inter"/>
            </a:endParaRPr>
          </a:p>
        </p:txBody>
      </p:sp>
      <p:sp>
        <p:nvSpPr>
          <p:cNvPr id="267" name="Google Shape;267;p44"/>
          <p:cNvSpPr/>
          <p:nvPr/>
        </p:nvSpPr>
        <p:spPr>
          <a:xfrm>
            <a:off x="6476350" y="3473200"/>
            <a:ext cx="1541100" cy="1039500"/>
          </a:xfrm>
          <a:prstGeom prst="roundRect">
            <a:avLst>
              <a:gd fmla="val 16667" name="adj"/>
            </a:avLst>
          </a:prstGeom>
          <a:solidFill>
            <a:srgbClr val="0A203E"/>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lt1"/>
                </a:solidFill>
                <a:latin typeface="Arial"/>
                <a:ea typeface="Arial"/>
                <a:cs typeface="Arial"/>
                <a:sym typeface="Arial"/>
              </a:rPr>
              <a:t>第三 階段:</a:t>
            </a:r>
            <a:endParaRPr b="1" i="0" sz="12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lt1"/>
                </a:solidFill>
                <a:latin typeface="Arial"/>
                <a:ea typeface="Arial"/>
                <a:cs typeface="Arial"/>
                <a:sym typeface="Arial"/>
              </a:rPr>
              <a:t>細化、確定</a:t>
            </a:r>
            <a:endParaRPr b="1" i="0" sz="1200" u="none" cap="none" strike="noStrike">
              <a:solidFill>
                <a:schemeClr val="lt1"/>
              </a:solidFill>
              <a:latin typeface="Arial"/>
              <a:ea typeface="Arial"/>
              <a:cs typeface="Arial"/>
              <a:sym typeface="Arial"/>
            </a:endParaRPr>
          </a:p>
          <a:p>
            <a:pPr indent="0" lvl="0" marL="0" marR="0" rtl="0" algn="ctr">
              <a:lnSpc>
                <a:spcPct val="75000"/>
              </a:lnSpc>
              <a:spcBef>
                <a:spcPts val="1200"/>
              </a:spcBef>
              <a:spcAft>
                <a:spcPts val="1200"/>
              </a:spcAft>
              <a:buClr>
                <a:srgbClr val="000000"/>
              </a:buClr>
              <a:buSzPts val="1100"/>
              <a:buFont typeface="Arial"/>
              <a:buNone/>
            </a:pPr>
            <a:r>
              <a:rPr b="0" i="1" lang="en" sz="1100" u="none" cap="none" strike="noStrike">
                <a:solidFill>
                  <a:schemeClr val="lt1"/>
                </a:solidFill>
                <a:latin typeface="Inter"/>
                <a:ea typeface="Inter"/>
                <a:cs typeface="Inter"/>
                <a:sym typeface="Inter"/>
              </a:rPr>
              <a:t>2027年春季至夏季</a:t>
            </a:r>
            <a:endParaRPr b="0" i="1" sz="1100" u="none" cap="none" strike="noStrike">
              <a:solidFill>
                <a:schemeClr val="lt1"/>
              </a:solidFill>
              <a:latin typeface="Inter"/>
              <a:ea typeface="Inter"/>
              <a:cs typeface="Inter"/>
              <a:sym typeface="Int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5"/>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項目團隊與合作夥伴</a:t>
            </a:r>
            <a:endParaRPr/>
          </a:p>
        </p:txBody>
      </p:sp>
      <p:sp>
        <p:nvSpPr>
          <p:cNvPr id="273" name="Google Shape;273;p45"/>
          <p:cNvSpPr txBox="1"/>
          <p:nvPr>
            <p:ph idx="1" type="body"/>
          </p:nvPr>
        </p:nvSpPr>
        <p:spPr>
          <a:xfrm>
            <a:off x="311700" y="1044675"/>
            <a:ext cx="4470300" cy="34596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SzPts val="800"/>
              <a:buNone/>
            </a:pPr>
            <a:r>
              <a:rPr lang="en" sz="1200">
                <a:highlight>
                  <a:srgbClr val="FFFFFF"/>
                </a:highlight>
              </a:rPr>
              <a:t>本研究由</a:t>
            </a:r>
            <a:r>
              <a:rPr b="1" lang="en" sz="1200">
                <a:highlight>
                  <a:srgbClr val="FFFFFF"/>
                </a:highlight>
              </a:rPr>
              <a:t>舊金山縣交通管理局與舊金山規劃部和舊金山交通局</a:t>
            </a:r>
            <a:r>
              <a:rPr lang="en" sz="1200">
                <a:highlight>
                  <a:srgbClr val="FFFFFF"/>
                </a:highlight>
              </a:rPr>
              <a:t>合作領導，</a:t>
            </a:r>
            <a:r>
              <a:rPr b="1" lang="en" sz="1200">
                <a:highlight>
                  <a:srgbClr val="FFFFFF"/>
                </a:highlight>
              </a:rPr>
              <a:t>將以社區聲音為中心</a:t>
            </a:r>
            <a:r>
              <a:rPr lang="en" sz="1200">
                <a:highlight>
                  <a:srgbClr val="FFFFFF"/>
                </a:highlight>
              </a:rPr>
              <a:t>，探討如何透過交通改善、城市設計和用地策略，重新連結這些社區。</a:t>
            </a:r>
            <a:endParaRPr sz="1200">
              <a:highlight>
                <a:srgbClr val="FFFFFF"/>
              </a:highlight>
            </a:endParaRPr>
          </a:p>
          <a:p>
            <a:pPr indent="0" lvl="0" marL="0" rtl="0" algn="l">
              <a:lnSpc>
                <a:spcPct val="115000"/>
              </a:lnSpc>
              <a:spcBef>
                <a:spcPts val="1200"/>
              </a:spcBef>
              <a:spcAft>
                <a:spcPts val="1200"/>
              </a:spcAft>
              <a:buSzPts val="800"/>
              <a:buNone/>
            </a:pPr>
            <a:r>
              <a:rPr b="1" lang="en" sz="1200">
                <a:highlight>
                  <a:srgbClr val="FFFFFF"/>
                </a:highlight>
              </a:rPr>
              <a:t>一個社區委員會正協助指導本研究並帶領社區外展工作，成員包括來自流離失所的黑人、日裔和猶太社區的代表，以及新加入的社區成員。</a:t>
            </a:r>
            <a:r>
              <a:rPr lang="en" sz="1200">
                <a:highlight>
                  <a:srgbClr val="FFFFFF"/>
                </a:highlight>
              </a:rPr>
              <a:t>未來將持續透過社區活動、調查和會議提供參與機會。</a:t>
            </a:r>
            <a:endParaRPr sz="1200">
              <a:highlight>
                <a:srgbClr val="FFFFFF"/>
              </a:highlight>
            </a:endParaRPr>
          </a:p>
        </p:txBody>
      </p:sp>
      <p:pic>
        <p:nvPicPr>
          <p:cNvPr id="274" name="Google Shape;274;p45"/>
          <p:cNvPicPr preferRelativeResize="0"/>
          <p:nvPr/>
        </p:nvPicPr>
        <p:blipFill rotWithShape="1">
          <a:blip r:embed="rId3">
            <a:alphaModFix/>
          </a:blip>
          <a:srcRect b="0" l="0" r="0" t="0"/>
          <a:stretch/>
        </p:blipFill>
        <p:spPr>
          <a:xfrm>
            <a:off x="4975453" y="3108301"/>
            <a:ext cx="1844700" cy="622408"/>
          </a:xfrm>
          <a:prstGeom prst="rect">
            <a:avLst/>
          </a:prstGeom>
          <a:noFill/>
          <a:ln>
            <a:noFill/>
          </a:ln>
        </p:spPr>
      </p:pic>
      <p:pic>
        <p:nvPicPr>
          <p:cNvPr id="275" name="Google Shape;275;p45"/>
          <p:cNvPicPr preferRelativeResize="0"/>
          <p:nvPr/>
        </p:nvPicPr>
        <p:blipFill rotWithShape="1">
          <a:blip r:embed="rId4">
            <a:alphaModFix/>
          </a:blip>
          <a:srcRect b="0" l="0" r="0" t="0"/>
          <a:stretch/>
        </p:blipFill>
        <p:spPr>
          <a:xfrm>
            <a:off x="7481492" y="963287"/>
            <a:ext cx="763338" cy="758401"/>
          </a:xfrm>
          <a:prstGeom prst="rect">
            <a:avLst/>
          </a:prstGeom>
          <a:noFill/>
          <a:ln>
            <a:noFill/>
          </a:ln>
        </p:spPr>
      </p:pic>
      <p:pic>
        <p:nvPicPr>
          <p:cNvPr id="276" name="Google Shape;276;p45"/>
          <p:cNvPicPr preferRelativeResize="0"/>
          <p:nvPr/>
        </p:nvPicPr>
        <p:blipFill rotWithShape="1">
          <a:blip r:embed="rId5">
            <a:alphaModFix/>
          </a:blip>
          <a:srcRect b="26899" l="24819" r="21461" t="27907"/>
          <a:stretch/>
        </p:blipFill>
        <p:spPr>
          <a:xfrm>
            <a:off x="7431824" y="4053214"/>
            <a:ext cx="862675" cy="725798"/>
          </a:xfrm>
          <a:prstGeom prst="rect">
            <a:avLst/>
          </a:prstGeom>
          <a:noFill/>
          <a:ln>
            <a:noFill/>
          </a:ln>
        </p:spPr>
      </p:pic>
      <p:pic>
        <p:nvPicPr>
          <p:cNvPr id="277" name="Google Shape;277;p45"/>
          <p:cNvPicPr preferRelativeResize="0"/>
          <p:nvPr/>
        </p:nvPicPr>
        <p:blipFill rotWithShape="1">
          <a:blip r:embed="rId6">
            <a:alphaModFix/>
          </a:blip>
          <a:srcRect b="0" l="0" r="0" t="0"/>
          <a:stretch/>
        </p:blipFill>
        <p:spPr>
          <a:xfrm>
            <a:off x="7500273" y="3046625"/>
            <a:ext cx="725775" cy="725775"/>
          </a:xfrm>
          <a:prstGeom prst="rect">
            <a:avLst/>
          </a:prstGeom>
          <a:noFill/>
          <a:ln>
            <a:noFill/>
          </a:ln>
        </p:spPr>
      </p:pic>
      <p:pic>
        <p:nvPicPr>
          <p:cNvPr id="278" name="Google Shape;278;p45"/>
          <p:cNvPicPr preferRelativeResize="0"/>
          <p:nvPr/>
        </p:nvPicPr>
        <p:blipFill rotWithShape="1">
          <a:blip r:embed="rId7">
            <a:alphaModFix/>
          </a:blip>
          <a:srcRect b="0" l="0" r="0" t="0"/>
          <a:stretch/>
        </p:blipFill>
        <p:spPr>
          <a:xfrm>
            <a:off x="7267162" y="1922450"/>
            <a:ext cx="1191997" cy="843361"/>
          </a:xfrm>
          <a:prstGeom prst="rect">
            <a:avLst/>
          </a:prstGeom>
          <a:noFill/>
          <a:ln>
            <a:noFill/>
          </a:ln>
        </p:spPr>
      </p:pic>
      <p:pic>
        <p:nvPicPr>
          <p:cNvPr id="279" name="Google Shape;279;p45"/>
          <p:cNvPicPr preferRelativeResize="0"/>
          <p:nvPr/>
        </p:nvPicPr>
        <p:blipFill rotWithShape="1">
          <a:blip r:embed="rId8">
            <a:alphaModFix/>
          </a:blip>
          <a:srcRect b="29837" l="0" r="0" t="32033"/>
          <a:stretch/>
        </p:blipFill>
        <p:spPr>
          <a:xfrm>
            <a:off x="4975453" y="1044663"/>
            <a:ext cx="1562037" cy="595632"/>
          </a:xfrm>
          <a:prstGeom prst="rect">
            <a:avLst/>
          </a:prstGeom>
          <a:noFill/>
          <a:ln>
            <a:noFill/>
          </a:ln>
        </p:spPr>
      </p:pic>
      <p:pic>
        <p:nvPicPr>
          <p:cNvPr id="280" name="Google Shape;280;p45"/>
          <p:cNvPicPr preferRelativeResize="0"/>
          <p:nvPr/>
        </p:nvPicPr>
        <p:blipFill rotWithShape="1">
          <a:blip r:embed="rId9">
            <a:alphaModFix/>
          </a:blip>
          <a:srcRect b="0" l="0" r="0" t="0"/>
          <a:stretch/>
        </p:blipFill>
        <p:spPr>
          <a:xfrm>
            <a:off x="4975453" y="2063093"/>
            <a:ext cx="1438705" cy="622408"/>
          </a:xfrm>
          <a:prstGeom prst="rect">
            <a:avLst/>
          </a:prstGeom>
          <a:noFill/>
          <a:ln>
            <a:noFill/>
          </a:ln>
        </p:spPr>
      </p:pic>
      <p:pic>
        <p:nvPicPr>
          <p:cNvPr id="281" name="Google Shape;281;p45"/>
          <p:cNvPicPr preferRelativeResize="0"/>
          <p:nvPr/>
        </p:nvPicPr>
        <p:blipFill rotWithShape="1">
          <a:blip r:embed="rId10">
            <a:alphaModFix/>
          </a:blip>
          <a:srcRect b="0" l="0" r="0" t="0"/>
          <a:stretch/>
        </p:blipFill>
        <p:spPr>
          <a:xfrm>
            <a:off x="4975453" y="4153508"/>
            <a:ext cx="1652301" cy="525217"/>
          </a:xfrm>
          <a:prstGeom prst="rect">
            <a:avLst/>
          </a:prstGeom>
          <a:noFill/>
          <a:ln>
            <a:noFill/>
          </a:ln>
        </p:spPr>
      </p:pic>
      <p:pic>
        <p:nvPicPr>
          <p:cNvPr id="282" name="Google Shape;282;p45"/>
          <p:cNvPicPr preferRelativeResize="0"/>
          <p:nvPr/>
        </p:nvPicPr>
        <p:blipFill rotWithShape="1">
          <a:blip r:embed="rId11">
            <a:alphaModFix/>
          </a:blip>
          <a:srcRect b="37853" l="0" r="0" t="20311"/>
          <a:stretch/>
        </p:blipFill>
        <p:spPr>
          <a:xfrm>
            <a:off x="6724075" y="947250"/>
            <a:ext cx="2015928" cy="8433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6"/>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基於近期工作成果</a:t>
            </a:r>
            <a:endParaRPr/>
          </a:p>
        </p:txBody>
      </p:sp>
      <p:pic>
        <p:nvPicPr>
          <p:cNvPr id="288" name="Google Shape;288;p46"/>
          <p:cNvPicPr preferRelativeResize="0"/>
          <p:nvPr/>
        </p:nvPicPr>
        <p:blipFill rotWithShape="1">
          <a:blip r:embed="rId3">
            <a:alphaModFix/>
          </a:blip>
          <a:srcRect b="0" l="0" r="0" t="0"/>
          <a:stretch/>
        </p:blipFill>
        <p:spPr>
          <a:xfrm>
            <a:off x="-3007450" y="-3093613"/>
            <a:ext cx="1959874" cy="253210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pic>
        <p:nvPicPr>
          <p:cNvPr id="289" name="Google Shape;289;p46"/>
          <p:cNvPicPr preferRelativeResize="0"/>
          <p:nvPr/>
        </p:nvPicPr>
        <p:blipFill rotWithShape="1">
          <a:blip r:embed="rId4">
            <a:alphaModFix/>
          </a:blip>
          <a:srcRect b="0" l="0" r="0" t="0"/>
          <a:stretch/>
        </p:blipFill>
        <p:spPr>
          <a:xfrm>
            <a:off x="-7160325" y="7154654"/>
            <a:ext cx="1832026" cy="1409424"/>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90" name="Google Shape;290;p46"/>
          <p:cNvSpPr txBox="1"/>
          <p:nvPr>
            <p:ph idx="3" type="body"/>
          </p:nvPr>
        </p:nvSpPr>
        <p:spPr>
          <a:xfrm>
            <a:off x="-7160325" y="8564075"/>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Better Neighborhoods Plan 2008 </a:t>
            </a:r>
            <a:endParaRPr/>
          </a:p>
        </p:txBody>
      </p:sp>
      <p:pic>
        <p:nvPicPr>
          <p:cNvPr id="291" name="Google Shape;291;p46"/>
          <p:cNvPicPr preferRelativeResize="0"/>
          <p:nvPr/>
        </p:nvPicPr>
        <p:blipFill rotWithShape="1">
          <a:blip r:embed="rId5">
            <a:alphaModFix/>
          </a:blip>
          <a:srcRect b="0" l="0" r="0" t="0"/>
          <a:stretch/>
        </p:blipFill>
        <p:spPr>
          <a:xfrm>
            <a:off x="-4717077" y="7154650"/>
            <a:ext cx="2094650" cy="271710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92" name="Google Shape;292;p46"/>
          <p:cNvSpPr txBox="1"/>
          <p:nvPr>
            <p:ph idx="3" type="body"/>
          </p:nvPr>
        </p:nvSpPr>
        <p:spPr>
          <a:xfrm>
            <a:off x="-4806725" y="9970075"/>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Historic Context Statement 2009</a:t>
            </a:r>
            <a:endParaRPr/>
          </a:p>
        </p:txBody>
      </p:sp>
      <p:pic>
        <p:nvPicPr>
          <p:cNvPr id="293" name="Google Shape;293;p46"/>
          <p:cNvPicPr preferRelativeResize="0"/>
          <p:nvPr/>
        </p:nvPicPr>
        <p:blipFill rotWithShape="1">
          <a:blip r:embed="rId6">
            <a:alphaModFix/>
          </a:blip>
          <a:srcRect b="0" l="0" r="0" t="0"/>
          <a:stretch/>
        </p:blipFill>
        <p:spPr>
          <a:xfrm>
            <a:off x="-5328300" y="-3138225"/>
            <a:ext cx="2036099" cy="2621328"/>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94" name="Google Shape;294;p46"/>
          <p:cNvSpPr txBox="1"/>
          <p:nvPr>
            <p:ph idx="3" type="body"/>
          </p:nvPr>
        </p:nvSpPr>
        <p:spPr>
          <a:xfrm>
            <a:off x="-5328300" y="-384950"/>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Action - Response to City and County of San Francisco African-American Out Migration 2009</a:t>
            </a:r>
            <a:endParaRPr/>
          </a:p>
        </p:txBody>
      </p:sp>
      <p:pic>
        <p:nvPicPr>
          <p:cNvPr id="295" name="Google Shape;295;p46"/>
          <p:cNvPicPr preferRelativeResize="0"/>
          <p:nvPr/>
        </p:nvPicPr>
        <p:blipFill rotWithShape="1">
          <a:blip r:embed="rId7">
            <a:alphaModFix/>
          </a:blip>
          <a:srcRect b="0" l="0" r="0" t="0"/>
          <a:stretch/>
        </p:blipFill>
        <p:spPr>
          <a:xfrm>
            <a:off x="-6843050" y="1170075"/>
            <a:ext cx="1860651" cy="1453168"/>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96" name="Google Shape;296;p46"/>
          <p:cNvSpPr txBox="1"/>
          <p:nvPr>
            <p:ph idx="3" type="body"/>
          </p:nvPr>
        </p:nvSpPr>
        <p:spPr>
          <a:xfrm>
            <a:off x="-6832250" y="2649025"/>
            <a:ext cx="18576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San Francisco Better Streets Plan 2010</a:t>
            </a:r>
            <a:endParaRPr/>
          </a:p>
        </p:txBody>
      </p:sp>
      <p:pic>
        <p:nvPicPr>
          <p:cNvPr id="297" name="Google Shape;297;p46"/>
          <p:cNvPicPr preferRelativeResize="0"/>
          <p:nvPr/>
        </p:nvPicPr>
        <p:blipFill rotWithShape="1">
          <a:blip r:embed="rId8">
            <a:alphaModFix/>
          </a:blip>
          <a:srcRect b="0" l="0" r="0" t="0"/>
          <a:stretch/>
        </p:blipFill>
        <p:spPr>
          <a:xfrm>
            <a:off x="-4796124" y="1170078"/>
            <a:ext cx="1959875" cy="1478942"/>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98" name="Google Shape;298;p46"/>
          <p:cNvSpPr txBox="1"/>
          <p:nvPr>
            <p:ph idx="3" type="body"/>
          </p:nvPr>
        </p:nvSpPr>
        <p:spPr>
          <a:xfrm>
            <a:off x="-4796137" y="2649025"/>
            <a:ext cx="19599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Geary Fillmore Underpass &amp; Geary Bus Rapid Transit Project 2013 </a:t>
            </a:r>
            <a:endParaRPr b="1" sz="1100"/>
          </a:p>
        </p:txBody>
      </p:sp>
      <p:pic>
        <p:nvPicPr>
          <p:cNvPr id="299" name="Google Shape;299;p46"/>
          <p:cNvPicPr preferRelativeResize="0"/>
          <p:nvPr/>
        </p:nvPicPr>
        <p:blipFill rotWithShape="1">
          <a:blip r:embed="rId9">
            <a:alphaModFix/>
          </a:blip>
          <a:srcRect b="0" l="0" r="0" t="0"/>
          <a:stretch/>
        </p:blipFill>
        <p:spPr>
          <a:xfrm>
            <a:off x="-2215276" y="7154650"/>
            <a:ext cx="1449025" cy="1864249"/>
          </a:xfrm>
          <a:prstGeom prst="rect">
            <a:avLst/>
          </a:prstGeom>
          <a:noFill/>
          <a:ln cap="flat" cmpd="sng" w="9525">
            <a:solidFill>
              <a:schemeClr val="dk2"/>
            </a:solidFill>
            <a:prstDash val="solid"/>
            <a:round/>
            <a:headEnd len="sm" w="sm" type="none"/>
            <a:tailEnd len="sm" w="sm" type="none"/>
          </a:ln>
        </p:spPr>
      </p:pic>
      <p:sp>
        <p:nvSpPr>
          <p:cNvPr id="300" name="Google Shape;300;p46"/>
          <p:cNvSpPr txBox="1"/>
          <p:nvPr>
            <p:ph idx="3" type="body"/>
          </p:nvPr>
        </p:nvSpPr>
        <p:spPr>
          <a:xfrm>
            <a:off x="-2215275" y="9018900"/>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Cultural Heritage and Economic Sustainability Strategy 2013</a:t>
            </a:r>
            <a:endParaRPr/>
          </a:p>
        </p:txBody>
      </p:sp>
      <p:pic>
        <p:nvPicPr>
          <p:cNvPr id="301" name="Google Shape;301;p46"/>
          <p:cNvPicPr preferRelativeResize="0"/>
          <p:nvPr/>
        </p:nvPicPr>
        <p:blipFill rotWithShape="1">
          <a:blip r:embed="rId10">
            <a:alphaModFix/>
          </a:blip>
          <a:srcRect b="0" l="0" r="0" t="0"/>
          <a:stretch/>
        </p:blipFill>
        <p:spPr>
          <a:xfrm>
            <a:off x="-2649975" y="1179650"/>
            <a:ext cx="1915664" cy="147895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02" name="Google Shape;302;p46"/>
          <p:cNvSpPr txBox="1"/>
          <p:nvPr>
            <p:ph idx="3" type="body"/>
          </p:nvPr>
        </p:nvSpPr>
        <p:spPr>
          <a:xfrm>
            <a:off x="-2649976" y="2649025"/>
            <a:ext cx="18576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Western Addition Community Based Transportation Plan 2017</a:t>
            </a:r>
            <a:endParaRPr b="1" sz="1100"/>
          </a:p>
        </p:txBody>
      </p:sp>
      <p:pic>
        <p:nvPicPr>
          <p:cNvPr id="303" name="Google Shape;303;p46"/>
          <p:cNvPicPr preferRelativeResize="0"/>
          <p:nvPr/>
        </p:nvPicPr>
        <p:blipFill rotWithShape="1">
          <a:blip r:embed="rId11">
            <a:alphaModFix/>
          </a:blip>
          <a:srcRect b="0" l="0" r="0" t="0"/>
          <a:stretch/>
        </p:blipFill>
        <p:spPr>
          <a:xfrm>
            <a:off x="-4774025" y="3856075"/>
            <a:ext cx="1915675" cy="148459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04" name="Google Shape;304;p46"/>
          <p:cNvSpPr txBox="1"/>
          <p:nvPr>
            <p:ph idx="3" type="body"/>
          </p:nvPr>
        </p:nvSpPr>
        <p:spPr>
          <a:xfrm>
            <a:off x="-4744987" y="5462500"/>
            <a:ext cx="1857600" cy="9891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District 5 Housing Opportunities Report 2019</a:t>
            </a:r>
            <a:endParaRPr b="1" sz="1100"/>
          </a:p>
        </p:txBody>
      </p:sp>
      <p:pic>
        <p:nvPicPr>
          <p:cNvPr id="305" name="Google Shape;305;p46" title="GearyRapidOverheads.png"/>
          <p:cNvPicPr preferRelativeResize="0"/>
          <p:nvPr/>
        </p:nvPicPr>
        <p:blipFill rotWithShape="1">
          <a:blip r:embed="rId12">
            <a:alphaModFix/>
          </a:blip>
          <a:srcRect b="1400" l="0" r="47073" t="70431"/>
          <a:stretch/>
        </p:blipFill>
        <p:spPr>
          <a:xfrm>
            <a:off x="3168000" y="3174722"/>
            <a:ext cx="5754677" cy="1518152"/>
          </a:xfrm>
          <a:prstGeom prst="rect">
            <a:avLst/>
          </a:prstGeom>
          <a:noFill/>
          <a:ln>
            <a:noFill/>
          </a:ln>
        </p:spPr>
      </p:pic>
      <p:pic>
        <p:nvPicPr>
          <p:cNvPr id="306" name="Google Shape;306;p46" title="GearyRapidOverheads.png"/>
          <p:cNvPicPr preferRelativeResize="0"/>
          <p:nvPr/>
        </p:nvPicPr>
        <p:blipFill rotWithShape="1">
          <a:blip r:embed="rId12">
            <a:alphaModFix/>
          </a:blip>
          <a:srcRect b="63107" l="0" r="47073" t="8724"/>
          <a:stretch/>
        </p:blipFill>
        <p:spPr>
          <a:xfrm>
            <a:off x="3168000" y="1494200"/>
            <a:ext cx="5754677" cy="1518152"/>
          </a:xfrm>
          <a:prstGeom prst="rect">
            <a:avLst/>
          </a:prstGeom>
          <a:noFill/>
          <a:ln>
            <a:noFill/>
          </a:ln>
        </p:spPr>
      </p:pic>
      <p:sp>
        <p:nvSpPr>
          <p:cNvPr id="307" name="Google Shape;307;p46"/>
          <p:cNvSpPr txBox="1"/>
          <p:nvPr>
            <p:ph idx="3" type="body"/>
          </p:nvPr>
        </p:nvSpPr>
        <p:spPr>
          <a:xfrm>
            <a:off x="311700" y="1494200"/>
            <a:ext cx="2856300" cy="3116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1200"/>
              </a:spcBef>
              <a:spcAft>
                <a:spcPts val="0"/>
              </a:spcAft>
              <a:buSzPts val="800"/>
              <a:buNone/>
            </a:pPr>
            <a:r>
              <a:rPr b="1" lang="en" sz="1200"/>
              <a:t>2021年Geary Rapid項目</a:t>
            </a:r>
            <a:r>
              <a:rPr lang="en" sz="1200"/>
              <a:t>進行了安全和交通升級，包括重新開放吉里大道上位於布坎南街（Buchanan）、韋伯斯特街（Webster）及斯坦納街（Steiner）的高速公路興建前人行橫道線。</a:t>
            </a:r>
            <a:endParaRPr sz="1200"/>
          </a:p>
          <a:p>
            <a:pPr indent="0" lvl="0" marL="0" rtl="0" algn="l">
              <a:lnSpc>
                <a:spcPct val="100000"/>
              </a:lnSpc>
              <a:spcBef>
                <a:spcPts val="1200"/>
              </a:spcBef>
              <a:spcAft>
                <a:spcPts val="1200"/>
              </a:spcAft>
              <a:buSzPts val="800"/>
              <a:buNone/>
            </a:pPr>
            <a:r>
              <a:rPr lang="en" sz="1200"/>
              <a:t>這些改變減少了超速行駛，並為38路吉里公車的乘客提供了更快速、更可靠的乘車體驗。</a:t>
            </a:r>
            <a:endParaRPr sz="1200"/>
          </a:p>
        </p:txBody>
      </p:sp>
      <p:sp>
        <p:nvSpPr>
          <p:cNvPr id="308" name="Google Shape;308;p46"/>
          <p:cNvSpPr txBox="1"/>
          <p:nvPr/>
        </p:nvSpPr>
        <p:spPr>
          <a:xfrm>
            <a:off x="311700" y="877750"/>
            <a:ext cx="87702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400"/>
              </a:spcBef>
              <a:spcAft>
                <a:spcPts val="400"/>
              </a:spcAft>
              <a:buClr>
                <a:srgbClr val="000000"/>
              </a:buClr>
              <a:buSzPts val="1200"/>
              <a:buFont typeface="Arial"/>
              <a:buNone/>
            </a:pPr>
            <a:r>
              <a:rPr b="0" i="0" lang="en" sz="1200" u="none" cap="none" strike="noStrike">
                <a:solidFill>
                  <a:schemeClr val="dk1"/>
                </a:solidFill>
                <a:latin typeface="Inter"/>
                <a:ea typeface="Inter"/>
                <a:cs typeface="Inter"/>
                <a:sym typeface="Inter"/>
              </a:rPr>
              <a:t>舊金山已推行多項計畫，試圖逐步解決研究區域內的挑戰，並重新連結社區。例如：</a:t>
            </a:r>
            <a:endParaRPr b="0" i="0" sz="1400" u="none" cap="none" strike="noStrike">
              <a:solidFill>
                <a:srgbClr val="000000"/>
              </a:solidFill>
              <a:latin typeface="Arial"/>
              <a:ea typeface="Arial"/>
              <a:cs typeface="Arial"/>
              <a:sym typeface="Arial"/>
            </a:endParaRPr>
          </a:p>
        </p:txBody>
      </p:sp>
      <p:sp>
        <p:nvSpPr>
          <p:cNvPr id="309" name="Google Shape;309;p46"/>
          <p:cNvSpPr txBox="1"/>
          <p:nvPr/>
        </p:nvSpPr>
        <p:spPr>
          <a:xfrm>
            <a:off x="3277550" y="2720525"/>
            <a:ext cx="744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1200"/>
              </a:spcAft>
              <a:buClr>
                <a:srgbClr val="000000"/>
              </a:buClr>
              <a:buSzPts val="1000"/>
              <a:buFont typeface="Arial"/>
              <a:buNone/>
            </a:pPr>
            <a:r>
              <a:rPr b="1" i="0" lang="en" sz="1000" u="none" cap="none" strike="noStrike">
                <a:solidFill>
                  <a:schemeClr val="dk1"/>
                </a:solidFill>
                <a:highlight>
                  <a:schemeClr val="lt1"/>
                </a:highlight>
                <a:latin typeface="Inter"/>
                <a:ea typeface="Inter"/>
                <a:cs typeface="Inter"/>
                <a:sym typeface="Inter"/>
              </a:rPr>
              <a:t>之前</a:t>
            </a:r>
            <a:endParaRPr b="1" i="0" sz="1400" u="none" cap="none" strike="noStrike">
              <a:solidFill>
                <a:schemeClr val="dk1"/>
              </a:solidFill>
              <a:highlight>
                <a:schemeClr val="lt1"/>
              </a:highlight>
              <a:latin typeface="Inter"/>
              <a:ea typeface="Inter"/>
              <a:cs typeface="Inter"/>
              <a:sym typeface="Inter"/>
            </a:endParaRPr>
          </a:p>
        </p:txBody>
      </p:sp>
      <p:sp>
        <p:nvSpPr>
          <p:cNvPr id="310" name="Google Shape;310;p46"/>
          <p:cNvSpPr txBox="1"/>
          <p:nvPr/>
        </p:nvSpPr>
        <p:spPr>
          <a:xfrm>
            <a:off x="3277550" y="4386375"/>
            <a:ext cx="891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1200"/>
              </a:spcAft>
              <a:buClr>
                <a:srgbClr val="000000"/>
              </a:buClr>
              <a:buSzPts val="1000"/>
              <a:buFont typeface="Arial"/>
              <a:buNone/>
            </a:pPr>
            <a:r>
              <a:rPr b="1" i="0" lang="en" sz="1000" u="none" cap="none" strike="noStrike">
                <a:solidFill>
                  <a:schemeClr val="dk1"/>
                </a:solidFill>
                <a:highlight>
                  <a:schemeClr val="lt1"/>
                </a:highlight>
                <a:latin typeface="Inter"/>
                <a:ea typeface="Inter"/>
                <a:cs typeface="Inter"/>
                <a:sym typeface="Inter"/>
              </a:rPr>
              <a:t>之後</a:t>
            </a:r>
            <a:endParaRPr b="1" i="0" sz="1400" u="none" cap="none" strike="noStrike">
              <a:solidFill>
                <a:schemeClr val="dk1"/>
              </a:solidFill>
              <a:highlight>
                <a:schemeClr val="lt1"/>
              </a:highlight>
              <a:latin typeface="Inter"/>
              <a:ea typeface="Inter"/>
              <a:cs typeface="Inter"/>
              <a:sym typeface="In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47"/>
          <p:cNvPicPr preferRelativeResize="0"/>
          <p:nvPr/>
        </p:nvPicPr>
        <p:blipFill rotWithShape="1">
          <a:blip r:embed="rId3">
            <a:alphaModFix/>
          </a:blip>
          <a:srcRect b="0" l="0" r="0" t="0"/>
          <a:stretch/>
        </p:blipFill>
        <p:spPr>
          <a:xfrm>
            <a:off x="-3007450" y="-3093613"/>
            <a:ext cx="1959874" cy="253210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pic>
        <p:nvPicPr>
          <p:cNvPr id="316" name="Google Shape;316;p47"/>
          <p:cNvPicPr preferRelativeResize="0"/>
          <p:nvPr/>
        </p:nvPicPr>
        <p:blipFill rotWithShape="1">
          <a:blip r:embed="rId4">
            <a:alphaModFix/>
          </a:blip>
          <a:srcRect b="0" l="0" r="0" t="0"/>
          <a:stretch/>
        </p:blipFill>
        <p:spPr>
          <a:xfrm>
            <a:off x="-7160325" y="7154654"/>
            <a:ext cx="1832026" cy="1409424"/>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17" name="Google Shape;317;p47"/>
          <p:cNvSpPr txBox="1"/>
          <p:nvPr>
            <p:ph idx="3" type="body"/>
          </p:nvPr>
        </p:nvSpPr>
        <p:spPr>
          <a:xfrm>
            <a:off x="-7160325" y="8564075"/>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Better Neighborhoods Plan 2008 </a:t>
            </a:r>
            <a:endParaRPr/>
          </a:p>
        </p:txBody>
      </p:sp>
      <p:pic>
        <p:nvPicPr>
          <p:cNvPr id="318" name="Google Shape;318;p47"/>
          <p:cNvPicPr preferRelativeResize="0"/>
          <p:nvPr/>
        </p:nvPicPr>
        <p:blipFill rotWithShape="1">
          <a:blip r:embed="rId5">
            <a:alphaModFix/>
          </a:blip>
          <a:srcRect b="0" l="0" r="0" t="0"/>
          <a:stretch/>
        </p:blipFill>
        <p:spPr>
          <a:xfrm>
            <a:off x="-4717077" y="7154650"/>
            <a:ext cx="2094650" cy="271710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19" name="Google Shape;319;p47"/>
          <p:cNvSpPr txBox="1"/>
          <p:nvPr>
            <p:ph idx="3" type="body"/>
          </p:nvPr>
        </p:nvSpPr>
        <p:spPr>
          <a:xfrm>
            <a:off x="-4806725" y="9970075"/>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Historic Context Statement 2009</a:t>
            </a:r>
            <a:endParaRPr/>
          </a:p>
        </p:txBody>
      </p:sp>
      <p:pic>
        <p:nvPicPr>
          <p:cNvPr id="320" name="Google Shape;320;p47"/>
          <p:cNvPicPr preferRelativeResize="0"/>
          <p:nvPr/>
        </p:nvPicPr>
        <p:blipFill rotWithShape="1">
          <a:blip r:embed="rId6">
            <a:alphaModFix/>
          </a:blip>
          <a:srcRect b="0" l="0" r="0" t="0"/>
          <a:stretch/>
        </p:blipFill>
        <p:spPr>
          <a:xfrm>
            <a:off x="-5328300" y="-3138225"/>
            <a:ext cx="2036099" cy="2621328"/>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21" name="Google Shape;321;p47"/>
          <p:cNvSpPr txBox="1"/>
          <p:nvPr>
            <p:ph idx="3" type="body"/>
          </p:nvPr>
        </p:nvSpPr>
        <p:spPr>
          <a:xfrm>
            <a:off x="-5328300" y="-384950"/>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Action - Response to City and County of San Francisco African-American Out Migration 2009</a:t>
            </a:r>
            <a:endParaRPr/>
          </a:p>
        </p:txBody>
      </p:sp>
      <p:pic>
        <p:nvPicPr>
          <p:cNvPr id="322" name="Google Shape;322;p47"/>
          <p:cNvPicPr preferRelativeResize="0"/>
          <p:nvPr/>
        </p:nvPicPr>
        <p:blipFill rotWithShape="1">
          <a:blip r:embed="rId7">
            <a:alphaModFix/>
          </a:blip>
          <a:srcRect b="0" l="0" r="0" t="0"/>
          <a:stretch/>
        </p:blipFill>
        <p:spPr>
          <a:xfrm>
            <a:off x="-6843050" y="1170075"/>
            <a:ext cx="1860651" cy="1453168"/>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23" name="Google Shape;323;p47"/>
          <p:cNvSpPr txBox="1"/>
          <p:nvPr>
            <p:ph idx="3" type="body"/>
          </p:nvPr>
        </p:nvSpPr>
        <p:spPr>
          <a:xfrm>
            <a:off x="-6832250" y="2649025"/>
            <a:ext cx="18576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San Francisco Better Streets Plan 2010</a:t>
            </a:r>
            <a:endParaRPr/>
          </a:p>
        </p:txBody>
      </p:sp>
      <p:pic>
        <p:nvPicPr>
          <p:cNvPr id="324" name="Google Shape;324;p47"/>
          <p:cNvPicPr preferRelativeResize="0"/>
          <p:nvPr/>
        </p:nvPicPr>
        <p:blipFill rotWithShape="1">
          <a:blip r:embed="rId8">
            <a:alphaModFix/>
          </a:blip>
          <a:srcRect b="0" l="0" r="0" t="0"/>
          <a:stretch/>
        </p:blipFill>
        <p:spPr>
          <a:xfrm>
            <a:off x="-4796124" y="1170078"/>
            <a:ext cx="1959875" cy="1478942"/>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25" name="Google Shape;325;p47"/>
          <p:cNvSpPr txBox="1"/>
          <p:nvPr>
            <p:ph idx="3" type="body"/>
          </p:nvPr>
        </p:nvSpPr>
        <p:spPr>
          <a:xfrm>
            <a:off x="-4796137" y="2649025"/>
            <a:ext cx="19599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Geary Fillmore Underpass &amp; Geary Bus Rapid Transit Project 2013 </a:t>
            </a:r>
            <a:endParaRPr b="1" sz="1100"/>
          </a:p>
        </p:txBody>
      </p:sp>
      <p:pic>
        <p:nvPicPr>
          <p:cNvPr id="326" name="Google Shape;326;p47"/>
          <p:cNvPicPr preferRelativeResize="0"/>
          <p:nvPr/>
        </p:nvPicPr>
        <p:blipFill rotWithShape="1">
          <a:blip r:embed="rId9">
            <a:alphaModFix/>
          </a:blip>
          <a:srcRect b="0" l="0" r="0" t="0"/>
          <a:stretch/>
        </p:blipFill>
        <p:spPr>
          <a:xfrm>
            <a:off x="-2215276" y="7154650"/>
            <a:ext cx="1449025" cy="1864249"/>
          </a:xfrm>
          <a:prstGeom prst="rect">
            <a:avLst/>
          </a:prstGeom>
          <a:noFill/>
          <a:ln cap="flat" cmpd="sng" w="9525">
            <a:solidFill>
              <a:schemeClr val="dk2"/>
            </a:solidFill>
            <a:prstDash val="solid"/>
            <a:round/>
            <a:headEnd len="sm" w="sm" type="none"/>
            <a:tailEnd len="sm" w="sm" type="none"/>
          </a:ln>
        </p:spPr>
      </p:pic>
      <p:sp>
        <p:nvSpPr>
          <p:cNvPr id="327" name="Google Shape;327;p47"/>
          <p:cNvSpPr txBox="1"/>
          <p:nvPr>
            <p:ph idx="3" type="body"/>
          </p:nvPr>
        </p:nvSpPr>
        <p:spPr>
          <a:xfrm>
            <a:off x="-2215275" y="9018900"/>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Cultural Heritage and Economic Sustainability Strategy 2013</a:t>
            </a:r>
            <a:endParaRPr/>
          </a:p>
        </p:txBody>
      </p:sp>
      <p:pic>
        <p:nvPicPr>
          <p:cNvPr id="328" name="Google Shape;328;p47"/>
          <p:cNvPicPr preferRelativeResize="0"/>
          <p:nvPr/>
        </p:nvPicPr>
        <p:blipFill rotWithShape="1">
          <a:blip r:embed="rId10">
            <a:alphaModFix/>
          </a:blip>
          <a:srcRect b="0" l="0" r="0" t="0"/>
          <a:stretch/>
        </p:blipFill>
        <p:spPr>
          <a:xfrm>
            <a:off x="-2649975" y="1179650"/>
            <a:ext cx="1915664" cy="147895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29" name="Google Shape;329;p47"/>
          <p:cNvSpPr txBox="1"/>
          <p:nvPr>
            <p:ph idx="3" type="body"/>
          </p:nvPr>
        </p:nvSpPr>
        <p:spPr>
          <a:xfrm>
            <a:off x="-2649976" y="2649025"/>
            <a:ext cx="18576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Western Addition Community Based Transportation Plan 2017</a:t>
            </a:r>
            <a:endParaRPr b="1" sz="1100"/>
          </a:p>
        </p:txBody>
      </p:sp>
      <p:pic>
        <p:nvPicPr>
          <p:cNvPr id="330" name="Google Shape;330;p47"/>
          <p:cNvPicPr preferRelativeResize="0"/>
          <p:nvPr/>
        </p:nvPicPr>
        <p:blipFill rotWithShape="1">
          <a:blip r:embed="rId11">
            <a:alphaModFix/>
          </a:blip>
          <a:srcRect b="0" l="0" r="0" t="0"/>
          <a:stretch/>
        </p:blipFill>
        <p:spPr>
          <a:xfrm>
            <a:off x="-4774025" y="3856075"/>
            <a:ext cx="1915675" cy="148459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31" name="Google Shape;331;p47"/>
          <p:cNvSpPr txBox="1"/>
          <p:nvPr>
            <p:ph idx="3" type="body"/>
          </p:nvPr>
        </p:nvSpPr>
        <p:spPr>
          <a:xfrm>
            <a:off x="-4744987" y="5462500"/>
            <a:ext cx="1857600" cy="9891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District 5 Housing Opportunities Report 2019</a:t>
            </a:r>
            <a:endParaRPr b="1" sz="1100"/>
          </a:p>
        </p:txBody>
      </p:sp>
      <p:sp>
        <p:nvSpPr>
          <p:cNvPr id="332" name="Google Shape;332;p47"/>
          <p:cNvSpPr txBox="1"/>
          <p:nvPr/>
        </p:nvSpPr>
        <p:spPr>
          <a:xfrm>
            <a:off x="311700" y="877750"/>
            <a:ext cx="8770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400"/>
              </a:spcBef>
              <a:spcAft>
                <a:spcPts val="4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47"/>
          <p:cNvSpPr txBox="1"/>
          <p:nvPr>
            <p:ph idx="3" type="body"/>
          </p:nvPr>
        </p:nvSpPr>
        <p:spPr>
          <a:xfrm>
            <a:off x="5530650" y="982025"/>
            <a:ext cx="3082800" cy="2904600"/>
          </a:xfrm>
          <a:prstGeom prst="rect">
            <a:avLst/>
          </a:prstGeom>
          <a:solidFill>
            <a:srgbClr val="0A203E"/>
          </a:solidFill>
          <a:ln>
            <a:noFill/>
          </a:ln>
        </p:spPr>
        <p:txBody>
          <a:bodyPr anchorCtr="0" anchor="ctr" bIns="93500" lIns="93500" spcFirstLastPara="1" rIns="93500" wrap="square" tIns="93500">
            <a:noAutofit/>
          </a:bodyPr>
          <a:lstStyle/>
          <a:p>
            <a:pPr indent="0" lvl="0" marL="0" rtl="0" algn="l">
              <a:lnSpc>
                <a:spcPct val="100000"/>
              </a:lnSpc>
              <a:spcBef>
                <a:spcPts val="0"/>
              </a:spcBef>
              <a:spcAft>
                <a:spcPts val="0"/>
              </a:spcAft>
              <a:buClr>
                <a:schemeClr val="dk1"/>
              </a:buClr>
              <a:buSzPts val="1100"/>
              <a:buFont typeface="Arial"/>
              <a:buNone/>
            </a:pPr>
            <a:r>
              <a:rPr b="1" lang="en" sz="1200">
                <a:solidFill>
                  <a:schemeClr val="accent3"/>
                </a:solidFill>
              </a:rPr>
              <a:t>無數社區成員為這些努力貢獻了時間與專業知識。</a:t>
            </a:r>
            <a:endParaRPr b="1" sz="1200">
              <a:solidFill>
                <a:schemeClr val="accent3"/>
              </a:solidFill>
            </a:endParaRPr>
          </a:p>
          <a:p>
            <a:pPr indent="0" lvl="0" marL="0" rtl="0" algn="l">
              <a:lnSpc>
                <a:spcPct val="100000"/>
              </a:lnSpc>
              <a:spcBef>
                <a:spcPts val="1200"/>
              </a:spcBef>
              <a:spcAft>
                <a:spcPts val="1200"/>
              </a:spcAft>
              <a:buClr>
                <a:schemeClr val="dk1"/>
              </a:buClr>
              <a:buSzPts val="1100"/>
              <a:buFont typeface="Arial"/>
              <a:buNone/>
            </a:pPr>
            <a:r>
              <a:rPr b="1" lang="en" sz="1200">
                <a:solidFill>
                  <a:schemeClr val="accent3"/>
                </a:solidFill>
              </a:rPr>
              <a:t>WAGCS 將以過去的努力為基礎。此研究將考量具變革性的構想，旨在透過協調一致的交通與土地利用規劃，解決都市更新所帶來的巨大影響。</a:t>
            </a:r>
            <a:endParaRPr b="1" sz="1200">
              <a:solidFill>
                <a:schemeClr val="accent3"/>
              </a:solidFill>
            </a:endParaRPr>
          </a:p>
        </p:txBody>
      </p:sp>
      <p:sp>
        <p:nvSpPr>
          <p:cNvPr id="334" name="Google Shape;334;p47"/>
          <p:cNvSpPr txBox="1"/>
          <p:nvPr>
            <p:ph idx="3" type="body"/>
          </p:nvPr>
        </p:nvSpPr>
        <p:spPr>
          <a:xfrm>
            <a:off x="311700" y="1494200"/>
            <a:ext cx="4808100" cy="29709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1200"/>
              </a:spcBef>
              <a:spcAft>
                <a:spcPts val="0"/>
              </a:spcAft>
              <a:buClr>
                <a:schemeClr val="dk1"/>
              </a:buClr>
              <a:buSzPts val="1100"/>
              <a:buFont typeface="Arial"/>
              <a:buNone/>
            </a:pPr>
            <a:r>
              <a:rPr b="1" lang="en" sz="1200"/>
              <a:t>2017年《西增區社區交通計畫》</a:t>
            </a:r>
            <a:endParaRPr b="1" sz="1200"/>
          </a:p>
          <a:p>
            <a:pPr indent="0" lvl="0" marL="0" rtl="0" algn="l">
              <a:lnSpc>
                <a:spcPct val="100000"/>
              </a:lnSpc>
              <a:spcBef>
                <a:spcPts val="1200"/>
              </a:spcBef>
              <a:spcAft>
                <a:spcPts val="0"/>
              </a:spcAft>
              <a:buClr>
                <a:schemeClr val="dk1"/>
              </a:buClr>
              <a:buSzPts val="1100"/>
              <a:buFont typeface="Arial"/>
              <a:buNone/>
            </a:pPr>
            <a:r>
              <a:rPr b="1" lang="en" sz="1200"/>
              <a:t>2025年《自行車與滑板車／輪椅計畫》</a:t>
            </a:r>
            <a:endParaRPr b="1" sz="1200"/>
          </a:p>
          <a:p>
            <a:pPr indent="0" lvl="0" marL="0" rtl="0" algn="l">
              <a:lnSpc>
                <a:spcPct val="100000"/>
              </a:lnSpc>
              <a:spcBef>
                <a:spcPts val="1200"/>
              </a:spcBef>
              <a:spcAft>
                <a:spcPts val="0"/>
              </a:spcAft>
              <a:buClr>
                <a:schemeClr val="dk1"/>
              </a:buClr>
              <a:buSzPts val="1100"/>
              <a:buFont typeface="Arial"/>
              <a:buNone/>
            </a:pPr>
            <a:r>
              <a:rPr b="1" lang="en" sz="1200"/>
              <a:t>2026年《菲爾莫爾社區行動計畫》</a:t>
            </a:r>
            <a:endParaRPr b="1" sz="1200"/>
          </a:p>
          <a:p>
            <a:pPr indent="0" lvl="0" marL="0" rtl="0" algn="l">
              <a:lnSpc>
                <a:spcPct val="100000"/>
              </a:lnSpc>
              <a:spcBef>
                <a:spcPts val="1200"/>
              </a:spcBef>
              <a:spcAft>
                <a:spcPts val="0"/>
              </a:spcAft>
              <a:buClr>
                <a:schemeClr val="dk1"/>
              </a:buClr>
              <a:buSzPts val="1100"/>
              <a:buFont typeface="Arial"/>
              <a:buNone/>
            </a:pPr>
            <a:r>
              <a:rPr b="1" lang="en" sz="1200"/>
              <a:t>菲爾莫爾交通與安全項目</a:t>
            </a:r>
            <a:r>
              <a:rPr lang="en" sz="1200"/>
              <a:t>〔進行中〕</a:t>
            </a:r>
            <a:endParaRPr sz="1200"/>
          </a:p>
          <a:p>
            <a:pPr indent="0" lvl="0" marL="0" rtl="0" algn="l">
              <a:lnSpc>
                <a:spcPct val="100000"/>
              </a:lnSpc>
              <a:spcBef>
                <a:spcPts val="1200"/>
              </a:spcBef>
              <a:spcAft>
                <a:spcPts val="1200"/>
              </a:spcAft>
              <a:buClr>
                <a:schemeClr val="dk1"/>
              </a:buClr>
              <a:buSzPts val="1100"/>
              <a:buFont typeface="Arial"/>
              <a:buNone/>
            </a:pPr>
            <a:r>
              <a:rPr lang="en" sz="1200"/>
              <a:t>自由西區（Freedom West）與布坎南商場（Buchanan Mall）的</a:t>
            </a:r>
            <a:r>
              <a:rPr b="1" lang="en" sz="1200"/>
              <a:t>住房與公共空間投資</a:t>
            </a:r>
            <a:endParaRPr b="1" sz="1200"/>
          </a:p>
        </p:txBody>
      </p:sp>
      <p:sp>
        <p:nvSpPr>
          <p:cNvPr id="335" name="Google Shape;335;p47"/>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基於近期工作成果</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8"/>
          <p:cNvSpPr/>
          <p:nvPr/>
        </p:nvSpPr>
        <p:spPr>
          <a:xfrm>
            <a:off x="-2423800" y="-1143000"/>
            <a:ext cx="10572660" cy="6768234"/>
          </a:xfrm>
          <a:custGeom>
            <a:rect b="b" l="l" r="r" t="t"/>
            <a:pathLst>
              <a:path extrusionOk="0" h="447117" w="470471">
                <a:moveTo>
                  <a:pt x="8720" y="422795"/>
                </a:moveTo>
                <a:cubicBezTo>
                  <a:pt x="-10941" y="403867"/>
                  <a:pt x="7377" y="392998"/>
                  <a:pt x="17512" y="333406"/>
                </a:cubicBezTo>
                <a:cubicBezTo>
                  <a:pt x="27648" y="273814"/>
                  <a:pt x="22641" y="118850"/>
                  <a:pt x="69533" y="65241"/>
                </a:cubicBezTo>
                <a:cubicBezTo>
                  <a:pt x="116425" y="11632"/>
                  <a:pt x="232557" y="18226"/>
                  <a:pt x="298866" y="11754"/>
                </a:cubicBezTo>
                <a:cubicBezTo>
                  <a:pt x="365175" y="5282"/>
                  <a:pt x="450411" y="-17676"/>
                  <a:pt x="467385" y="26408"/>
                </a:cubicBezTo>
                <a:cubicBezTo>
                  <a:pt x="484359" y="70492"/>
                  <a:pt x="426965" y="211413"/>
                  <a:pt x="400710" y="276256"/>
                </a:cubicBezTo>
                <a:cubicBezTo>
                  <a:pt x="374455" y="341099"/>
                  <a:pt x="354062" y="387015"/>
                  <a:pt x="309856" y="415468"/>
                </a:cubicBezTo>
                <a:cubicBezTo>
                  <a:pt x="265650" y="443921"/>
                  <a:pt x="185665" y="445753"/>
                  <a:pt x="135476" y="446974"/>
                </a:cubicBezTo>
                <a:cubicBezTo>
                  <a:pt x="85287" y="448195"/>
                  <a:pt x="28381" y="441723"/>
                  <a:pt x="8720" y="42279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8"/>
          <p:cNvSpPr txBox="1"/>
          <p:nvPr>
            <p:ph type="title"/>
          </p:nvPr>
        </p:nvSpPr>
        <p:spPr>
          <a:xfrm>
            <a:off x="311700" y="242700"/>
            <a:ext cx="7959000" cy="22758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b="1" lang="en" sz="6000">
                <a:solidFill>
                  <a:schemeClr val="accent3"/>
                </a:solidFill>
              </a:rPr>
              <a:t>起草目標與具體目標</a:t>
            </a:r>
            <a:endParaRPr b="1" sz="6000">
              <a:solidFill>
                <a:schemeClr val="accent3"/>
              </a:solidFill>
            </a:endParaRPr>
          </a:p>
        </p:txBody>
      </p:sp>
      <p:sp>
        <p:nvSpPr>
          <p:cNvPr id="342" name="Google Shape;342;p48"/>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p>
            <a:pPr indent="0" lvl="0" marL="0" rtl="0" algn="l">
              <a:lnSpc>
                <a:spcPct val="100000"/>
              </a:lnSpc>
              <a:spcBef>
                <a:spcPts val="0"/>
              </a:spcBef>
              <a:spcAft>
                <a:spcPts val="0"/>
              </a:spcAft>
              <a:buSzPts val="1000"/>
              <a:buNone/>
            </a:pPr>
            <a:fld id="{00000000-1234-1234-1234-123412341234}" type="slidenum">
              <a:rPr lang="en"/>
              <a:t>‹#›</a:t>
            </a:fld>
            <a:endParaRPr/>
          </a:p>
        </p:txBody>
      </p:sp>
      <p:pic>
        <p:nvPicPr>
          <p:cNvPr id="343" name="Google Shape;343;p48"/>
          <p:cNvPicPr preferRelativeResize="0"/>
          <p:nvPr/>
        </p:nvPicPr>
        <p:blipFill rotWithShape="1">
          <a:blip r:embed="rId3">
            <a:alphaModFix/>
          </a:blip>
          <a:srcRect b="0" l="0" r="0" t="0"/>
          <a:stretch/>
        </p:blipFill>
        <p:spPr>
          <a:xfrm>
            <a:off x="6253025" y="3490862"/>
            <a:ext cx="2579275" cy="165263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49" title="Pattern 1.jpg"/>
          <p:cNvPicPr preferRelativeResize="0"/>
          <p:nvPr/>
        </p:nvPicPr>
        <p:blipFill rotWithShape="1">
          <a:blip r:embed="rId3">
            <a:alphaModFix amt="40000"/>
          </a:blip>
          <a:srcRect b="-11564" l="13334" r="22497" t="-88157"/>
          <a:stretch/>
        </p:blipFill>
        <p:spPr>
          <a:xfrm rot="5400000">
            <a:off x="6263850" y="-3295375"/>
            <a:ext cx="3244200" cy="6279000"/>
          </a:xfrm>
          <a:prstGeom prst="round2DiagRect">
            <a:avLst>
              <a:gd fmla="val 50000" name="adj1"/>
              <a:gd fmla="val 31517" name="adj2"/>
            </a:avLst>
          </a:prstGeom>
          <a:noFill/>
          <a:ln>
            <a:noFill/>
          </a:ln>
        </p:spPr>
      </p:pic>
      <p:sp>
        <p:nvSpPr>
          <p:cNvPr id="349" name="Google Shape;349;p49"/>
          <p:cNvSpPr txBox="1"/>
          <p:nvPr/>
        </p:nvSpPr>
        <p:spPr>
          <a:xfrm>
            <a:off x="311700" y="242700"/>
            <a:ext cx="4228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Hanken Grotesk"/>
                <a:ea typeface="Hanken Grotesk"/>
                <a:cs typeface="Hanken Grotesk"/>
                <a:sym typeface="Hanken Grotesk"/>
              </a:rPr>
              <a:t>目標概覽</a:t>
            </a:r>
            <a:endParaRPr b="0" i="0" sz="3000" u="none" cap="none" strike="noStrike">
              <a:solidFill>
                <a:srgbClr val="000000"/>
              </a:solidFill>
              <a:latin typeface="Hanken Grotesk"/>
              <a:ea typeface="Hanken Grotesk"/>
              <a:cs typeface="Hanken Grotesk"/>
              <a:sym typeface="Hanken Grotesk"/>
            </a:endParaRPr>
          </a:p>
        </p:txBody>
      </p:sp>
      <p:sp>
        <p:nvSpPr>
          <p:cNvPr id="350" name="Google Shape;350;p49"/>
          <p:cNvSpPr/>
          <p:nvPr/>
        </p:nvSpPr>
        <p:spPr>
          <a:xfrm>
            <a:off x="255539" y="2090300"/>
            <a:ext cx="1562700" cy="2296500"/>
          </a:xfrm>
          <a:prstGeom prst="roundRect">
            <a:avLst>
              <a:gd fmla="val 16667" name="adj"/>
            </a:avLst>
          </a:prstGeom>
          <a:solidFill>
            <a:schemeClr val="accent4"/>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6"/>
                </a:solidFill>
                <a:latin typeface="Hanken Grotesk"/>
                <a:ea typeface="Hanken Grotesk"/>
                <a:cs typeface="Hanken Grotesk"/>
                <a:sym typeface="Hanken Grotesk"/>
              </a:rPr>
              <a:t>公平：修復損害</a:t>
            </a:r>
            <a:endParaRPr b="1" i="0" sz="1400" u="none" cap="none" strike="noStrike">
              <a:solidFill>
                <a:schemeClr val="accent6"/>
              </a:solidFill>
              <a:latin typeface="Hanken Grotesk"/>
              <a:ea typeface="Hanken Grotesk"/>
              <a:cs typeface="Hanken Grotesk"/>
              <a:sym typeface="Hanken Grotesk"/>
            </a:endParaRPr>
          </a:p>
        </p:txBody>
      </p:sp>
      <p:sp>
        <p:nvSpPr>
          <p:cNvPr id="351" name="Google Shape;351;p49"/>
          <p:cNvSpPr/>
          <p:nvPr/>
        </p:nvSpPr>
        <p:spPr>
          <a:xfrm>
            <a:off x="1995039" y="2090300"/>
            <a:ext cx="1562700" cy="2296500"/>
          </a:xfrm>
          <a:prstGeom prst="roundRect">
            <a:avLst>
              <a:gd fmla="val 16667" name="adj"/>
            </a:avLst>
          </a:prstGeom>
          <a:solidFill>
            <a:schemeClr val="accent1"/>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2"/>
                </a:solidFill>
                <a:latin typeface="Hanken Grotesk"/>
                <a:ea typeface="Hanken Grotesk"/>
                <a:cs typeface="Hanken Grotesk"/>
                <a:sym typeface="Hanken Grotesk"/>
              </a:rPr>
              <a:t>安全與宜居性：重新連結社區</a:t>
            </a:r>
            <a:endParaRPr b="1" i="0" sz="1400" u="none" cap="none" strike="noStrike">
              <a:solidFill>
                <a:schemeClr val="accent2"/>
              </a:solidFill>
              <a:latin typeface="Hanken Grotesk"/>
              <a:ea typeface="Hanken Grotesk"/>
              <a:cs typeface="Hanken Grotesk"/>
              <a:sym typeface="Hanken Grotesk"/>
            </a:endParaRPr>
          </a:p>
        </p:txBody>
      </p:sp>
      <p:sp>
        <p:nvSpPr>
          <p:cNvPr id="352" name="Google Shape;352;p49"/>
          <p:cNvSpPr/>
          <p:nvPr/>
        </p:nvSpPr>
        <p:spPr>
          <a:xfrm>
            <a:off x="3734539" y="2090300"/>
            <a:ext cx="1562700" cy="2296500"/>
          </a:xfrm>
          <a:prstGeom prst="roundRect">
            <a:avLst>
              <a:gd fmla="val 16667" name="adj"/>
            </a:avLst>
          </a:prstGeom>
          <a:solidFill>
            <a:srgbClr val="EB9A36"/>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4"/>
                </a:solidFill>
                <a:latin typeface="Hanken Grotesk"/>
                <a:ea typeface="Hanken Grotesk"/>
                <a:cs typeface="Hanken Grotesk"/>
                <a:sym typeface="Hanken Grotesk"/>
              </a:rPr>
              <a:t>經濟活力</a:t>
            </a:r>
            <a:endParaRPr b="1" i="0" sz="1400" u="none" cap="none" strike="noStrike">
              <a:solidFill>
                <a:schemeClr val="accent4"/>
              </a:solidFill>
              <a:latin typeface="Hanken Grotesk"/>
              <a:ea typeface="Hanken Grotesk"/>
              <a:cs typeface="Hanken Grotesk"/>
              <a:sym typeface="Hanken Grotesk"/>
            </a:endParaRPr>
          </a:p>
        </p:txBody>
      </p:sp>
      <p:sp>
        <p:nvSpPr>
          <p:cNvPr id="353" name="Google Shape;353;p49"/>
          <p:cNvSpPr/>
          <p:nvPr/>
        </p:nvSpPr>
        <p:spPr>
          <a:xfrm>
            <a:off x="5474040" y="2090300"/>
            <a:ext cx="1562700" cy="2296500"/>
          </a:xfrm>
          <a:prstGeom prst="roundRect">
            <a:avLst>
              <a:gd fmla="val 16667" name="adj"/>
            </a:avLst>
          </a:prstGeom>
          <a:solidFill>
            <a:schemeClr val="accent2"/>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1"/>
                </a:solidFill>
                <a:latin typeface="Hanken Grotesk"/>
                <a:ea typeface="Hanken Grotesk"/>
                <a:cs typeface="Hanken Grotesk"/>
                <a:sym typeface="Hanken Grotesk"/>
              </a:rPr>
              <a:t>環境可持續發展</a:t>
            </a:r>
            <a:endParaRPr b="0" i="0" sz="1400" u="none" cap="none" strike="noStrike">
              <a:solidFill>
                <a:schemeClr val="accent1"/>
              </a:solidFill>
              <a:latin typeface="Inter"/>
              <a:ea typeface="Inter"/>
              <a:cs typeface="Inter"/>
              <a:sym typeface="Inter"/>
            </a:endParaRPr>
          </a:p>
        </p:txBody>
      </p:sp>
      <p:sp>
        <p:nvSpPr>
          <p:cNvPr id="354" name="Google Shape;354;p49"/>
          <p:cNvSpPr/>
          <p:nvPr/>
        </p:nvSpPr>
        <p:spPr>
          <a:xfrm>
            <a:off x="7213539" y="2090300"/>
            <a:ext cx="1670700" cy="2296500"/>
          </a:xfrm>
          <a:prstGeom prst="roundRect">
            <a:avLst>
              <a:gd fmla="val 16667" name="adj"/>
            </a:avLst>
          </a:prstGeom>
          <a:solidFill>
            <a:schemeClr val="accent5"/>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1"/>
                </a:solidFill>
                <a:latin typeface="Hanken Grotesk"/>
                <a:ea typeface="Hanken Grotesk"/>
                <a:cs typeface="Hanken Grotesk"/>
                <a:sym typeface="Hanken Grotesk"/>
              </a:rPr>
              <a:t>責任與參與</a:t>
            </a:r>
            <a:endParaRPr b="0" i="0" sz="1400" u="none" cap="none" strike="noStrike">
              <a:solidFill>
                <a:schemeClr val="accent1"/>
              </a:solidFill>
              <a:latin typeface="Inter"/>
              <a:ea typeface="Inter"/>
              <a:cs typeface="Inter"/>
              <a:sym typeface="Inter"/>
            </a:endParaRPr>
          </a:p>
        </p:txBody>
      </p:sp>
      <p:sp>
        <p:nvSpPr>
          <p:cNvPr id="355" name="Google Shape;355;p49"/>
          <p:cNvSpPr txBox="1"/>
          <p:nvPr/>
        </p:nvSpPr>
        <p:spPr>
          <a:xfrm>
            <a:off x="863550" y="1650275"/>
            <a:ext cx="74169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484"/>
              </a:spcAft>
              <a:buClr>
                <a:srgbClr val="000000"/>
              </a:buClr>
              <a:buSzPts val="1200"/>
              <a:buFont typeface="Arial"/>
              <a:buNone/>
            </a:pPr>
            <a:r>
              <a:rPr b="0" i="0" lang="en" sz="1200" u="none" cap="none" strike="noStrike">
                <a:solidFill>
                  <a:schemeClr val="dk1"/>
                </a:solidFill>
                <a:latin typeface="Inter"/>
                <a:ea typeface="Inter"/>
                <a:cs typeface="Inter"/>
                <a:sym typeface="Inter"/>
              </a:rPr>
              <a:t>這些目標將指導本項目，並用於評估替代方案</a:t>
            </a:r>
            <a:endParaRPr b="0" i="0" sz="1500" u="none" cap="none" strike="noStrike">
              <a:solidFill>
                <a:schemeClr val="dk1"/>
              </a:solidFill>
              <a:latin typeface="Arial"/>
              <a:ea typeface="Arial"/>
              <a:cs typeface="Arial"/>
              <a:sym typeface="Arial"/>
            </a:endParaRPr>
          </a:p>
        </p:txBody>
      </p:sp>
      <p:sp>
        <p:nvSpPr>
          <p:cNvPr id="356" name="Google Shape;356;p49"/>
          <p:cNvSpPr txBox="1"/>
          <p:nvPr/>
        </p:nvSpPr>
        <p:spPr>
          <a:xfrm>
            <a:off x="370618"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6"/>
                </a:solidFill>
                <a:latin typeface="Hanken Grotesk Black"/>
                <a:ea typeface="Hanken Grotesk Black"/>
                <a:cs typeface="Hanken Grotesk Black"/>
                <a:sym typeface="Hanken Grotesk Black"/>
              </a:rPr>
              <a:t>1</a:t>
            </a:r>
            <a:endParaRPr b="0" i="0" sz="3600" u="none" cap="none" strike="noStrike">
              <a:solidFill>
                <a:schemeClr val="accent6"/>
              </a:solidFill>
              <a:latin typeface="Hanken Grotesk Black"/>
              <a:ea typeface="Hanken Grotesk Black"/>
              <a:cs typeface="Hanken Grotesk Black"/>
              <a:sym typeface="Hanken Grotesk Black"/>
            </a:endParaRPr>
          </a:p>
        </p:txBody>
      </p:sp>
      <p:sp>
        <p:nvSpPr>
          <p:cNvPr id="357" name="Google Shape;357;p49"/>
          <p:cNvSpPr txBox="1"/>
          <p:nvPr/>
        </p:nvSpPr>
        <p:spPr>
          <a:xfrm>
            <a:off x="2110093"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2"/>
                </a:solidFill>
                <a:latin typeface="Hanken Grotesk Black"/>
                <a:ea typeface="Hanken Grotesk Black"/>
                <a:cs typeface="Hanken Grotesk Black"/>
                <a:sym typeface="Hanken Grotesk Black"/>
              </a:rPr>
              <a:t>2</a:t>
            </a:r>
            <a:endParaRPr b="0" i="0" sz="3600" u="none" cap="none" strike="noStrike">
              <a:solidFill>
                <a:schemeClr val="accent2"/>
              </a:solidFill>
              <a:latin typeface="Hanken Grotesk Black"/>
              <a:ea typeface="Hanken Grotesk Black"/>
              <a:cs typeface="Hanken Grotesk Black"/>
              <a:sym typeface="Hanken Grotesk Black"/>
            </a:endParaRPr>
          </a:p>
        </p:txBody>
      </p:sp>
      <p:sp>
        <p:nvSpPr>
          <p:cNvPr id="358" name="Google Shape;358;p49"/>
          <p:cNvSpPr txBox="1"/>
          <p:nvPr/>
        </p:nvSpPr>
        <p:spPr>
          <a:xfrm>
            <a:off x="3849580"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4"/>
                </a:solidFill>
                <a:latin typeface="Hanken Grotesk Black"/>
                <a:ea typeface="Hanken Grotesk Black"/>
                <a:cs typeface="Hanken Grotesk Black"/>
                <a:sym typeface="Hanken Grotesk Black"/>
              </a:rPr>
              <a:t>3</a:t>
            </a:r>
            <a:endParaRPr b="0" i="0" sz="3600" u="none" cap="none" strike="noStrike">
              <a:solidFill>
                <a:schemeClr val="accent4"/>
              </a:solidFill>
              <a:latin typeface="Hanken Grotesk Black"/>
              <a:ea typeface="Hanken Grotesk Black"/>
              <a:cs typeface="Hanken Grotesk Black"/>
              <a:sym typeface="Hanken Grotesk Black"/>
            </a:endParaRPr>
          </a:p>
        </p:txBody>
      </p:sp>
      <p:sp>
        <p:nvSpPr>
          <p:cNvPr id="359" name="Google Shape;359;p49"/>
          <p:cNvSpPr txBox="1"/>
          <p:nvPr/>
        </p:nvSpPr>
        <p:spPr>
          <a:xfrm>
            <a:off x="5589068"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1"/>
                </a:solidFill>
                <a:latin typeface="Hanken Grotesk Black"/>
                <a:ea typeface="Hanken Grotesk Black"/>
                <a:cs typeface="Hanken Grotesk Black"/>
                <a:sym typeface="Hanken Grotesk Black"/>
              </a:rPr>
              <a:t>4</a:t>
            </a:r>
            <a:endParaRPr b="0" i="0" sz="3600" u="none" cap="none" strike="noStrike">
              <a:solidFill>
                <a:schemeClr val="accent1"/>
              </a:solidFill>
              <a:latin typeface="Hanken Grotesk Black"/>
              <a:ea typeface="Hanken Grotesk Black"/>
              <a:cs typeface="Hanken Grotesk Black"/>
              <a:sym typeface="Hanken Grotesk Black"/>
            </a:endParaRPr>
          </a:p>
        </p:txBody>
      </p:sp>
      <p:sp>
        <p:nvSpPr>
          <p:cNvPr id="360" name="Google Shape;360;p49"/>
          <p:cNvSpPr txBox="1"/>
          <p:nvPr/>
        </p:nvSpPr>
        <p:spPr>
          <a:xfrm>
            <a:off x="7328568"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1"/>
                </a:solidFill>
                <a:latin typeface="Hanken Grotesk Black"/>
                <a:ea typeface="Hanken Grotesk Black"/>
                <a:cs typeface="Hanken Grotesk Black"/>
                <a:sym typeface="Hanken Grotesk Black"/>
              </a:rPr>
              <a:t>5</a:t>
            </a:r>
            <a:endParaRPr b="0" i="0" sz="3600" u="none" cap="none" strike="noStrike">
              <a:solidFill>
                <a:schemeClr val="accent1"/>
              </a:solidFill>
              <a:latin typeface="Hanken Grotesk Black"/>
              <a:ea typeface="Hanken Grotesk Black"/>
              <a:cs typeface="Hanken Grotesk Black"/>
              <a:sym typeface="Hanken Grotesk Black"/>
            </a:endParaRPr>
          </a:p>
        </p:txBody>
      </p:sp>
      <p:sp>
        <p:nvSpPr>
          <p:cNvPr id="361" name="Google Shape;361;p49"/>
          <p:cNvSpPr txBox="1"/>
          <p:nvPr/>
        </p:nvSpPr>
        <p:spPr>
          <a:xfrm>
            <a:off x="5353350" y="242700"/>
            <a:ext cx="3739500" cy="8958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0"/>
              </a:spcAft>
              <a:buClr>
                <a:srgbClr val="000000"/>
              </a:buClr>
              <a:buSzPts val="1400"/>
              <a:buFont typeface="Arial"/>
              <a:buNone/>
            </a:pPr>
            <a:r>
              <a:rPr b="0" i="0" lang="en" sz="1400" u="none" cap="none" strike="noStrike">
                <a:solidFill>
                  <a:srgbClr val="000000"/>
                </a:solidFill>
                <a:latin typeface="Inter Black"/>
                <a:ea typeface="Inter Black"/>
                <a:cs typeface="Inter Black"/>
                <a:sym typeface="Inter Black"/>
              </a:rPr>
              <a:t>本次社區外展工作的一項重要目標，是聽取您的意見，了解這些目標是否引起您的共鳴，以及是否有任何遺漏之處。</a:t>
            </a:r>
            <a:endParaRPr b="0" i="0" sz="1400" u="none" cap="none" strike="noStrike">
              <a:solidFill>
                <a:srgbClr val="000000"/>
              </a:solidFill>
              <a:latin typeface="Inter Black"/>
              <a:ea typeface="Inter Black"/>
              <a:cs typeface="Inter Black"/>
              <a:sym typeface="Inter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365" name="Shape 365"/>
        <p:cNvGrpSpPr/>
        <p:nvPr/>
      </p:nvGrpSpPr>
      <p:grpSpPr>
        <a:xfrm>
          <a:off x="0" y="0"/>
          <a:ext cx="0" cy="0"/>
          <a:chOff x="0" y="0"/>
          <a:chExt cx="0" cy="0"/>
        </a:xfrm>
      </p:grpSpPr>
      <p:sp>
        <p:nvSpPr>
          <p:cNvPr id="366" name="Google Shape;366;p50"/>
          <p:cNvSpPr txBox="1"/>
          <p:nvPr/>
        </p:nvSpPr>
        <p:spPr>
          <a:xfrm>
            <a:off x="499200" y="242700"/>
            <a:ext cx="52410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6"/>
                </a:solidFill>
                <a:latin typeface="Hanken Grotesk"/>
                <a:ea typeface="Hanken Grotesk"/>
                <a:cs typeface="Hanken Grotesk"/>
                <a:sym typeface="Hanken Grotesk"/>
              </a:rPr>
              <a:t>公平：修復損害</a:t>
            </a:r>
            <a:endParaRPr b="1" i="0" sz="3000" u="none" cap="none" strike="noStrike">
              <a:solidFill>
                <a:schemeClr val="accent6"/>
              </a:solidFill>
              <a:latin typeface="Hanken Grotesk"/>
              <a:ea typeface="Hanken Grotesk"/>
              <a:cs typeface="Hanken Grotesk"/>
              <a:sym typeface="Hanken Grotesk"/>
            </a:endParaRPr>
          </a:p>
        </p:txBody>
      </p:sp>
      <p:sp>
        <p:nvSpPr>
          <p:cNvPr id="367" name="Google Shape;367;p50"/>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6"/>
                </a:solidFill>
                <a:latin typeface="Hanken Grotesk Black"/>
                <a:ea typeface="Hanken Grotesk Black"/>
                <a:cs typeface="Hanken Grotesk Black"/>
                <a:sym typeface="Hanken Grotesk Black"/>
              </a:rPr>
              <a:t>1 </a:t>
            </a:r>
            <a:endParaRPr b="0" i="0" sz="4800" u="none" cap="none" strike="noStrike">
              <a:solidFill>
                <a:schemeClr val="accent6"/>
              </a:solidFill>
              <a:latin typeface="Arial"/>
              <a:ea typeface="Arial"/>
              <a:cs typeface="Arial"/>
              <a:sym typeface="Arial"/>
            </a:endParaRPr>
          </a:p>
        </p:txBody>
      </p:sp>
      <p:sp>
        <p:nvSpPr>
          <p:cNvPr id="368" name="Google Shape;368;p50"/>
          <p:cNvSpPr/>
          <p:nvPr/>
        </p:nvSpPr>
        <p:spPr>
          <a:xfrm rot="-5400000">
            <a:off x="5017500" y="1017600"/>
            <a:ext cx="5144100" cy="3108900"/>
          </a:xfrm>
          <a:prstGeom prst="round2SameRect">
            <a:avLst>
              <a:gd fmla="val 9765" name="adj1"/>
              <a:gd fmla="val 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369" name="Google Shape;369;p50"/>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BEDB4"/>
                </a:solidFill>
                <a:latin typeface="Hanken Grotesk"/>
                <a:ea typeface="Hanken Grotesk"/>
                <a:cs typeface="Hanken Grotesk"/>
                <a:sym typeface="Hanken Grotesk"/>
              </a:rPr>
              <a:t>草擬目標</a:t>
            </a:r>
            <a:endParaRPr b="1" i="0" sz="1800" u="none" cap="none" strike="noStrike">
              <a:solidFill>
                <a:srgbClr val="FBEDB4"/>
              </a:solidFill>
              <a:latin typeface="Hanken Grotesk"/>
              <a:ea typeface="Hanken Grotesk"/>
              <a:cs typeface="Hanken Grotesk"/>
              <a:sym typeface="Hanken Grotesk"/>
            </a:endParaRPr>
          </a:p>
        </p:txBody>
      </p:sp>
      <p:sp>
        <p:nvSpPr>
          <p:cNvPr id="370" name="Google Shape;370;p50"/>
          <p:cNvSpPr txBox="1"/>
          <p:nvPr/>
        </p:nvSpPr>
        <p:spPr>
          <a:xfrm>
            <a:off x="6058050" y="676550"/>
            <a:ext cx="2948100" cy="36942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最大限度地提供經濟適用房</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防止進一步的流離失所</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指出能讓流離失所的居民重新回流到社區的途徑，包括兌現COPs</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加強和擴大社區文化豐富性</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多元化房屋類型以支持多樣的人口類型（家庭，老年人，代際關係）</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加強跨世代關係；長者與青少年</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改善殘疾人士通行</a:t>
            </a:r>
            <a:endParaRPr b="0" i="0" sz="1200" u="none" cap="none" strike="noStrike">
              <a:solidFill>
                <a:srgbClr val="FBEDB4"/>
              </a:solidFill>
              <a:latin typeface="Hanken Grotesk"/>
              <a:ea typeface="Hanken Grotesk"/>
              <a:cs typeface="Hanken Grotesk"/>
              <a:sym typeface="Hanken Grotesk"/>
            </a:endParaRPr>
          </a:p>
        </p:txBody>
      </p:sp>
      <p:sp>
        <p:nvSpPr>
          <p:cNvPr id="371" name="Google Shape;371;p50"/>
          <p:cNvSpPr txBox="1"/>
          <p:nvPr>
            <p:ph idx="1" type="body"/>
          </p:nvPr>
        </p:nvSpPr>
        <p:spPr>
          <a:xfrm>
            <a:off x="237925" y="1081625"/>
            <a:ext cx="5531100" cy="3289200"/>
          </a:xfrm>
          <a:prstGeom prst="rect">
            <a:avLst/>
          </a:prstGeom>
          <a:solidFill>
            <a:schemeClr val="accent4"/>
          </a:solid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b="1" lang="en" sz="1600">
                <a:solidFill>
                  <a:schemeClr val="accent6"/>
                </a:solidFill>
              </a:rPr>
              <a:t>修復那段社區被強迫遷移的歷史傷害，包括通過重新開發、監禁日裔美國人和種族歧視的住房規定；加強和擴大社區的文化資源；為所有居民提供包容性和可及性。</a:t>
            </a:r>
            <a:endParaRPr b="1" sz="1600">
              <a:solidFill>
                <a:schemeClr val="accent6"/>
              </a:solidFill>
            </a:endParaRPr>
          </a:p>
          <a:p>
            <a:pPr indent="0" lvl="0" marL="0" rtl="0" algn="l">
              <a:lnSpc>
                <a:spcPct val="115000"/>
              </a:lnSpc>
              <a:spcBef>
                <a:spcPts val="1484"/>
              </a:spcBef>
              <a:spcAft>
                <a:spcPts val="1484"/>
              </a:spcAft>
              <a:buClr>
                <a:schemeClr val="dk1"/>
              </a:buClr>
              <a:buSzPts val="1100"/>
              <a:buFont typeface="Arial"/>
              <a:buNone/>
            </a:pPr>
            <a:r>
              <a:rPr b="1" lang="en" sz="1600">
                <a:solidFill>
                  <a:schemeClr val="accent6"/>
                </a:solidFill>
              </a:rPr>
              <a:t>培養一個包容、多元化和公平的城市，提供高品質、經濟實惠的方式，來獲得所需的商品和服務，參與活動和到達目的地。</a:t>
            </a:r>
            <a:endParaRPr b="1" sz="1600">
              <a:solidFill>
                <a:schemeClr val="accent6"/>
              </a:solidFill>
            </a:endParaRPr>
          </a:p>
        </p:txBody>
      </p:sp>
      <p:sp>
        <p:nvSpPr>
          <p:cNvPr id="372" name="Google Shape;372;p50"/>
          <p:cNvSpPr/>
          <p:nvPr/>
        </p:nvSpPr>
        <p:spPr>
          <a:xfrm>
            <a:off x="219800" y="4663150"/>
            <a:ext cx="2948100" cy="308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373" name="Google Shape;373;p50"/>
          <p:cNvSpPr/>
          <p:nvPr/>
        </p:nvSpPr>
        <p:spPr>
          <a:xfrm>
            <a:off x="237925" y="4500971"/>
            <a:ext cx="550628" cy="408493"/>
          </a:xfrm>
          <a:custGeom>
            <a:rect b="b" l="l" r="r" t="t"/>
            <a:pathLst>
              <a:path extrusionOk="0" h="20361" w="21859">
                <a:moveTo>
                  <a:pt x="15114" y="1"/>
                </a:moveTo>
                <a:lnTo>
                  <a:pt x="14989" y="84"/>
                </a:lnTo>
                <a:lnTo>
                  <a:pt x="14947" y="167"/>
                </a:lnTo>
                <a:lnTo>
                  <a:pt x="14864" y="292"/>
                </a:lnTo>
                <a:lnTo>
                  <a:pt x="14864" y="417"/>
                </a:lnTo>
                <a:lnTo>
                  <a:pt x="14822" y="1000"/>
                </a:lnTo>
                <a:lnTo>
                  <a:pt x="14697" y="1583"/>
                </a:lnTo>
                <a:lnTo>
                  <a:pt x="14531" y="2166"/>
                </a:lnTo>
                <a:lnTo>
                  <a:pt x="14406" y="2415"/>
                </a:lnTo>
                <a:lnTo>
                  <a:pt x="14239" y="2665"/>
                </a:lnTo>
                <a:lnTo>
                  <a:pt x="14073" y="2915"/>
                </a:lnTo>
                <a:lnTo>
                  <a:pt x="13906" y="3123"/>
                </a:lnTo>
                <a:lnTo>
                  <a:pt x="13698" y="3331"/>
                </a:lnTo>
                <a:lnTo>
                  <a:pt x="13448" y="3456"/>
                </a:lnTo>
                <a:lnTo>
                  <a:pt x="13240" y="3581"/>
                </a:lnTo>
                <a:lnTo>
                  <a:pt x="12948" y="3664"/>
                </a:lnTo>
                <a:lnTo>
                  <a:pt x="12366" y="3664"/>
                </a:lnTo>
                <a:lnTo>
                  <a:pt x="11949" y="3581"/>
                </a:lnTo>
                <a:lnTo>
                  <a:pt x="11575" y="3540"/>
                </a:lnTo>
                <a:lnTo>
                  <a:pt x="11075" y="3456"/>
                </a:lnTo>
                <a:lnTo>
                  <a:pt x="10575" y="3456"/>
                </a:lnTo>
                <a:lnTo>
                  <a:pt x="10117" y="3540"/>
                </a:lnTo>
                <a:lnTo>
                  <a:pt x="9659" y="3664"/>
                </a:lnTo>
                <a:lnTo>
                  <a:pt x="9243" y="3873"/>
                </a:lnTo>
                <a:lnTo>
                  <a:pt x="8827" y="4164"/>
                </a:lnTo>
                <a:lnTo>
                  <a:pt x="8452" y="4456"/>
                </a:lnTo>
                <a:lnTo>
                  <a:pt x="8160" y="4872"/>
                </a:lnTo>
                <a:lnTo>
                  <a:pt x="7952" y="5163"/>
                </a:lnTo>
                <a:lnTo>
                  <a:pt x="7786" y="5455"/>
                </a:lnTo>
                <a:lnTo>
                  <a:pt x="7619" y="5746"/>
                </a:lnTo>
                <a:lnTo>
                  <a:pt x="7536" y="5996"/>
                </a:lnTo>
                <a:lnTo>
                  <a:pt x="7411" y="6537"/>
                </a:lnTo>
                <a:lnTo>
                  <a:pt x="7369" y="7079"/>
                </a:lnTo>
                <a:lnTo>
                  <a:pt x="7369" y="7620"/>
                </a:lnTo>
                <a:lnTo>
                  <a:pt x="7411" y="8161"/>
                </a:lnTo>
                <a:lnTo>
                  <a:pt x="7453" y="8786"/>
                </a:lnTo>
                <a:lnTo>
                  <a:pt x="7453" y="9410"/>
                </a:lnTo>
                <a:lnTo>
                  <a:pt x="7453" y="9618"/>
                </a:lnTo>
                <a:lnTo>
                  <a:pt x="7411" y="9785"/>
                </a:lnTo>
                <a:lnTo>
                  <a:pt x="7328" y="9951"/>
                </a:lnTo>
                <a:lnTo>
                  <a:pt x="7244" y="10118"/>
                </a:lnTo>
                <a:lnTo>
                  <a:pt x="7120" y="10243"/>
                </a:lnTo>
                <a:lnTo>
                  <a:pt x="6953" y="10368"/>
                </a:lnTo>
                <a:lnTo>
                  <a:pt x="6828" y="10493"/>
                </a:lnTo>
                <a:lnTo>
                  <a:pt x="6620" y="10534"/>
                </a:lnTo>
                <a:lnTo>
                  <a:pt x="6412" y="10618"/>
                </a:lnTo>
                <a:lnTo>
                  <a:pt x="5787" y="10618"/>
                </a:lnTo>
                <a:lnTo>
                  <a:pt x="5371" y="10534"/>
                </a:lnTo>
                <a:lnTo>
                  <a:pt x="4913" y="10409"/>
                </a:lnTo>
                <a:lnTo>
                  <a:pt x="4455" y="10243"/>
                </a:lnTo>
                <a:lnTo>
                  <a:pt x="3955" y="10118"/>
                </a:lnTo>
                <a:lnTo>
                  <a:pt x="3414" y="10035"/>
                </a:lnTo>
                <a:lnTo>
                  <a:pt x="2748" y="9993"/>
                </a:lnTo>
                <a:lnTo>
                  <a:pt x="2290" y="10076"/>
                </a:lnTo>
                <a:lnTo>
                  <a:pt x="1832" y="10201"/>
                </a:lnTo>
                <a:lnTo>
                  <a:pt x="1416" y="10409"/>
                </a:lnTo>
                <a:lnTo>
                  <a:pt x="1041" y="10742"/>
                </a:lnTo>
                <a:lnTo>
                  <a:pt x="708" y="11076"/>
                </a:lnTo>
                <a:lnTo>
                  <a:pt x="458" y="11450"/>
                </a:lnTo>
                <a:lnTo>
                  <a:pt x="250" y="11908"/>
                </a:lnTo>
                <a:lnTo>
                  <a:pt x="125" y="12325"/>
                </a:lnTo>
                <a:lnTo>
                  <a:pt x="42" y="12824"/>
                </a:lnTo>
                <a:lnTo>
                  <a:pt x="0" y="13282"/>
                </a:lnTo>
                <a:lnTo>
                  <a:pt x="83" y="13740"/>
                </a:lnTo>
                <a:lnTo>
                  <a:pt x="208" y="14198"/>
                </a:lnTo>
                <a:lnTo>
                  <a:pt x="291" y="14323"/>
                </a:lnTo>
                <a:lnTo>
                  <a:pt x="375" y="14406"/>
                </a:lnTo>
                <a:lnTo>
                  <a:pt x="625" y="14615"/>
                </a:lnTo>
                <a:lnTo>
                  <a:pt x="958" y="14781"/>
                </a:lnTo>
                <a:lnTo>
                  <a:pt x="1291" y="14948"/>
                </a:lnTo>
                <a:lnTo>
                  <a:pt x="2040" y="15239"/>
                </a:lnTo>
                <a:lnTo>
                  <a:pt x="2332" y="15406"/>
                </a:lnTo>
                <a:lnTo>
                  <a:pt x="2581" y="15572"/>
                </a:lnTo>
                <a:lnTo>
                  <a:pt x="2914" y="15947"/>
                </a:lnTo>
                <a:lnTo>
                  <a:pt x="3206" y="16322"/>
                </a:lnTo>
                <a:lnTo>
                  <a:pt x="3456" y="16738"/>
                </a:lnTo>
                <a:lnTo>
                  <a:pt x="3622" y="17154"/>
                </a:lnTo>
                <a:lnTo>
                  <a:pt x="3830" y="17571"/>
                </a:lnTo>
                <a:lnTo>
                  <a:pt x="4080" y="17987"/>
                </a:lnTo>
                <a:lnTo>
                  <a:pt x="4330" y="18403"/>
                </a:lnTo>
                <a:lnTo>
                  <a:pt x="4705" y="18820"/>
                </a:lnTo>
                <a:lnTo>
                  <a:pt x="6079" y="20235"/>
                </a:lnTo>
                <a:lnTo>
                  <a:pt x="6162" y="20319"/>
                </a:lnTo>
                <a:lnTo>
                  <a:pt x="6287" y="20360"/>
                </a:lnTo>
                <a:lnTo>
                  <a:pt x="6370" y="20360"/>
                </a:lnTo>
                <a:lnTo>
                  <a:pt x="6495" y="20319"/>
                </a:lnTo>
                <a:lnTo>
                  <a:pt x="6578" y="20277"/>
                </a:lnTo>
                <a:lnTo>
                  <a:pt x="6662" y="20194"/>
                </a:lnTo>
                <a:lnTo>
                  <a:pt x="6703" y="20110"/>
                </a:lnTo>
                <a:lnTo>
                  <a:pt x="6745" y="19985"/>
                </a:lnTo>
                <a:lnTo>
                  <a:pt x="6787" y="19652"/>
                </a:lnTo>
                <a:lnTo>
                  <a:pt x="6870" y="19361"/>
                </a:lnTo>
                <a:lnTo>
                  <a:pt x="7078" y="18736"/>
                </a:lnTo>
                <a:lnTo>
                  <a:pt x="7244" y="18403"/>
                </a:lnTo>
                <a:lnTo>
                  <a:pt x="7453" y="18112"/>
                </a:lnTo>
                <a:lnTo>
                  <a:pt x="7702" y="17820"/>
                </a:lnTo>
                <a:lnTo>
                  <a:pt x="7994" y="17612"/>
                </a:lnTo>
                <a:lnTo>
                  <a:pt x="8327" y="17446"/>
                </a:lnTo>
                <a:lnTo>
                  <a:pt x="8660" y="17362"/>
                </a:lnTo>
                <a:lnTo>
                  <a:pt x="9035" y="17279"/>
                </a:lnTo>
                <a:lnTo>
                  <a:pt x="9451" y="17321"/>
                </a:lnTo>
                <a:lnTo>
                  <a:pt x="9951" y="17404"/>
                </a:lnTo>
                <a:lnTo>
                  <a:pt x="10409" y="17487"/>
                </a:lnTo>
                <a:lnTo>
                  <a:pt x="11241" y="17696"/>
                </a:lnTo>
                <a:lnTo>
                  <a:pt x="11658" y="17779"/>
                </a:lnTo>
                <a:lnTo>
                  <a:pt x="12116" y="17820"/>
                </a:lnTo>
                <a:lnTo>
                  <a:pt x="12574" y="17779"/>
                </a:lnTo>
                <a:lnTo>
                  <a:pt x="13073" y="17654"/>
                </a:lnTo>
                <a:lnTo>
                  <a:pt x="13448" y="17529"/>
                </a:lnTo>
                <a:lnTo>
                  <a:pt x="13781" y="17321"/>
                </a:lnTo>
                <a:lnTo>
                  <a:pt x="14073" y="17071"/>
                </a:lnTo>
                <a:lnTo>
                  <a:pt x="14322" y="16780"/>
                </a:lnTo>
                <a:lnTo>
                  <a:pt x="14531" y="16446"/>
                </a:lnTo>
                <a:lnTo>
                  <a:pt x="14656" y="16072"/>
                </a:lnTo>
                <a:lnTo>
                  <a:pt x="14739" y="15697"/>
                </a:lnTo>
                <a:lnTo>
                  <a:pt x="14780" y="15322"/>
                </a:lnTo>
                <a:lnTo>
                  <a:pt x="14739" y="13199"/>
                </a:lnTo>
                <a:lnTo>
                  <a:pt x="14780" y="12866"/>
                </a:lnTo>
                <a:lnTo>
                  <a:pt x="14822" y="12616"/>
                </a:lnTo>
                <a:lnTo>
                  <a:pt x="14905" y="12325"/>
                </a:lnTo>
                <a:lnTo>
                  <a:pt x="14989" y="12075"/>
                </a:lnTo>
                <a:lnTo>
                  <a:pt x="15114" y="11825"/>
                </a:lnTo>
                <a:lnTo>
                  <a:pt x="15280" y="11617"/>
                </a:lnTo>
                <a:lnTo>
                  <a:pt x="15488" y="11409"/>
                </a:lnTo>
                <a:lnTo>
                  <a:pt x="15655" y="11242"/>
                </a:lnTo>
                <a:lnTo>
                  <a:pt x="15946" y="11076"/>
                </a:lnTo>
                <a:lnTo>
                  <a:pt x="16196" y="10909"/>
                </a:lnTo>
                <a:lnTo>
                  <a:pt x="16446" y="10826"/>
                </a:lnTo>
                <a:lnTo>
                  <a:pt x="16696" y="10784"/>
                </a:lnTo>
                <a:lnTo>
                  <a:pt x="16945" y="10742"/>
                </a:lnTo>
                <a:lnTo>
                  <a:pt x="17195" y="10742"/>
                </a:lnTo>
                <a:lnTo>
                  <a:pt x="17695" y="10826"/>
                </a:lnTo>
                <a:lnTo>
                  <a:pt x="18195" y="10909"/>
                </a:lnTo>
                <a:lnTo>
                  <a:pt x="18694" y="10992"/>
                </a:lnTo>
                <a:lnTo>
                  <a:pt x="19152" y="10992"/>
                </a:lnTo>
                <a:lnTo>
                  <a:pt x="19402" y="10951"/>
                </a:lnTo>
                <a:lnTo>
                  <a:pt x="19652" y="10909"/>
                </a:lnTo>
                <a:lnTo>
                  <a:pt x="19943" y="10826"/>
                </a:lnTo>
                <a:lnTo>
                  <a:pt x="20151" y="10701"/>
                </a:lnTo>
                <a:lnTo>
                  <a:pt x="20401" y="10576"/>
                </a:lnTo>
                <a:lnTo>
                  <a:pt x="20609" y="10409"/>
                </a:lnTo>
                <a:lnTo>
                  <a:pt x="21026" y="10035"/>
                </a:lnTo>
                <a:lnTo>
                  <a:pt x="21359" y="9618"/>
                </a:lnTo>
                <a:lnTo>
                  <a:pt x="21567" y="9119"/>
                </a:lnTo>
                <a:lnTo>
                  <a:pt x="21775" y="8619"/>
                </a:lnTo>
                <a:lnTo>
                  <a:pt x="21858" y="8036"/>
                </a:lnTo>
                <a:lnTo>
                  <a:pt x="21858" y="7495"/>
                </a:lnTo>
                <a:lnTo>
                  <a:pt x="21817" y="7037"/>
                </a:lnTo>
                <a:lnTo>
                  <a:pt x="21733" y="6662"/>
                </a:lnTo>
                <a:lnTo>
                  <a:pt x="21609" y="6329"/>
                </a:lnTo>
                <a:lnTo>
                  <a:pt x="21442" y="6079"/>
                </a:lnTo>
                <a:lnTo>
                  <a:pt x="21275" y="5871"/>
                </a:lnTo>
                <a:lnTo>
                  <a:pt x="21067" y="5746"/>
                </a:lnTo>
                <a:lnTo>
                  <a:pt x="20859" y="5621"/>
                </a:lnTo>
                <a:lnTo>
                  <a:pt x="20651" y="5496"/>
                </a:lnTo>
                <a:lnTo>
                  <a:pt x="20151" y="5371"/>
                </a:lnTo>
                <a:lnTo>
                  <a:pt x="19652" y="5205"/>
                </a:lnTo>
                <a:lnTo>
                  <a:pt x="19194" y="5038"/>
                </a:lnTo>
                <a:lnTo>
                  <a:pt x="18944" y="4913"/>
                </a:lnTo>
                <a:lnTo>
                  <a:pt x="18736" y="4747"/>
                </a:lnTo>
                <a:lnTo>
                  <a:pt x="18403" y="4372"/>
                </a:lnTo>
                <a:lnTo>
                  <a:pt x="18153" y="3998"/>
                </a:lnTo>
                <a:lnTo>
                  <a:pt x="17986" y="3623"/>
                </a:lnTo>
                <a:lnTo>
                  <a:pt x="17903" y="3290"/>
                </a:lnTo>
                <a:lnTo>
                  <a:pt x="17820" y="2915"/>
                </a:lnTo>
                <a:lnTo>
                  <a:pt x="17653" y="2540"/>
                </a:lnTo>
                <a:lnTo>
                  <a:pt x="17445" y="2124"/>
                </a:lnTo>
                <a:lnTo>
                  <a:pt x="17112" y="1666"/>
                </a:lnTo>
                <a:lnTo>
                  <a:pt x="16529" y="958"/>
                </a:lnTo>
                <a:lnTo>
                  <a:pt x="16196" y="625"/>
                </a:lnTo>
                <a:lnTo>
                  <a:pt x="15780" y="209"/>
                </a:lnTo>
                <a:lnTo>
                  <a:pt x="15572" y="84"/>
                </a:lnTo>
                <a:lnTo>
                  <a:pt x="15405"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1"/>
          <p:cNvSpPr txBox="1"/>
          <p:nvPr/>
        </p:nvSpPr>
        <p:spPr>
          <a:xfrm>
            <a:off x="496175" y="1098550"/>
            <a:ext cx="2867100" cy="58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484"/>
              </a:spcAft>
              <a:buClr>
                <a:srgbClr val="000000"/>
              </a:buClr>
              <a:buSzPts val="1200"/>
              <a:buFont typeface="Arial"/>
              <a:buNone/>
            </a:pPr>
            <a:r>
              <a:rPr b="0" i="0" lang="en" sz="1200" u="none" cap="none" strike="noStrike">
                <a:solidFill>
                  <a:schemeClr val="dk1"/>
                </a:solidFill>
                <a:latin typeface="Inter"/>
                <a:ea typeface="Inter"/>
                <a:cs typeface="Inter"/>
                <a:sym typeface="Inter"/>
              </a:rPr>
              <a:t>我們的第一個目標是透過修復重建工程所造成的損害，來推動公平。</a:t>
            </a:r>
            <a:endParaRPr b="0" i="0" sz="1200" u="none" cap="none" strike="noStrike">
              <a:solidFill>
                <a:schemeClr val="dk1"/>
              </a:solidFill>
              <a:latin typeface="Arial"/>
              <a:ea typeface="Arial"/>
              <a:cs typeface="Arial"/>
              <a:sym typeface="Arial"/>
            </a:endParaRPr>
          </a:p>
        </p:txBody>
      </p:sp>
      <p:pic>
        <p:nvPicPr>
          <p:cNvPr id="379" name="Google Shape;379;p51"/>
          <p:cNvPicPr preferRelativeResize="0"/>
          <p:nvPr/>
        </p:nvPicPr>
        <p:blipFill rotWithShape="1">
          <a:blip r:embed="rId3">
            <a:alphaModFix/>
          </a:blip>
          <a:srcRect b="0" l="0" r="0" t="0"/>
          <a:stretch/>
        </p:blipFill>
        <p:spPr>
          <a:xfrm>
            <a:off x="4769789" y="1959668"/>
            <a:ext cx="4678186" cy="3183822"/>
          </a:xfrm>
          <a:prstGeom prst="rect">
            <a:avLst/>
          </a:prstGeom>
          <a:noFill/>
          <a:ln>
            <a:noFill/>
          </a:ln>
        </p:spPr>
      </p:pic>
      <p:pic>
        <p:nvPicPr>
          <p:cNvPr id="380" name="Google Shape;380;p51" title="Sf-redevelopment-geary-corridor-under-construction-c-1961.jpg"/>
          <p:cNvPicPr preferRelativeResize="0"/>
          <p:nvPr/>
        </p:nvPicPr>
        <p:blipFill rotWithShape="1">
          <a:blip r:embed="rId4">
            <a:alphaModFix/>
          </a:blip>
          <a:srcRect b="10706" l="0" r="0" t="18723"/>
          <a:stretch/>
        </p:blipFill>
        <p:spPr>
          <a:xfrm>
            <a:off x="4769776" y="475"/>
            <a:ext cx="4678175" cy="1838675"/>
          </a:xfrm>
          <a:prstGeom prst="rect">
            <a:avLst/>
          </a:prstGeom>
          <a:noFill/>
          <a:ln>
            <a:noFill/>
          </a:ln>
        </p:spPr>
      </p:pic>
      <p:sp>
        <p:nvSpPr>
          <p:cNvPr id="381" name="Google Shape;381;p51"/>
          <p:cNvSpPr txBox="1"/>
          <p:nvPr/>
        </p:nvSpPr>
        <p:spPr>
          <a:xfrm>
            <a:off x="4769800" y="4920600"/>
            <a:ext cx="3066300" cy="222900"/>
          </a:xfrm>
          <a:prstGeom prst="rect">
            <a:avLst/>
          </a:prstGeom>
          <a:noFill/>
          <a:ln>
            <a:noFill/>
          </a:ln>
        </p:spPr>
        <p:txBody>
          <a:bodyPr anchorCtr="0" anchor="b" bIns="68400" lIns="68400" spcFirstLastPara="1" rIns="68400" wrap="square" tIns="6840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西部增建區域空拍圖，1970年代</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382" name="Google Shape;382;p51"/>
          <p:cNvSpPr txBox="1"/>
          <p:nvPr/>
        </p:nvSpPr>
        <p:spPr>
          <a:xfrm>
            <a:off x="4769800" y="1616250"/>
            <a:ext cx="2867100" cy="222900"/>
          </a:xfrm>
          <a:prstGeom prst="rect">
            <a:avLst/>
          </a:prstGeom>
          <a:noFill/>
          <a:ln>
            <a:noFill/>
          </a:ln>
        </p:spPr>
        <p:txBody>
          <a:bodyPr anchorCtr="0" anchor="b" bIns="68400" lIns="68400" spcFirstLastPara="1" rIns="68400" wrap="square" tIns="6840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吉里與菲爾莫爾街，向東望去，1961年</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383" name="Google Shape;383;p51"/>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384" name="Google Shape;384;p51"/>
          <p:cNvSpPr txBox="1"/>
          <p:nvPr/>
        </p:nvSpPr>
        <p:spPr>
          <a:xfrm>
            <a:off x="499200" y="242700"/>
            <a:ext cx="52410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A"/>
                </a:solidFill>
                <a:latin typeface="Hanken Grotesk"/>
                <a:ea typeface="Hanken Grotesk"/>
                <a:cs typeface="Hanken Grotesk"/>
                <a:sym typeface="Hanken Grotesk"/>
              </a:rPr>
              <a:t>公平：修復損害</a:t>
            </a:r>
            <a:endParaRPr b="1" i="0" sz="3000" u="none" cap="none" strike="noStrike">
              <a:solidFill>
                <a:srgbClr val="20452A"/>
              </a:solidFill>
              <a:latin typeface="Hanken Grotesk"/>
              <a:ea typeface="Hanken Grotesk"/>
              <a:cs typeface="Hanken Grotesk"/>
              <a:sym typeface="Hanken Grotes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52"/>
          <p:cNvSpPr/>
          <p:nvPr/>
        </p:nvSpPr>
        <p:spPr>
          <a:xfrm rot="-5400000">
            <a:off x="5017500" y="1017600"/>
            <a:ext cx="5144100" cy="3108900"/>
          </a:xfrm>
          <a:prstGeom prst="round2SameRect">
            <a:avLst>
              <a:gd fmla="val 9765" name="adj1"/>
              <a:gd fmla="val 0" name="adj2"/>
            </a:avLst>
          </a:prstGeom>
          <a:solidFill>
            <a:srgbClr val="20452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390" name="Google Shape;390;p52"/>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391" name="Google Shape;391;p52"/>
          <p:cNvSpPr txBox="1"/>
          <p:nvPr/>
        </p:nvSpPr>
        <p:spPr>
          <a:xfrm>
            <a:off x="388150" y="1006450"/>
            <a:ext cx="2878800" cy="1958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Inter"/>
                <a:ea typeface="Inter"/>
                <a:cs typeface="Inter"/>
                <a:sym typeface="Inter"/>
              </a:rPr>
              <a:t>都市更新導致</a:t>
            </a:r>
            <a:r>
              <a:rPr b="1" i="0" lang="en" sz="1000" u="none" cap="none" strike="noStrike">
                <a:solidFill>
                  <a:schemeClr val="dk1"/>
                </a:solidFill>
                <a:latin typeface="Inter"/>
                <a:ea typeface="Inter"/>
                <a:cs typeface="Inter"/>
                <a:sym typeface="Inter"/>
              </a:rPr>
              <a:t>超過17,000名居民流離失所</a:t>
            </a:r>
            <a:r>
              <a:rPr b="0" i="0" lang="en" sz="1000" u="none" cap="none" strike="noStrike">
                <a:solidFill>
                  <a:schemeClr val="dk1"/>
                </a:solidFill>
                <a:latin typeface="Inter"/>
                <a:ea typeface="Inter"/>
                <a:cs typeface="Inter"/>
                <a:sym typeface="Inter"/>
              </a:rPr>
              <a:t>，並</a:t>
            </a:r>
            <a:r>
              <a:rPr b="1" i="0" lang="en" sz="1000" u="none" cap="none" strike="noStrike">
                <a:solidFill>
                  <a:schemeClr val="dk1"/>
                </a:solidFill>
                <a:latin typeface="Inter"/>
                <a:ea typeface="Inter"/>
                <a:cs typeface="Inter"/>
                <a:sym typeface="Inter"/>
              </a:rPr>
              <a:t>拆除了約2,500棟維多利亞式住宅</a:t>
            </a:r>
            <a:r>
              <a:rPr b="0" i="0" lang="en" sz="1000" u="none" cap="none" strike="noStrike">
                <a:solidFill>
                  <a:schemeClr val="dk1"/>
                </a:solidFill>
                <a:latin typeface="Inter"/>
                <a:ea typeface="Inter"/>
                <a:cs typeface="Inter"/>
                <a:sym typeface="Inter"/>
              </a:rPr>
              <a:t>。</a:t>
            </a:r>
            <a:endParaRPr b="0" i="0" sz="1000" u="none" cap="none" strike="noStrike">
              <a:solidFill>
                <a:schemeClr val="dk1"/>
              </a:solidFill>
              <a:latin typeface="Inter"/>
              <a:ea typeface="Inter"/>
              <a:cs typeface="Inter"/>
              <a:sym typeface="Inter"/>
            </a:endParaRPr>
          </a:p>
          <a:p>
            <a:pPr indent="0" lvl="0" marL="0" marR="0" rtl="0" algn="l">
              <a:lnSpc>
                <a:spcPct val="115000"/>
              </a:lnSpc>
              <a:spcBef>
                <a:spcPts val="1484"/>
              </a:spcBef>
              <a:spcAft>
                <a:spcPts val="0"/>
              </a:spcAft>
              <a:buClr>
                <a:srgbClr val="000000"/>
              </a:buClr>
              <a:buSzPts val="1000"/>
              <a:buFont typeface="Arial"/>
              <a:buNone/>
            </a:pPr>
            <a:r>
              <a:rPr b="0" i="0" lang="en" sz="1000" u="none" cap="none" strike="noStrike">
                <a:solidFill>
                  <a:schemeClr val="dk1"/>
                </a:solidFill>
                <a:latin typeface="Inter"/>
                <a:ea typeface="Inter"/>
                <a:cs typeface="Inter"/>
                <a:sym typeface="Inter"/>
              </a:rPr>
              <a:t>重建局已發放優先安置憑證，為流離失所者提供平價住宅。如今，</a:t>
            </a:r>
            <a:r>
              <a:rPr b="1" i="0" lang="en" sz="1000" u="none" cap="none" strike="noStrike">
                <a:solidFill>
                  <a:schemeClr val="dk1"/>
                </a:solidFill>
                <a:latin typeface="Inter"/>
                <a:ea typeface="Inter"/>
                <a:cs typeface="Inter"/>
                <a:sym typeface="Inter"/>
              </a:rPr>
              <a:t>研究區域內約有2,800個可負擔房屋單元</a:t>
            </a:r>
            <a:r>
              <a:rPr b="0" i="0" lang="en" sz="1000" u="none" cap="none" strike="noStrike">
                <a:solidFill>
                  <a:schemeClr val="dk1"/>
                </a:solidFill>
                <a:latin typeface="Inter"/>
                <a:ea typeface="Inter"/>
                <a:cs typeface="Inter"/>
                <a:sym typeface="Inter"/>
              </a:rPr>
              <a:t>，佔全市存量的8%（該區域人口僅佔全市人口的3%）。</a:t>
            </a:r>
            <a:endParaRPr b="0" i="0" sz="1000" u="none" cap="none" strike="noStrike">
              <a:solidFill>
                <a:schemeClr val="dk1"/>
              </a:solidFill>
              <a:latin typeface="Inter"/>
              <a:ea typeface="Inter"/>
              <a:cs typeface="Inter"/>
              <a:sym typeface="Inter"/>
            </a:endParaRPr>
          </a:p>
          <a:p>
            <a:pPr indent="0" lvl="0" marL="0" marR="0" rtl="0" algn="l">
              <a:lnSpc>
                <a:spcPct val="115000"/>
              </a:lnSpc>
              <a:spcBef>
                <a:spcPts val="1484"/>
              </a:spcBef>
              <a:spcAft>
                <a:spcPts val="1484"/>
              </a:spcAft>
              <a:buClr>
                <a:srgbClr val="000000"/>
              </a:buClr>
              <a:buSzPts val="1000"/>
              <a:buFont typeface="Arial"/>
              <a:buNone/>
            </a:pPr>
            <a:r>
              <a:rPr b="0" i="0" lang="en" sz="1000" u="none" cap="none" strike="noStrike">
                <a:solidFill>
                  <a:schemeClr val="dk1"/>
                </a:solidFill>
                <a:latin typeface="Inter"/>
                <a:ea typeface="Inter"/>
                <a:cs typeface="Inter"/>
                <a:sym typeface="Inter"/>
              </a:rPr>
              <a:t>然而，儘管市政府與社區採取了多項行動，</a:t>
            </a:r>
            <a:r>
              <a:rPr b="1" i="0" lang="en" sz="1000" u="none" cap="none" strike="noStrike">
                <a:solidFill>
                  <a:schemeClr val="dk1"/>
                </a:solidFill>
                <a:latin typeface="Inter"/>
                <a:ea typeface="Inter"/>
                <a:cs typeface="Inter"/>
                <a:sym typeface="Inter"/>
              </a:rPr>
              <a:t>仍只有4%的優先安置憑證被兌換</a:t>
            </a:r>
            <a:r>
              <a:rPr b="0" i="0" lang="en" sz="1000" u="none" cap="none" strike="noStrike">
                <a:solidFill>
                  <a:schemeClr val="dk1"/>
                </a:solidFill>
                <a:latin typeface="Inter"/>
                <a:ea typeface="Inter"/>
                <a:cs typeface="Inter"/>
                <a:sym typeface="Inter"/>
              </a:rPr>
              <a:t>。</a:t>
            </a:r>
            <a:endParaRPr b="0" i="0" sz="1000" u="none" cap="none" strike="noStrike">
              <a:solidFill>
                <a:schemeClr val="dk1"/>
              </a:solidFill>
              <a:latin typeface="Inter"/>
              <a:ea typeface="Inter"/>
              <a:cs typeface="Inter"/>
              <a:sym typeface="Inter"/>
            </a:endParaRPr>
          </a:p>
        </p:txBody>
      </p:sp>
      <p:pic>
        <p:nvPicPr>
          <p:cNvPr id="392" name="Google Shape;392;p52"/>
          <p:cNvPicPr preferRelativeResize="0"/>
          <p:nvPr/>
        </p:nvPicPr>
        <p:blipFill rotWithShape="1">
          <a:blip r:embed="rId3">
            <a:alphaModFix/>
          </a:blip>
          <a:srcRect b="1526" l="0" r="0" t="0"/>
          <a:stretch/>
        </p:blipFill>
        <p:spPr>
          <a:xfrm>
            <a:off x="3386676" y="982028"/>
            <a:ext cx="2232900" cy="1734723"/>
          </a:xfrm>
          <a:prstGeom prst="rect">
            <a:avLst/>
          </a:prstGeom>
          <a:noFill/>
          <a:ln>
            <a:noFill/>
          </a:ln>
        </p:spPr>
      </p:pic>
      <p:sp>
        <p:nvSpPr>
          <p:cNvPr id="393" name="Google Shape;393;p52"/>
          <p:cNvSpPr txBox="1"/>
          <p:nvPr/>
        </p:nvSpPr>
        <p:spPr>
          <a:xfrm>
            <a:off x="3394450" y="2493850"/>
            <a:ext cx="2169900" cy="222900"/>
          </a:xfrm>
          <a:prstGeom prst="rect">
            <a:avLst/>
          </a:prstGeom>
          <a:noFill/>
          <a:ln>
            <a:noFill/>
          </a:ln>
        </p:spPr>
        <p:txBody>
          <a:bodyPr anchorCtr="0" anchor="b" bIns="68400" lIns="68400" spcFirstLastPara="1" rIns="68400" wrap="square" tIns="6840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rgbClr val="000000"/>
                </a:solidFill>
                <a:highlight>
                  <a:schemeClr val="lt1"/>
                </a:highlight>
                <a:latin typeface="Inter Light"/>
                <a:ea typeface="Inter Light"/>
                <a:cs typeface="Inter Light"/>
                <a:sym typeface="Inter Light"/>
              </a:rPr>
              <a:t>1960年高夫街與艾利斯街附近的拆除現場</a:t>
            </a:r>
            <a:endParaRPr b="0" i="1" sz="800" u="none" cap="none" strike="noStrike">
              <a:solidFill>
                <a:srgbClr val="000000"/>
              </a:solidFill>
              <a:highlight>
                <a:schemeClr val="lt1"/>
              </a:highlight>
              <a:latin typeface="Inter Light"/>
              <a:ea typeface="Inter Light"/>
              <a:cs typeface="Inter Light"/>
              <a:sym typeface="Inter Light"/>
            </a:endParaRPr>
          </a:p>
        </p:txBody>
      </p:sp>
      <p:pic>
        <p:nvPicPr>
          <p:cNvPr id="394" name="Google Shape;394;p52" title="20260129_123143.jpg"/>
          <p:cNvPicPr preferRelativeResize="0"/>
          <p:nvPr/>
        </p:nvPicPr>
        <p:blipFill rotWithShape="1">
          <a:blip r:embed="rId4">
            <a:alphaModFix/>
          </a:blip>
          <a:srcRect b="11541" l="12365" r="16733" t="60227"/>
          <a:stretch/>
        </p:blipFill>
        <p:spPr>
          <a:xfrm>
            <a:off x="3386676" y="2825617"/>
            <a:ext cx="2232900" cy="1579259"/>
          </a:xfrm>
          <a:prstGeom prst="rect">
            <a:avLst/>
          </a:prstGeom>
          <a:noFill/>
          <a:ln>
            <a:noFill/>
          </a:ln>
        </p:spPr>
      </p:pic>
      <p:sp>
        <p:nvSpPr>
          <p:cNvPr id="395" name="Google Shape;395;p52"/>
          <p:cNvSpPr txBox="1"/>
          <p:nvPr/>
        </p:nvSpPr>
        <p:spPr>
          <a:xfrm>
            <a:off x="3386675" y="4228775"/>
            <a:ext cx="2232900" cy="176100"/>
          </a:xfrm>
          <a:prstGeom prst="rect">
            <a:avLst/>
          </a:prstGeom>
          <a:noFill/>
          <a:ln>
            <a:noFill/>
          </a:ln>
        </p:spPr>
        <p:txBody>
          <a:bodyPr anchorCtr="0" anchor="b" bIns="54025" lIns="54025" spcFirstLastPara="1" rIns="54025" wrap="square" tIns="5402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rgbClr val="000000"/>
                </a:solidFill>
                <a:highlight>
                  <a:schemeClr val="lt1"/>
                </a:highlight>
                <a:latin typeface="Inter Light"/>
                <a:ea typeface="Inter Light"/>
                <a:cs typeface="Inter Light"/>
                <a:sym typeface="Inter Light"/>
              </a:rPr>
              <a:t>發給流離失所居民的優先安置憑證</a:t>
            </a:r>
            <a:endParaRPr b="0" i="1" sz="800" u="none" cap="none" strike="noStrike">
              <a:solidFill>
                <a:srgbClr val="000000"/>
              </a:solidFill>
              <a:highlight>
                <a:schemeClr val="lt1"/>
              </a:highlight>
              <a:latin typeface="Inter Light"/>
              <a:ea typeface="Inter Light"/>
              <a:cs typeface="Inter Light"/>
              <a:sym typeface="Inter Light"/>
            </a:endParaRPr>
          </a:p>
        </p:txBody>
      </p:sp>
      <p:sp>
        <p:nvSpPr>
          <p:cNvPr id="396" name="Google Shape;396;p52"/>
          <p:cNvSpPr txBox="1"/>
          <p:nvPr/>
        </p:nvSpPr>
        <p:spPr>
          <a:xfrm>
            <a:off x="499200" y="242700"/>
            <a:ext cx="52410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A"/>
                </a:solidFill>
                <a:latin typeface="Hanken Grotesk"/>
                <a:ea typeface="Hanken Grotesk"/>
                <a:cs typeface="Hanken Grotesk"/>
                <a:sym typeface="Hanken Grotesk"/>
              </a:rPr>
              <a:t>公平：修復損害</a:t>
            </a:r>
            <a:endParaRPr b="1" i="0" sz="3000" u="none" cap="none" strike="noStrike">
              <a:solidFill>
                <a:srgbClr val="20452A"/>
              </a:solidFill>
              <a:latin typeface="Hanken Grotesk"/>
              <a:ea typeface="Hanken Grotesk"/>
              <a:cs typeface="Hanken Grotesk"/>
              <a:sym typeface="Hanken Grotesk"/>
            </a:endParaRPr>
          </a:p>
        </p:txBody>
      </p:sp>
      <p:sp>
        <p:nvSpPr>
          <p:cNvPr id="397" name="Google Shape;397;p52"/>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BEDB4"/>
                </a:solidFill>
                <a:latin typeface="Hanken Grotesk"/>
                <a:ea typeface="Hanken Grotesk"/>
                <a:cs typeface="Hanken Grotesk"/>
                <a:sym typeface="Hanken Grotesk"/>
              </a:rPr>
              <a:t>草擬目標</a:t>
            </a:r>
            <a:endParaRPr b="1" i="0" sz="1800" u="none" cap="none" strike="noStrike">
              <a:solidFill>
                <a:srgbClr val="FBEDB4"/>
              </a:solidFill>
              <a:latin typeface="Hanken Grotesk"/>
              <a:ea typeface="Hanken Grotesk"/>
              <a:cs typeface="Hanken Grotesk"/>
              <a:sym typeface="Hanken Grotesk"/>
            </a:endParaRPr>
          </a:p>
        </p:txBody>
      </p:sp>
      <p:sp>
        <p:nvSpPr>
          <p:cNvPr id="398" name="Google Shape;398;p52"/>
          <p:cNvSpPr txBox="1"/>
          <p:nvPr/>
        </p:nvSpPr>
        <p:spPr>
          <a:xfrm>
            <a:off x="6058050" y="676550"/>
            <a:ext cx="2948100" cy="36942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最大限度地提供經濟適用房</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防止進一步的流離失所</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指出能讓流離失所的居民重新回流到社區的途徑，包括兌現COPs</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加強和擴大社區文化豐富性</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多元化房屋類型以支持多樣的人口類型（家庭，老年人，代際關係）</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加強跨世代關係；長者與青少年</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改善殘疾人士通行</a:t>
            </a:r>
            <a:endParaRPr b="0" i="0" sz="1200" u="none" cap="none" strike="noStrike">
              <a:solidFill>
                <a:srgbClr val="FBEDB4"/>
              </a:solidFill>
              <a:latin typeface="Hanken Grotesk"/>
              <a:ea typeface="Hanken Grotesk"/>
              <a:cs typeface="Hanken Grotesk"/>
              <a:sym typeface="Hanken Grotes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3"/>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404" name="Google Shape;404;p53"/>
          <p:cNvSpPr txBox="1"/>
          <p:nvPr/>
        </p:nvSpPr>
        <p:spPr>
          <a:xfrm>
            <a:off x="388150" y="951475"/>
            <a:ext cx="2779800" cy="2619600"/>
          </a:xfrm>
          <a:prstGeom prst="rect">
            <a:avLst/>
          </a:prstGeom>
          <a:solidFill>
            <a:schemeClr val="accent4"/>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accent6"/>
              </a:solidFill>
              <a:latin typeface="Inter SemiBold"/>
              <a:ea typeface="Inter SemiBold"/>
              <a:cs typeface="Inter SemiBold"/>
              <a:sym typeface="Inter SemiBold"/>
            </a:endParaRPr>
          </a:p>
          <a:p>
            <a:pPr indent="0" lvl="0" marL="0" marR="0" rtl="0" algn="l">
              <a:lnSpc>
                <a:spcPct val="115000"/>
              </a:lnSpc>
              <a:spcBef>
                <a:spcPts val="1000"/>
              </a:spcBef>
              <a:spcAft>
                <a:spcPts val="0"/>
              </a:spcAft>
              <a:buClr>
                <a:srgbClr val="000000"/>
              </a:buClr>
              <a:buSzPts val="1100"/>
              <a:buFont typeface="Arial"/>
              <a:buNone/>
            </a:pPr>
            <a:r>
              <a:t/>
            </a:r>
            <a:endParaRPr b="0" i="0" sz="1100" u="none" cap="none" strike="noStrike">
              <a:solidFill>
                <a:schemeClr val="accent6"/>
              </a:solidFill>
              <a:latin typeface="Inter SemiBold"/>
              <a:ea typeface="Inter SemiBold"/>
              <a:cs typeface="Inter SemiBold"/>
              <a:sym typeface="Inter SemiBold"/>
            </a:endParaRPr>
          </a:p>
          <a:p>
            <a:pPr indent="0" lvl="0" marL="0" marR="0" rtl="0" algn="l">
              <a:lnSpc>
                <a:spcPct val="115000"/>
              </a:lnSpc>
              <a:spcBef>
                <a:spcPts val="1000"/>
              </a:spcBef>
              <a:spcAft>
                <a:spcPts val="0"/>
              </a:spcAft>
              <a:buClr>
                <a:srgbClr val="000000"/>
              </a:buClr>
              <a:buSzPts val="1100"/>
              <a:buFont typeface="Arial"/>
              <a:buNone/>
            </a:pPr>
            <a:r>
              <a:t/>
            </a:r>
            <a:endParaRPr b="0" i="0" sz="1100" u="none" cap="none" strike="noStrike">
              <a:solidFill>
                <a:schemeClr val="accent6"/>
              </a:solidFill>
              <a:latin typeface="Inter SemiBold"/>
              <a:ea typeface="Inter SemiBold"/>
              <a:cs typeface="Inter SemiBold"/>
              <a:sym typeface="Inter SemiBold"/>
            </a:endParaRPr>
          </a:p>
          <a:p>
            <a:pPr indent="0" lvl="0" marL="0" marR="0" rtl="0" algn="l">
              <a:lnSpc>
                <a:spcPct val="115000"/>
              </a:lnSpc>
              <a:spcBef>
                <a:spcPts val="1000"/>
              </a:spcBef>
              <a:spcAft>
                <a:spcPts val="0"/>
              </a:spcAft>
              <a:buClr>
                <a:schemeClr val="dk1"/>
              </a:buClr>
              <a:buSzPts val="900"/>
              <a:buFont typeface="Arial"/>
              <a:buNone/>
            </a:pPr>
            <a:r>
              <a:rPr b="0" i="0" lang="en" sz="1100" u="none" cap="none" strike="noStrike">
                <a:solidFill>
                  <a:schemeClr val="accent6"/>
                </a:solidFill>
                <a:latin typeface="Inter"/>
                <a:ea typeface="Inter"/>
                <a:cs typeface="Inter"/>
                <a:sym typeface="Inter"/>
              </a:rPr>
              <a:t>地震摧毀了城裡許多當時『容許』有色人種居住的社區，但倖存下來的菲爾莫爾區地價便宜，並且長期以來接納各方移民。從1900年代初期直到1940年代，</a:t>
            </a:r>
            <a:r>
              <a:rPr b="1" i="0" lang="en" sz="1100" u="none" cap="none" strike="noStrike">
                <a:solidFill>
                  <a:schemeClr val="accent6"/>
                </a:solidFill>
                <a:latin typeface="Inter"/>
                <a:ea typeface="Inter"/>
                <a:cs typeface="Inter"/>
                <a:sym typeface="Inter"/>
              </a:rPr>
              <a:t>菲律賓人、墨西哥人、非裔美國人、俄羅斯人、日裔美國人和猶太人</a:t>
            </a:r>
            <a:r>
              <a:rPr b="0" i="0" lang="en" sz="1100" u="none" cap="none" strike="noStrike">
                <a:solidFill>
                  <a:schemeClr val="accent6"/>
                </a:solidFill>
                <a:latin typeface="Inter"/>
                <a:ea typeface="Inter"/>
                <a:cs typeface="Inter"/>
                <a:sym typeface="Inter"/>
              </a:rPr>
              <a:t>比鄰而居。</a:t>
            </a:r>
            <a:endParaRPr b="0" i="0" sz="1100" u="none" cap="none" strike="noStrike">
              <a:solidFill>
                <a:schemeClr val="accent6"/>
              </a:solidFill>
              <a:latin typeface="Inter"/>
              <a:ea typeface="Inter"/>
              <a:cs typeface="Inter"/>
              <a:sym typeface="Inter"/>
            </a:endParaRPr>
          </a:p>
          <a:p>
            <a:pPr indent="0" lvl="0" marL="0" marR="0" rtl="0" algn="r">
              <a:lnSpc>
                <a:spcPct val="115000"/>
              </a:lnSpc>
              <a:spcBef>
                <a:spcPts val="1000"/>
              </a:spcBef>
              <a:spcAft>
                <a:spcPts val="1000"/>
              </a:spcAft>
              <a:buClr>
                <a:srgbClr val="000000"/>
              </a:buClr>
              <a:buSzPts val="1100"/>
              <a:buFont typeface="Arial"/>
              <a:buNone/>
            </a:pPr>
            <a:r>
              <a:rPr b="0" i="1" lang="en" sz="1100" u="none" cap="none" strike="noStrike">
                <a:solidFill>
                  <a:schemeClr val="accent6"/>
                </a:solidFill>
                <a:latin typeface="Inter"/>
                <a:ea typeface="Inter"/>
                <a:cs typeface="Inter"/>
                <a:sym typeface="Inter"/>
              </a:rPr>
              <a:t>- KQED</a:t>
            </a:r>
            <a:endParaRPr b="0" i="0" sz="1100" u="none" cap="none" strike="noStrike">
              <a:solidFill>
                <a:schemeClr val="accent6"/>
              </a:solidFill>
              <a:latin typeface="Inter"/>
              <a:ea typeface="Inter"/>
              <a:cs typeface="Inter"/>
              <a:sym typeface="Inter"/>
            </a:endParaRPr>
          </a:p>
        </p:txBody>
      </p:sp>
      <p:sp>
        <p:nvSpPr>
          <p:cNvPr id="405" name="Google Shape;405;p53"/>
          <p:cNvSpPr txBox="1"/>
          <p:nvPr/>
        </p:nvSpPr>
        <p:spPr>
          <a:xfrm>
            <a:off x="388143" y="1585650"/>
            <a:ext cx="2727300" cy="768300"/>
          </a:xfrm>
          <a:prstGeom prst="rect">
            <a:avLst/>
          </a:prstGeom>
          <a:noFill/>
          <a:ln>
            <a:noFill/>
          </a:ln>
        </p:spPr>
        <p:txBody>
          <a:bodyPr anchorCtr="0" anchor="t" bIns="75575" lIns="75575" spcFirstLastPara="1" rIns="75575" wrap="square" tIns="75575">
            <a:spAutoFit/>
          </a:bodyPr>
          <a:lstStyle/>
          <a:p>
            <a:pPr indent="0" lvl="0" marL="0" marR="0" rtl="0" algn="l">
              <a:lnSpc>
                <a:spcPct val="115000"/>
              </a:lnSpc>
              <a:spcBef>
                <a:spcPts val="1200"/>
              </a:spcBef>
              <a:spcAft>
                <a:spcPts val="300"/>
              </a:spcAft>
              <a:buClr>
                <a:srgbClr val="000000"/>
              </a:buClr>
              <a:buSzPts val="4000"/>
              <a:buFont typeface="Arial"/>
              <a:buNone/>
            </a:pPr>
            <a:r>
              <a:rPr b="0" i="0" lang="en" sz="4000" u="none" cap="none" strike="noStrike">
                <a:solidFill>
                  <a:schemeClr val="accent6"/>
                </a:solidFill>
                <a:latin typeface="Inter Black"/>
                <a:ea typeface="Inter Black"/>
                <a:cs typeface="Inter Black"/>
                <a:sym typeface="Inter Black"/>
              </a:rPr>
              <a:t>“</a:t>
            </a:r>
            <a:endParaRPr b="0" i="0" sz="4000" u="none" cap="none" strike="noStrike">
              <a:solidFill>
                <a:schemeClr val="accent6"/>
              </a:solidFill>
              <a:latin typeface="Arial"/>
              <a:ea typeface="Arial"/>
              <a:cs typeface="Arial"/>
              <a:sym typeface="Arial"/>
            </a:endParaRPr>
          </a:p>
        </p:txBody>
      </p:sp>
      <p:sp>
        <p:nvSpPr>
          <p:cNvPr id="406" name="Google Shape;406;p53"/>
          <p:cNvSpPr txBox="1"/>
          <p:nvPr/>
        </p:nvSpPr>
        <p:spPr>
          <a:xfrm>
            <a:off x="2317870" y="2881725"/>
            <a:ext cx="718500" cy="768300"/>
          </a:xfrm>
          <a:prstGeom prst="rect">
            <a:avLst/>
          </a:prstGeom>
          <a:noFill/>
          <a:ln>
            <a:noFill/>
          </a:ln>
        </p:spPr>
        <p:txBody>
          <a:bodyPr anchorCtr="0" anchor="t" bIns="75575" lIns="75575" spcFirstLastPara="1" rIns="75575" wrap="square" tIns="75575">
            <a:spAutoFit/>
          </a:bodyPr>
          <a:lstStyle/>
          <a:p>
            <a:pPr indent="0" lvl="0" marL="0" marR="0" rtl="0" algn="l">
              <a:lnSpc>
                <a:spcPct val="115000"/>
              </a:lnSpc>
              <a:spcBef>
                <a:spcPts val="1200"/>
              </a:spcBef>
              <a:spcAft>
                <a:spcPts val="300"/>
              </a:spcAft>
              <a:buClr>
                <a:srgbClr val="000000"/>
              </a:buClr>
              <a:buSzPts val="4000"/>
              <a:buFont typeface="Arial"/>
              <a:buNone/>
            </a:pPr>
            <a:r>
              <a:rPr b="0" i="0" lang="en" sz="4000" u="none" cap="none" strike="noStrike">
                <a:solidFill>
                  <a:schemeClr val="accent6"/>
                </a:solidFill>
                <a:latin typeface="Inter Black"/>
                <a:ea typeface="Inter Black"/>
                <a:cs typeface="Inter Black"/>
                <a:sym typeface="Inter Black"/>
              </a:rPr>
              <a:t>”</a:t>
            </a:r>
            <a:endParaRPr b="0" i="0" sz="1200" u="none" cap="none" strike="noStrike">
              <a:solidFill>
                <a:schemeClr val="accent6"/>
              </a:solidFill>
              <a:latin typeface="Arial"/>
              <a:ea typeface="Arial"/>
              <a:cs typeface="Arial"/>
              <a:sym typeface="Arial"/>
            </a:endParaRPr>
          </a:p>
        </p:txBody>
      </p:sp>
      <p:pic>
        <p:nvPicPr>
          <p:cNvPr id="407" name="Google Shape;407;p53"/>
          <p:cNvPicPr preferRelativeResize="0"/>
          <p:nvPr/>
        </p:nvPicPr>
        <p:blipFill rotWithShape="1">
          <a:blip r:embed="rId3">
            <a:alphaModFix/>
          </a:blip>
          <a:srcRect b="0" l="2901" r="2910" t="14763"/>
          <a:stretch/>
        </p:blipFill>
        <p:spPr>
          <a:xfrm>
            <a:off x="3305130" y="999051"/>
            <a:ext cx="2808000" cy="1592686"/>
          </a:xfrm>
          <a:prstGeom prst="rect">
            <a:avLst/>
          </a:prstGeom>
          <a:noFill/>
          <a:ln>
            <a:noFill/>
          </a:ln>
        </p:spPr>
      </p:pic>
      <p:pic>
        <p:nvPicPr>
          <p:cNvPr id="408" name="Google Shape;408;p53" title="3059002.JPG"/>
          <p:cNvPicPr preferRelativeResize="0"/>
          <p:nvPr/>
        </p:nvPicPr>
        <p:blipFill rotWithShape="1">
          <a:blip r:embed="rId4">
            <a:alphaModFix/>
          </a:blip>
          <a:srcRect b="0" l="120" r="-120" t="18950"/>
          <a:stretch/>
        </p:blipFill>
        <p:spPr>
          <a:xfrm>
            <a:off x="3305125" y="2727800"/>
            <a:ext cx="2807998" cy="1769199"/>
          </a:xfrm>
          <a:prstGeom prst="rect">
            <a:avLst/>
          </a:prstGeom>
          <a:noFill/>
          <a:ln>
            <a:noFill/>
          </a:ln>
        </p:spPr>
      </p:pic>
      <p:pic>
        <p:nvPicPr>
          <p:cNvPr id="409" name="Google Shape;409;p53" title="Filipin1$fillmore-dist.jpg"/>
          <p:cNvPicPr preferRelativeResize="0"/>
          <p:nvPr/>
        </p:nvPicPr>
        <p:blipFill rotWithShape="1">
          <a:blip r:embed="rId5">
            <a:alphaModFix/>
          </a:blip>
          <a:srcRect b="0" l="6941" r="6941" t="0"/>
          <a:stretch/>
        </p:blipFill>
        <p:spPr>
          <a:xfrm>
            <a:off x="6228225" y="999051"/>
            <a:ext cx="2808000" cy="1592686"/>
          </a:xfrm>
          <a:prstGeom prst="rect">
            <a:avLst/>
          </a:prstGeom>
          <a:noFill/>
          <a:ln>
            <a:noFill/>
          </a:ln>
        </p:spPr>
      </p:pic>
      <p:sp>
        <p:nvSpPr>
          <p:cNvPr id="410" name="Google Shape;410;p53"/>
          <p:cNvSpPr txBox="1"/>
          <p:nvPr/>
        </p:nvSpPr>
        <p:spPr>
          <a:xfrm>
            <a:off x="6206150" y="2448400"/>
            <a:ext cx="2808000" cy="1731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在1940年代的全盛時期，超過1,000名菲律賓人與其家人居住在菲爾莫爾／西部增建區域。</a:t>
            </a:r>
            <a:endParaRPr b="0" i="1" sz="800" u="none" cap="none" strike="noStrike">
              <a:solidFill>
                <a:schemeClr val="dk1"/>
              </a:solidFill>
              <a:highlight>
                <a:schemeClr val="lt1"/>
              </a:highlight>
              <a:latin typeface="Inter Light"/>
              <a:ea typeface="Inter Light"/>
              <a:cs typeface="Inter Light"/>
              <a:sym typeface="Inter Light"/>
            </a:endParaRPr>
          </a:p>
        </p:txBody>
      </p:sp>
      <p:pic>
        <p:nvPicPr>
          <p:cNvPr id="411" name="Google Shape;411;p53"/>
          <p:cNvPicPr preferRelativeResize="0"/>
          <p:nvPr/>
        </p:nvPicPr>
        <p:blipFill rotWithShape="1">
          <a:blip r:embed="rId6">
            <a:alphaModFix/>
          </a:blip>
          <a:srcRect b="0" l="14604" r="12044" t="0"/>
          <a:stretch/>
        </p:blipFill>
        <p:spPr>
          <a:xfrm>
            <a:off x="6206150" y="2727800"/>
            <a:ext cx="2808000" cy="1769200"/>
          </a:xfrm>
          <a:prstGeom prst="rect">
            <a:avLst/>
          </a:prstGeom>
          <a:noFill/>
          <a:ln>
            <a:noFill/>
          </a:ln>
        </p:spPr>
      </p:pic>
      <p:sp>
        <p:nvSpPr>
          <p:cNvPr id="412" name="Google Shape;412;p53"/>
          <p:cNvSpPr txBox="1"/>
          <p:nvPr/>
        </p:nvSpPr>
        <p:spPr>
          <a:xfrm>
            <a:off x="3305125" y="2375775"/>
            <a:ext cx="25047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菲爾莫爾街與吉里大道交叉口，1907年</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13" name="Google Shape;413;p53"/>
          <p:cNvSpPr txBox="1"/>
          <p:nvPr/>
        </p:nvSpPr>
        <p:spPr>
          <a:xfrm>
            <a:off x="3305130" y="4284002"/>
            <a:ext cx="2808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日本長老教會金禧宴會，1936年</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14" name="Google Shape;414;p53"/>
          <p:cNvSpPr txBox="1"/>
          <p:nvPr/>
        </p:nvSpPr>
        <p:spPr>
          <a:xfrm>
            <a:off x="6206150" y="4284002"/>
            <a:ext cx="2808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安謝·斯法德（Anshey Sfard）是服務正統派猶太教徒的主要猶太教會堂之一，該建築於1958年因政府行使土地徵收權進行拆除，而被迫遷出菲爾莫爾區。</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15" name="Google Shape;415;p53"/>
          <p:cNvSpPr txBox="1"/>
          <p:nvPr/>
        </p:nvSpPr>
        <p:spPr>
          <a:xfrm>
            <a:off x="388150" y="1124650"/>
            <a:ext cx="2779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BEDB4"/>
                </a:solidFill>
                <a:latin typeface="Hanken Grotesk"/>
                <a:ea typeface="Hanken Grotesk"/>
                <a:cs typeface="Hanken Grotesk"/>
                <a:sym typeface="Hanken Grotesk"/>
              </a:rPr>
              <a:t>文化豐富且多元</a:t>
            </a:r>
            <a:endParaRPr b="1" i="0" sz="1400" u="none" cap="none" strike="noStrike">
              <a:solidFill>
                <a:srgbClr val="FBEDB4"/>
              </a:solidFill>
              <a:latin typeface="Hanken Grotesk"/>
              <a:ea typeface="Hanken Grotesk"/>
              <a:cs typeface="Hanken Grotesk"/>
              <a:sym typeface="Hanken Grotesk"/>
            </a:endParaRPr>
          </a:p>
        </p:txBody>
      </p:sp>
      <p:sp>
        <p:nvSpPr>
          <p:cNvPr id="416" name="Google Shape;416;p53"/>
          <p:cNvSpPr txBox="1"/>
          <p:nvPr/>
        </p:nvSpPr>
        <p:spPr>
          <a:xfrm>
            <a:off x="499200" y="242700"/>
            <a:ext cx="52410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A"/>
                </a:solidFill>
                <a:latin typeface="Hanken Grotesk"/>
                <a:ea typeface="Hanken Grotesk"/>
                <a:cs typeface="Hanken Grotesk"/>
                <a:sym typeface="Hanken Grotesk"/>
              </a:rPr>
              <a:t>公平：修復損害</a:t>
            </a:r>
            <a:endParaRPr b="1" i="0" sz="3000" u="none" cap="none" strike="noStrike">
              <a:solidFill>
                <a:srgbClr val="20452A"/>
              </a:solidFill>
              <a:latin typeface="Hanken Grotesk"/>
              <a:ea typeface="Hanken Grotesk"/>
              <a:cs typeface="Hanken Grotesk"/>
              <a:sym typeface="Hanken Grotes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id="421" name="Google Shape;421;p54"/>
          <p:cNvPicPr preferRelativeResize="0"/>
          <p:nvPr/>
        </p:nvPicPr>
        <p:blipFill rotWithShape="1">
          <a:blip r:embed="rId3">
            <a:alphaModFix/>
          </a:blip>
          <a:srcRect b="5921" l="2475" r="51786" t="25308"/>
          <a:stretch/>
        </p:blipFill>
        <p:spPr>
          <a:xfrm>
            <a:off x="244742" y="2157552"/>
            <a:ext cx="3129661" cy="2798596"/>
          </a:xfrm>
          <a:prstGeom prst="rect">
            <a:avLst/>
          </a:prstGeom>
          <a:noFill/>
          <a:ln>
            <a:noFill/>
          </a:ln>
        </p:spPr>
      </p:pic>
      <p:pic>
        <p:nvPicPr>
          <p:cNvPr id="422" name="Google Shape;422;p54"/>
          <p:cNvPicPr preferRelativeResize="0"/>
          <p:nvPr/>
        </p:nvPicPr>
        <p:blipFill rotWithShape="1">
          <a:blip r:embed="rId3">
            <a:alphaModFix/>
          </a:blip>
          <a:srcRect b="5921" l="51937" r="2324" t="25308"/>
          <a:stretch/>
        </p:blipFill>
        <p:spPr>
          <a:xfrm>
            <a:off x="3478652" y="2157567"/>
            <a:ext cx="3129661" cy="2798577"/>
          </a:xfrm>
          <a:prstGeom prst="rect">
            <a:avLst/>
          </a:prstGeom>
          <a:noFill/>
          <a:ln>
            <a:noFill/>
          </a:ln>
        </p:spPr>
      </p:pic>
      <p:pic>
        <p:nvPicPr>
          <p:cNvPr id="423" name="Google Shape;423;p54"/>
          <p:cNvPicPr preferRelativeResize="0"/>
          <p:nvPr/>
        </p:nvPicPr>
        <p:blipFill rotWithShape="1">
          <a:blip r:embed="rId3">
            <a:alphaModFix/>
          </a:blip>
          <a:srcRect b="82717" l="23509" r="47881" t="11953"/>
          <a:stretch/>
        </p:blipFill>
        <p:spPr>
          <a:xfrm>
            <a:off x="244748" y="1852875"/>
            <a:ext cx="2269548" cy="251499"/>
          </a:xfrm>
          <a:prstGeom prst="rect">
            <a:avLst/>
          </a:prstGeom>
          <a:noFill/>
          <a:ln>
            <a:noFill/>
          </a:ln>
        </p:spPr>
      </p:pic>
      <p:sp>
        <p:nvSpPr>
          <p:cNvPr id="424" name="Google Shape;424;p54"/>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425" name="Google Shape;425;p54"/>
          <p:cNvSpPr txBox="1"/>
          <p:nvPr/>
        </p:nvSpPr>
        <p:spPr>
          <a:xfrm>
            <a:off x="237927" y="4762382"/>
            <a:ext cx="3143400" cy="193800"/>
          </a:xfrm>
          <a:prstGeom prst="rect">
            <a:avLst/>
          </a:prstGeom>
          <a:noFill/>
          <a:ln>
            <a:noFill/>
          </a:ln>
        </p:spPr>
        <p:txBody>
          <a:bodyPr anchorCtr="0" anchor="b" bIns="84600" lIns="84600" spcFirstLastPara="1" rIns="84600" wrap="square" tIns="84600">
            <a:noAutofit/>
          </a:bodyPr>
          <a:lstStyle/>
          <a:p>
            <a:pPr indent="0" lvl="0" marL="0" marR="0" rtl="0" algn="l">
              <a:lnSpc>
                <a:spcPct val="100000"/>
              </a:lnSpc>
              <a:spcBef>
                <a:spcPts val="0"/>
              </a:spcBef>
              <a:spcAft>
                <a:spcPts val="0"/>
              </a:spcAft>
              <a:buClr>
                <a:srgbClr val="000000"/>
              </a:buClr>
              <a:buSzPts val="896"/>
              <a:buFont typeface="Arial"/>
              <a:buNone/>
            </a:pPr>
            <a:r>
              <a:rPr b="1" i="1" lang="en" sz="896" u="none" cap="none" strike="noStrike">
                <a:solidFill>
                  <a:schemeClr val="dk1"/>
                </a:solidFill>
                <a:highlight>
                  <a:schemeClr val="lt1"/>
                </a:highlight>
                <a:latin typeface="Inter"/>
                <a:ea typeface="Inter"/>
                <a:cs typeface="Inter"/>
                <a:sym typeface="Inter"/>
              </a:rPr>
              <a:t>1940</a:t>
            </a:r>
            <a:endParaRPr b="1" i="1" sz="896" u="none" cap="none" strike="noStrike">
              <a:solidFill>
                <a:schemeClr val="dk1"/>
              </a:solidFill>
              <a:highlight>
                <a:schemeClr val="lt1"/>
              </a:highlight>
              <a:latin typeface="Inter"/>
              <a:ea typeface="Inter"/>
              <a:cs typeface="Inter"/>
              <a:sym typeface="Inter"/>
            </a:endParaRPr>
          </a:p>
        </p:txBody>
      </p:sp>
      <p:sp>
        <p:nvSpPr>
          <p:cNvPr id="426" name="Google Shape;426;p54"/>
          <p:cNvSpPr txBox="1"/>
          <p:nvPr/>
        </p:nvSpPr>
        <p:spPr>
          <a:xfrm>
            <a:off x="3471799" y="4762368"/>
            <a:ext cx="3143400" cy="193800"/>
          </a:xfrm>
          <a:prstGeom prst="rect">
            <a:avLst/>
          </a:prstGeom>
          <a:noFill/>
          <a:ln>
            <a:noFill/>
          </a:ln>
        </p:spPr>
        <p:txBody>
          <a:bodyPr anchorCtr="0" anchor="b" bIns="84600" lIns="84600" spcFirstLastPara="1" rIns="84600" wrap="square" tIns="84600">
            <a:noAutofit/>
          </a:bodyPr>
          <a:lstStyle/>
          <a:p>
            <a:pPr indent="0" lvl="0" marL="0" marR="0" rtl="0" algn="l">
              <a:lnSpc>
                <a:spcPct val="100000"/>
              </a:lnSpc>
              <a:spcBef>
                <a:spcPts val="0"/>
              </a:spcBef>
              <a:spcAft>
                <a:spcPts val="0"/>
              </a:spcAft>
              <a:buClr>
                <a:srgbClr val="000000"/>
              </a:buClr>
              <a:buSzPts val="896"/>
              <a:buFont typeface="Arial"/>
              <a:buNone/>
            </a:pPr>
            <a:r>
              <a:rPr b="1" i="1" lang="en" sz="896" u="none" cap="none" strike="noStrike">
                <a:solidFill>
                  <a:schemeClr val="dk1"/>
                </a:solidFill>
                <a:highlight>
                  <a:schemeClr val="lt1"/>
                </a:highlight>
                <a:latin typeface="Inter"/>
                <a:ea typeface="Inter"/>
                <a:cs typeface="Inter"/>
                <a:sym typeface="Inter"/>
              </a:rPr>
              <a:t>1950年代，日裔美國人囚禁事件之後</a:t>
            </a:r>
            <a:endParaRPr b="1" i="1" sz="896" u="none" cap="none" strike="noStrike">
              <a:solidFill>
                <a:schemeClr val="dk1"/>
              </a:solidFill>
              <a:highlight>
                <a:schemeClr val="lt1"/>
              </a:highlight>
              <a:latin typeface="Inter"/>
              <a:ea typeface="Inter"/>
              <a:cs typeface="Inter"/>
              <a:sym typeface="Inter"/>
            </a:endParaRPr>
          </a:p>
        </p:txBody>
      </p:sp>
      <p:sp>
        <p:nvSpPr>
          <p:cNvPr id="427" name="Google Shape;427;p54"/>
          <p:cNvSpPr txBox="1"/>
          <p:nvPr/>
        </p:nvSpPr>
        <p:spPr>
          <a:xfrm>
            <a:off x="237925" y="1005113"/>
            <a:ext cx="63705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484"/>
              </a:spcAft>
              <a:buClr>
                <a:srgbClr val="000000"/>
              </a:buClr>
              <a:buSzPts val="1200"/>
              <a:buFont typeface="Arial"/>
              <a:buNone/>
            </a:pPr>
            <a:r>
              <a:rPr b="1" i="0" lang="en" sz="1200" u="none" cap="none" strike="noStrike">
                <a:solidFill>
                  <a:schemeClr val="dk1"/>
                </a:solidFill>
                <a:latin typeface="Inter"/>
                <a:ea typeface="Inter"/>
                <a:cs typeface="Inter"/>
                <a:sym typeface="Inter"/>
              </a:rPr>
              <a:t>社區的文化豐富性</a:t>
            </a:r>
            <a:r>
              <a:rPr b="0" i="0" lang="en" sz="1200" u="none" cap="none" strike="noStrike">
                <a:solidFill>
                  <a:schemeClr val="dk1"/>
                </a:solidFill>
                <a:latin typeface="Inter"/>
                <a:ea typeface="Inter"/>
                <a:cs typeface="Inter"/>
                <a:sym typeface="Inter"/>
              </a:rPr>
              <a:t>曾受到都市更新、日裔美國人囚禁事件以及隨後的排斥性政策的挑戰。</a:t>
            </a:r>
            <a:endParaRPr b="0" i="0" sz="1200" u="none" cap="none" strike="noStrike">
              <a:solidFill>
                <a:schemeClr val="dk1"/>
              </a:solidFill>
              <a:latin typeface="Inter"/>
              <a:ea typeface="Inter"/>
              <a:cs typeface="Inter"/>
              <a:sym typeface="Inter"/>
            </a:endParaRPr>
          </a:p>
        </p:txBody>
      </p:sp>
      <p:pic>
        <p:nvPicPr>
          <p:cNvPr id="428" name="Google Shape;428;p54"/>
          <p:cNvPicPr preferRelativeResize="0"/>
          <p:nvPr/>
        </p:nvPicPr>
        <p:blipFill rotWithShape="1">
          <a:blip r:embed="rId4">
            <a:alphaModFix/>
          </a:blip>
          <a:srcRect b="0" l="0" r="0" t="0"/>
          <a:stretch/>
        </p:blipFill>
        <p:spPr>
          <a:xfrm>
            <a:off x="6889649" y="1195650"/>
            <a:ext cx="2055781" cy="1155175"/>
          </a:xfrm>
          <a:prstGeom prst="rect">
            <a:avLst/>
          </a:prstGeom>
          <a:noFill/>
          <a:ln>
            <a:noFill/>
          </a:ln>
        </p:spPr>
      </p:pic>
      <p:pic>
        <p:nvPicPr>
          <p:cNvPr id="429" name="Google Shape;429;p54" title="Fillmore1978.jpg"/>
          <p:cNvPicPr preferRelativeResize="0"/>
          <p:nvPr/>
        </p:nvPicPr>
        <p:blipFill rotWithShape="1">
          <a:blip r:embed="rId5">
            <a:alphaModFix/>
          </a:blip>
          <a:srcRect b="0" l="0" r="0" t="0"/>
          <a:stretch/>
        </p:blipFill>
        <p:spPr>
          <a:xfrm>
            <a:off x="6889650" y="3191387"/>
            <a:ext cx="1951500" cy="1099433"/>
          </a:xfrm>
          <a:prstGeom prst="rect">
            <a:avLst/>
          </a:prstGeom>
          <a:noFill/>
          <a:ln>
            <a:noFill/>
          </a:ln>
        </p:spPr>
      </p:pic>
      <p:sp>
        <p:nvSpPr>
          <p:cNvPr id="430" name="Google Shape;430;p54"/>
          <p:cNvSpPr txBox="1"/>
          <p:nvPr/>
        </p:nvSpPr>
        <p:spPr>
          <a:xfrm>
            <a:off x="6889650" y="2350825"/>
            <a:ext cx="1951500" cy="491100"/>
          </a:xfrm>
          <a:prstGeom prst="rect">
            <a:avLst/>
          </a:prstGeom>
          <a:noFill/>
          <a:ln>
            <a:noFill/>
          </a:ln>
        </p:spPr>
        <p:txBody>
          <a:bodyPr anchorCtr="0" anchor="t" bIns="69250" lIns="69250" spcFirstLastPara="1" rIns="69250" wrap="square" tIns="6925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rgbClr val="000000"/>
                </a:solidFill>
                <a:latin typeface="Inter Light"/>
                <a:ea typeface="Inter Light"/>
                <a:cs typeface="Inter Light"/>
                <a:sym typeface="Inter Light"/>
              </a:rPr>
              <a:t>爵士樂手約翰·漢迪（John Handy）、波尼·波因德克斯特（Pony Poindexter）、約翰·柯川（John Coltrane）與法蘭克·費雪（Frank Fisher）在Bop City爵士俱樂部即興演奏。</a:t>
            </a:r>
            <a:endParaRPr b="0" i="1" sz="800" u="none" cap="none" strike="noStrike">
              <a:solidFill>
                <a:srgbClr val="000000"/>
              </a:solidFill>
              <a:latin typeface="Inter Light"/>
              <a:ea typeface="Inter Light"/>
              <a:cs typeface="Inter Light"/>
              <a:sym typeface="Inter Light"/>
            </a:endParaRPr>
          </a:p>
        </p:txBody>
      </p:sp>
      <p:sp>
        <p:nvSpPr>
          <p:cNvPr id="431" name="Google Shape;431;p54"/>
          <p:cNvSpPr txBox="1"/>
          <p:nvPr/>
        </p:nvSpPr>
        <p:spPr>
          <a:xfrm>
            <a:off x="6889650" y="4285700"/>
            <a:ext cx="2008500" cy="572700"/>
          </a:xfrm>
          <a:prstGeom prst="rect">
            <a:avLst/>
          </a:prstGeom>
          <a:noFill/>
          <a:ln>
            <a:noFill/>
          </a:ln>
        </p:spPr>
        <p:txBody>
          <a:bodyPr anchorCtr="0" anchor="t" bIns="69250" lIns="69250" spcFirstLastPara="1" rIns="69250" wrap="square" tIns="6925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rgbClr val="000000"/>
                </a:solidFill>
                <a:latin typeface="Inter Light"/>
                <a:ea typeface="Inter Light"/>
                <a:cs typeface="Inter Light"/>
                <a:sym typeface="Inter Light"/>
              </a:rPr>
              <a:t>1978年的菲爾莫爾街：在重建計畫推土機夷平這個充滿活力的老社區近十年後，仍留有大片空地。</a:t>
            </a:r>
            <a:endParaRPr b="0" i="1" sz="800" u="none" cap="none" strike="noStrike">
              <a:solidFill>
                <a:srgbClr val="000000"/>
              </a:solidFill>
              <a:latin typeface="Inter Light"/>
              <a:ea typeface="Inter Light"/>
              <a:cs typeface="Inter Light"/>
              <a:sym typeface="Inter Light"/>
            </a:endParaRPr>
          </a:p>
        </p:txBody>
      </p:sp>
      <p:sp>
        <p:nvSpPr>
          <p:cNvPr id="432" name="Google Shape;432;p54"/>
          <p:cNvSpPr txBox="1"/>
          <p:nvPr/>
        </p:nvSpPr>
        <p:spPr>
          <a:xfrm>
            <a:off x="183025" y="4930875"/>
            <a:ext cx="4548000" cy="221700"/>
          </a:xfrm>
          <a:prstGeom prst="rect">
            <a:avLst/>
          </a:prstGeom>
          <a:noFill/>
          <a:ln>
            <a:noFill/>
          </a:ln>
        </p:spPr>
        <p:txBody>
          <a:bodyPr anchorCtr="0" anchor="b" bIns="69250" lIns="69250" spcFirstLastPara="1" rIns="69250" wrap="square" tIns="69250">
            <a:noAutofit/>
          </a:bodyPr>
          <a:lstStyle/>
          <a:p>
            <a:pPr indent="0" lvl="0" marL="0" marR="0" rtl="0" algn="l">
              <a:lnSpc>
                <a:spcPct val="100000"/>
              </a:lnSpc>
              <a:spcBef>
                <a:spcPts val="0"/>
              </a:spcBef>
              <a:spcAft>
                <a:spcPts val="0"/>
              </a:spcAft>
              <a:buClr>
                <a:srgbClr val="000000"/>
              </a:buClr>
              <a:buSzPts val="600"/>
              <a:buFont typeface="Arial"/>
              <a:buNone/>
            </a:pPr>
            <a:r>
              <a:rPr b="0" i="1" lang="en" sz="600" u="none" cap="none" strike="noStrike">
                <a:solidFill>
                  <a:srgbClr val="000000"/>
                </a:solidFill>
                <a:highlight>
                  <a:schemeClr val="lt1"/>
                </a:highlight>
                <a:latin typeface="Inter Light"/>
                <a:ea typeface="Inter Light"/>
                <a:cs typeface="Inter Light"/>
                <a:sym typeface="Inter Light"/>
              </a:rPr>
              <a:t>資料來源: https://www.sfchronicle.com/projects/2024/sf-japantown-incarceration/</a:t>
            </a:r>
            <a:endParaRPr b="0" i="1" sz="600" u="none" cap="none" strike="noStrike">
              <a:solidFill>
                <a:srgbClr val="000000"/>
              </a:solidFill>
              <a:highlight>
                <a:schemeClr val="lt1"/>
              </a:highlight>
              <a:latin typeface="Inter Light"/>
              <a:ea typeface="Inter Light"/>
              <a:cs typeface="Inter Light"/>
              <a:sym typeface="Inter Light"/>
            </a:endParaRPr>
          </a:p>
        </p:txBody>
      </p:sp>
      <p:sp>
        <p:nvSpPr>
          <p:cNvPr id="433" name="Google Shape;433;p54"/>
          <p:cNvSpPr txBox="1"/>
          <p:nvPr/>
        </p:nvSpPr>
        <p:spPr>
          <a:xfrm>
            <a:off x="499200" y="242700"/>
            <a:ext cx="52410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A"/>
                </a:solidFill>
                <a:latin typeface="Hanken Grotesk"/>
                <a:ea typeface="Hanken Grotesk"/>
                <a:cs typeface="Hanken Grotesk"/>
                <a:sym typeface="Hanken Grotesk"/>
              </a:rPr>
              <a:t>公平：修復損害</a:t>
            </a:r>
            <a:endParaRPr b="1" i="0" sz="3000" u="none" cap="none" strike="noStrike">
              <a:solidFill>
                <a:srgbClr val="20452A"/>
              </a:solidFill>
              <a:latin typeface="Hanken Grotesk"/>
              <a:ea typeface="Hanken Grotesk"/>
              <a:cs typeface="Hanken Grotesk"/>
              <a:sym typeface="Hanken Grotesk"/>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5"/>
          <p:cNvSpPr txBox="1"/>
          <p:nvPr>
            <p:ph idx="1" type="body"/>
          </p:nvPr>
        </p:nvSpPr>
        <p:spPr>
          <a:xfrm>
            <a:off x="237925" y="982025"/>
            <a:ext cx="5585400" cy="15162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b="1" lang="en" sz="1200"/>
              <a:t>儘管如此，文化豐富性仍是研究區域的一項顯著特徵</a:t>
            </a:r>
            <a:r>
              <a:rPr lang="en" sz="1200"/>
              <a:t>，並由多個致力於此的社區組織、一個日本文化區、眾多獲認證的傳統老字號商家，以及各式各樣的文化據點所共同支持。</a:t>
            </a:r>
            <a:endParaRPr sz="1200"/>
          </a:p>
          <a:p>
            <a:pPr indent="0" lvl="0" marL="0" rtl="0" algn="l">
              <a:lnSpc>
                <a:spcPct val="115000"/>
              </a:lnSpc>
              <a:spcBef>
                <a:spcPts val="1484"/>
              </a:spcBef>
              <a:spcAft>
                <a:spcPts val="1484"/>
              </a:spcAft>
              <a:buClr>
                <a:schemeClr val="dk1"/>
              </a:buClr>
              <a:buSzPts val="1100"/>
              <a:buFont typeface="Arial"/>
              <a:buNone/>
            </a:pPr>
            <a:r>
              <a:rPr lang="en" sz="1200"/>
              <a:t>本研究旨在加強和擴大社區內的文化豐富性。</a:t>
            </a:r>
            <a:endParaRPr sz="1200"/>
          </a:p>
        </p:txBody>
      </p:sp>
      <p:sp>
        <p:nvSpPr>
          <p:cNvPr id="439" name="Google Shape;439;p55"/>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440" name="Google Shape;440;p55"/>
          <p:cNvSpPr/>
          <p:nvPr/>
        </p:nvSpPr>
        <p:spPr>
          <a:xfrm rot="-5400000">
            <a:off x="5017500" y="1017600"/>
            <a:ext cx="5144100" cy="3108900"/>
          </a:xfrm>
          <a:prstGeom prst="round2SameRect">
            <a:avLst>
              <a:gd fmla="val 9765" name="adj1"/>
              <a:gd fmla="val 0" name="adj2"/>
            </a:avLst>
          </a:prstGeom>
          <a:solidFill>
            <a:srgbClr val="20452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pic>
        <p:nvPicPr>
          <p:cNvPr id="441" name="Google Shape;441;p55" title="20260206_132206_AS.jpg"/>
          <p:cNvPicPr preferRelativeResize="0"/>
          <p:nvPr/>
        </p:nvPicPr>
        <p:blipFill rotWithShape="1">
          <a:blip r:embed="rId3">
            <a:alphaModFix/>
          </a:blip>
          <a:srcRect b="0" l="33784" r="9919" t="0"/>
          <a:stretch/>
        </p:blipFill>
        <p:spPr>
          <a:xfrm>
            <a:off x="411650" y="2753050"/>
            <a:ext cx="1650063" cy="1650073"/>
          </a:xfrm>
          <a:prstGeom prst="rect">
            <a:avLst/>
          </a:prstGeom>
          <a:noFill/>
          <a:ln>
            <a:noFill/>
          </a:ln>
        </p:spPr>
      </p:pic>
      <p:pic>
        <p:nvPicPr>
          <p:cNvPr id="442" name="Google Shape;442;p55" title="20260526_190145.jpg"/>
          <p:cNvPicPr preferRelativeResize="0"/>
          <p:nvPr/>
        </p:nvPicPr>
        <p:blipFill rotWithShape="1">
          <a:blip r:embed="rId4">
            <a:alphaModFix/>
          </a:blip>
          <a:srcRect b="11615" l="0" r="0" t="32085"/>
          <a:stretch/>
        </p:blipFill>
        <p:spPr>
          <a:xfrm>
            <a:off x="2171099" y="2753050"/>
            <a:ext cx="1650061" cy="1650074"/>
          </a:xfrm>
          <a:prstGeom prst="rect">
            <a:avLst/>
          </a:prstGeom>
          <a:noFill/>
          <a:ln>
            <a:noFill/>
          </a:ln>
        </p:spPr>
      </p:pic>
      <p:pic>
        <p:nvPicPr>
          <p:cNvPr id="443" name="Google Shape;443;p55"/>
          <p:cNvPicPr preferRelativeResize="0"/>
          <p:nvPr/>
        </p:nvPicPr>
        <p:blipFill rotWithShape="1">
          <a:blip r:embed="rId5">
            <a:alphaModFix/>
          </a:blip>
          <a:srcRect b="13361" l="0" r="0" t="30358"/>
          <a:stretch/>
        </p:blipFill>
        <p:spPr>
          <a:xfrm>
            <a:off x="3945239" y="2753050"/>
            <a:ext cx="1650060" cy="1650074"/>
          </a:xfrm>
          <a:prstGeom prst="rect">
            <a:avLst/>
          </a:prstGeom>
          <a:noFill/>
          <a:ln>
            <a:noFill/>
          </a:ln>
        </p:spPr>
      </p:pic>
      <p:sp>
        <p:nvSpPr>
          <p:cNvPr id="444" name="Google Shape;444;p55"/>
          <p:cNvSpPr txBox="1"/>
          <p:nvPr/>
        </p:nvSpPr>
        <p:spPr>
          <a:xfrm>
            <a:off x="411652" y="4190125"/>
            <a:ext cx="11991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大阪路</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45" name="Google Shape;445;p55"/>
          <p:cNvSpPr txBox="1"/>
          <p:nvPr/>
        </p:nvSpPr>
        <p:spPr>
          <a:xfrm>
            <a:off x="2171102" y="4190125"/>
            <a:ext cx="11991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希列以色列會堂</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46" name="Google Shape;446;p55"/>
          <p:cNvSpPr txBox="1"/>
          <p:nvPr/>
        </p:nvSpPr>
        <p:spPr>
          <a:xfrm>
            <a:off x="3945249" y="4190125"/>
            <a:ext cx="1650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菲爾莫爾傳統中心</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47" name="Google Shape;447;p55"/>
          <p:cNvSpPr txBox="1"/>
          <p:nvPr/>
        </p:nvSpPr>
        <p:spPr>
          <a:xfrm>
            <a:off x="499200" y="242700"/>
            <a:ext cx="52410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A"/>
                </a:solidFill>
                <a:latin typeface="Hanken Grotesk"/>
                <a:ea typeface="Hanken Grotesk"/>
                <a:cs typeface="Hanken Grotesk"/>
                <a:sym typeface="Hanken Grotesk"/>
              </a:rPr>
              <a:t>公平：修復損害</a:t>
            </a:r>
            <a:endParaRPr b="1" i="0" sz="3000" u="none" cap="none" strike="noStrike">
              <a:solidFill>
                <a:srgbClr val="20452A"/>
              </a:solidFill>
              <a:latin typeface="Hanken Grotesk"/>
              <a:ea typeface="Hanken Grotesk"/>
              <a:cs typeface="Hanken Grotesk"/>
              <a:sym typeface="Hanken Grotesk"/>
            </a:endParaRPr>
          </a:p>
        </p:txBody>
      </p:sp>
      <p:sp>
        <p:nvSpPr>
          <p:cNvPr id="448" name="Google Shape;448;p55"/>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BEDB4"/>
                </a:solidFill>
                <a:latin typeface="Hanken Grotesk"/>
                <a:ea typeface="Hanken Grotesk"/>
                <a:cs typeface="Hanken Grotesk"/>
                <a:sym typeface="Hanken Grotesk"/>
              </a:rPr>
              <a:t>草擬目標</a:t>
            </a:r>
            <a:endParaRPr b="1" i="0" sz="1800" u="none" cap="none" strike="noStrike">
              <a:solidFill>
                <a:srgbClr val="FBEDB4"/>
              </a:solidFill>
              <a:latin typeface="Hanken Grotesk"/>
              <a:ea typeface="Hanken Grotesk"/>
              <a:cs typeface="Hanken Grotesk"/>
              <a:sym typeface="Hanken Grotesk"/>
            </a:endParaRPr>
          </a:p>
        </p:txBody>
      </p:sp>
      <p:sp>
        <p:nvSpPr>
          <p:cNvPr id="449" name="Google Shape;449;p55"/>
          <p:cNvSpPr txBox="1"/>
          <p:nvPr/>
        </p:nvSpPr>
        <p:spPr>
          <a:xfrm>
            <a:off x="6058050" y="676550"/>
            <a:ext cx="2948100" cy="36942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最大限度地提供經濟適用房</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防止進一步的流離失所</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指出能讓流離失所的居民重新回流到社區的途徑，包括兌現COPs</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加強和擴大社區文化豐富性</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多元化房屋類型以支持多樣的人口類型（家庭，老年人，代際關係）</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加強跨世代關係；長者與青少年</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改善殘疾人士通行</a:t>
            </a:r>
            <a:endParaRPr b="0" i="0" sz="1200" u="none" cap="none" strike="noStrike">
              <a:solidFill>
                <a:srgbClr val="FBEDB4"/>
              </a:solidFill>
              <a:latin typeface="Hanken Grotesk"/>
              <a:ea typeface="Hanken Grotesk"/>
              <a:cs typeface="Hanken Grotesk"/>
              <a:sym typeface="Hanken Grotesk"/>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id="454" name="Google Shape;454;p56"/>
          <p:cNvPicPr preferRelativeResize="0"/>
          <p:nvPr/>
        </p:nvPicPr>
        <p:blipFill rotWithShape="1">
          <a:blip r:embed="rId3">
            <a:alphaModFix/>
          </a:blip>
          <a:srcRect b="0" l="0" r="0" t="0"/>
          <a:stretch/>
        </p:blipFill>
        <p:spPr>
          <a:xfrm>
            <a:off x="353750" y="3187524"/>
            <a:ext cx="1735279" cy="1214697"/>
          </a:xfrm>
          <a:prstGeom prst="rect">
            <a:avLst/>
          </a:prstGeom>
          <a:noFill/>
          <a:ln>
            <a:noFill/>
          </a:ln>
        </p:spPr>
      </p:pic>
      <p:pic>
        <p:nvPicPr>
          <p:cNvPr id="455" name="Google Shape;455;p56"/>
          <p:cNvPicPr preferRelativeResize="0"/>
          <p:nvPr/>
        </p:nvPicPr>
        <p:blipFill rotWithShape="1">
          <a:blip r:embed="rId4">
            <a:alphaModFix/>
          </a:blip>
          <a:srcRect b="0" l="0" r="0" t="0"/>
          <a:stretch/>
        </p:blipFill>
        <p:spPr>
          <a:xfrm>
            <a:off x="3047348" y="2767333"/>
            <a:ext cx="2721676" cy="1554025"/>
          </a:xfrm>
          <a:prstGeom prst="rect">
            <a:avLst/>
          </a:prstGeom>
          <a:noFill/>
          <a:ln>
            <a:noFill/>
          </a:ln>
        </p:spPr>
      </p:pic>
      <p:sp>
        <p:nvSpPr>
          <p:cNvPr id="456" name="Google Shape;456;p56"/>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457" name="Google Shape;457;p56"/>
          <p:cNvSpPr/>
          <p:nvPr/>
        </p:nvSpPr>
        <p:spPr>
          <a:xfrm rot="-5400000">
            <a:off x="5017500" y="1017600"/>
            <a:ext cx="5144100" cy="3108900"/>
          </a:xfrm>
          <a:prstGeom prst="round2SameRect">
            <a:avLst>
              <a:gd fmla="val 9765" name="adj1"/>
              <a:gd fmla="val 0" name="adj2"/>
            </a:avLst>
          </a:prstGeom>
          <a:solidFill>
            <a:srgbClr val="20452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458" name="Google Shape;458;p56"/>
          <p:cNvSpPr txBox="1"/>
          <p:nvPr>
            <p:ph idx="1" type="body"/>
          </p:nvPr>
        </p:nvSpPr>
        <p:spPr>
          <a:xfrm>
            <a:off x="237925" y="982025"/>
            <a:ext cx="5531100" cy="572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sz="1200"/>
              <a:t>重建工程後留下的房屋存量與建築環境，應能更好地支持一個包容且公平的社區。</a:t>
            </a:r>
            <a:endParaRPr sz="1200"/>
          </a:p>
        </p:txBody>
      </p:sp>
      <p:grpSp>
        <p:nvGrpSpPr>
          <p:cNvPr id="459" name="Google Shape;459;p56"/>
          <p:cNvGrpSpPr/>
          <p:nvPr/>
        </p:nvGrpSpPr>
        <p:grpSpPr>
          <a:xfrm>
            <a:off x="311700" y="1721350"/>
            <a:ext cx="5486274" cy="1003752"/>
            <a:chOff x="311700" y="1721350"/>
            <a:chExt cx="5486274" cy="1003752"/>
          </a:xfrm>
        </p:grpSpPr>
        <p:pic>
          <p:nvPicPr>
            <p:cNvPr id="460" name="Google Shape;460;p56"/>
            <p:cNvPicPr preferRelativeResize="0"/>
            <p:nvPr/>
          </p:nvPicPr>
          <p:blipFill rotWithShape="1">
            <a:blip r:embed="rId5">
              <a:alphaModFix/>
            </a:blip>
            <a:srcRect b="0" l="0" r="72440" t="54996"/>
            <a:stretch/>
          </p:blipFill>
          <p:spPr>
            <a:xfrm>
              <a:off x="311700" y="1721351"/>
              <a:ext cx="1715123" cy="1003751"/>
            </a:xfrm>
            <a:prstGeom prst="rect">
              <a:avLst/>
            </a:prstGeom>
            <a:noFill/>
            <a:ln>
              <a:noFill/>
            </a:ln>
          </p:spPr>
        </p:pic>
        <p:pic>
          <p:nvPicPr>
            <p:cNvPr id="461" name="Google Shape;461;p56"/>
            <p:cNvPicPr preferRelativeResize="0"/>
            <p:nvPr/>
          </p:nvPicPr>
          <p:blipFill rotWithShape="1">
            <a:blip r:embed="rId5">
              <a:alphaModFix/>
            </a:blip>
            <a:srcRect b="54995" l="34833" r="37186" t="0"/>
            <a:stretch/>
          </p:blipFill>
          <p:spPr>
            <a:xfrm>
              <a:off x="2005804" y="1721351"/>
              <a:ext cx="1741286" cy="1003751"/>
            </a:xfrm>
            <a:prstGeom prst="rect">
              <a:avLst/>
            </a:prstGeom>
            <a:noFill/>
            <a:ln>
              <a:noFill/>
            </a:ln>
          </p:spPr>
        </p:pic>
        <p:pic>
          <p:nvPicPr>
            <p:cNvPr id="462" name="Google Shape;462;p56"/>
            <p:cNvPicPr preferRelativeResize="0"/>
            <p:nvPr/>
          </p:nvPicPr>
          <p:blipFill rotWithShape="1">
            <a:blip r:embed="rId5">
              <a:alphaModFix/>
            </a:blip>
            <a:srcRect b="0" l="72440" r="0" t="54996"/>
            <a:stretch/>
          </p:blipFill>
          <p:spPr>
            <a:xfrm>
              <a:off x="3747103" y="1721351"/>
              <a:ext cx="1715123" cy="1003751"/>
            </a:xfrm>
            <a:prstGeom prst="rect">
              <a:avLst/>
            </a:prstGeom>
            <a:noFill/>
            <a:ln>
              <a:noFill/>
            </a:ln>
          </p:spPr>
        </p:pic>
        <p:sp>
          <p:nvSpPr>
            <p:cNvPr id="463" name="Google Shape;463;p56"/>
            <p:cNvSpPr txBox="1"/>
            <p:nvPr/>
          </p:nvSpPr>
          <p:spPr>
            <a:xfrm>
              <a:off x="929825" y="1923075"/>
              <a:ext cx="1023300" cy="600300"/>
            </a:xfrm>
            <a:prstGeom prst="rect">
              <a:avLst/>
            </a:prstGeom>
            <a:solidFill>
              <a:srgbClr val="0A203E"/>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EB9A36"/>
                  </a:solidFill>
                  <a:latin typeface="Inter"/>
                  <a:ea typeface="Inter"/>
                  <a:cs typeface="Inter"/>
                  <a:sym typeface="Inter"/>
                </a:rPr>
                <a:t>該區域內78%的住宅為兩房或兩房以下格局。</a:t>
              </a:r>
              <a:endParaRPr b="0" i="0" sz="900" u="none" cap="none" strike="noStrike">
                <a:solidFill>
                  <a:srgbClr val="EB9A36"/>
                </a:solidFill>
                <a:latin typeface="Inter"/>
                <a:ea typeface="Inter"/>
                <a:cs typeface="Inter"/>
                <a:sym typeface="Inter"/>
              </a:endParaRPr>
            </a:p>
          </p:txBody>
        </p:sp>
        <p:sp>
          <p:nvSpPr>
            <p:cNvPr id="464" name="Google Shape;464;p56"/>
            <p:cNvSpPr txBox="1"/>
            <p:nvPr/>
          </p:nvSpPr>
          <p:spPr>
            <a:xfrm>
              <a:off x="2643300" y="1945450"/>
              <a:ext cx="1049400" cy="600300"/>
            </a:xfrm>
            <a:prstGeom prst="rect">
              <a:avLst/>
            </a:prstGeom>
            <a:solidFill>
              <a:srgbClr val="0A203E"/>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EB9A36"/>
                  </a:solidFill>
                  <a:latin typeface="Inter"/>
                  <a:ea typeface="Inter"/>
                  <a:cs typeface="Inter"/>
                  <a:sym typeface="Inter"/>
                </a:rPr>
                <a:t>與</a:t>
              </a:r>
              <a:r>
                <a:rPr b="0" i="0" lang="en" sz="900" u="none" cap="none" strike="noStrike">
                  <a:solidFill>
                    <a:schemeClr val="accent3"/>
                  </a:solidFill>
                  <a:latin typeface="Inter"/>
                  <a:ea typeface="Inter"/>
                  <a:cs typeface="Inter"/>
                  <a:sym typeface="Inter"/>
                </a:rPr>
                <a:t>整個</a:t>
              </a:r>
              <a:r>
                <a:rPr b="0" i="0" lang="en" sz="900" u="none" cap="none" strike="noStrike">
                  <a:solidFill>
                    <a:srgbClr val="EB9A36"/>
                  </a:solidFill>
                  <a:latin typeface="Inter"/>
                  <a:ea typeface="Inter"/>
                  <a:cs typeface="Inter"/>
                  <a:sym typeface="Inter"/>
                </a:rPr>
                <a:t>舊金山市相比，家庭住戶較少</a:t>
              </a:r>
              <a:endParaRPr b="0" i="0" sz="900" u="none" cap="none" strike="noStrike">
                <a:solidFill>
                  <a:srgbClr val="EB9A36"/>
                </a:solidFill>
                <a:latin typeface="Inter"/>
                <a:ea typeface="Inter"/>
                <a:cs typeface="Inter"/>
                <a:sym typeface="Inter"/>
              </a:endParaRPr>
            </a:p>
          </p:txBody>
        </p:sp>
        <p:pic>
          <p:nvPicPr>
            <p:cNvPr id="465" name="Google Shape;465;p56"/>
            <p:cNvPicPr preferRelativeResize="0"/>
            <p:nvPr/>
          </p:nvPicPr>
          <p:blipFill rotWithShape="1">
            <a:blip r:embed="rId5">
              <a:alphaModFix/>
            </a:blip>
            <a:srcRect b="0" l="83557" r="0" t="54996"/>
            <a:stretch/>
          </p:blipFill>
          <p:spPr>
            <a:xfrm>
              <a:off x="4774675" y="1721350"/>
              <a:ext cx="1023299" cy="1003751"/>
            </a:xfrm>
            <a:prstGeom prst="rect">
              <a:avLst/>
            </a:prstGeom>
            <a:noFill/>
            <a:ln>
              <a:noFill/>
            </a:ln>
          </p:spPr>
        </p:pic>
        <p:sp>
          <p:nvSpPr>
            <p:cNvPr id="466" name="Google Shape;466;p56"/>
            <p:cNvSpPr txBox="1"/>
            <p:nvPr/>
          </p:nvSpPr>
          <p:spPr>
            <a:xfrm>
              <a:off x="4490675" y="1907050"/>
              <a:ext cx="1168800" cy="677100"/>
            </a:xfrm>
            <a:prstGeom prst="rect">
              <a:avLst/>
            </a:prstGeom>
            <a:solidFill>
              <a:srgbClr val="0A203E"/>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EB9A36"/>
                  </a:solidFill>
                  <a:latin typeface="Inter"/>
                  <a:ea typeface="Inter"/>
                  <a:cs typeface="Inter"/>
                  <a:sym typeface="Inter"/>
                </a:rPr>
                <a:t>與整個舊金山市相比，研究區域內的年輕成年人與老年人比例較高。</a:t>
              </a:r>
              <a:endParaRPr b="0" i="0" sz="800" u="none" cap="none" strike="noStrike">
                <a:solidFill>
                  <a:srgbClr val="EB9A36"/>
                </a:solidFill>
                <a:latin typeface="Inter"/>
                <a:ea typeface="Inter"/>
                <a:cs typeface="Inter"/>
                <a:sym typeface="Inter"/>
              </a:endParaRPr>
            </a:p>
          </p:txBody>
        </p:sp>
      </p:grpSp>
      <p:sp>
        <p:nvSpPr>
          <p:cNvPr id="467" name="Google Shape;467;p56"/>
          <p:cNvSpPr txBox="1"/>
          <p:nvPr/>
        </p:nvSpPr>
        <p:spPr>
          <a:xfrm>
            <a:off x="499200" y="242700"/>
            <a:ext cx="52410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A"/>
                </a:solidFill>
                <a:latin typeface="Hanken Grotesk"/>
                <a:ea typeface="Hanken Grotesk"/>
                <a:cs typeface="Hanken Grotesk"/>
                <a:sym typeface="Hanken Grotesk"/>
              </a:rPr>
              <a:t>公平：修復損害</a:t>
            </a:r>
            <a:endParaRPr b="1" i="0" sz="3000" u="none" cap="none" strike="noStrike">
              <a:solidFill>
                <a:srgbClr val="20452A"/>
              </a:solidFill>
              <a:latin typeface="Hanken Grotesk"/>
              <a:ea typeface="Hanken Grotesk"/>
              <a:cs typeface="Hanken Grotesk"/>
              <a:sym typeface="Hanken Grotesk"/>
            </a:endParaRPr>
          </a:p>
        </p:txBody>
      </p:sp>
      <p:sp>
        <p:nvSpPr>
          <p:cNvPr id="468" name="Google Shape;468;p56"/>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BEDB4"/>
                </a:solidFill>
                <a:latin typeface="Hanken Grotesk"/>
                <a:ea typeface="Hanken Grotesk"/>
                <a:cs typeface="Hanken Grotesk"/>
                <a:sym typeface="Hanken Grotesk"/>
              </a:rPr>
              <a:t>草擬目標</a:t>
            </a:r>
            <a:endParaRPr b="1" i="0" sz="1800" u="none" cap="none" strike="noStrike">
              <a:solidFill>
                <a:srgbClr val="FBEDB4"/>
              </a:solidFill>
              <a:latin typeface="Hanken Grotesk"/>
              <a:ea typeface="Hanken Grotesk"/>
              <a:cs typeface="Hanken Grotesk"/>
              <a:sym typeface="Hanken Grotesk"/>
            </a:endParaRPr>
          </a:p>
        </p:txBody>
      </p:sp>
      <p:sp>
        <p:nvSpPr>
          <p:cNvPr id="469" name="Google Shape;469;p56"/>
          <p:cNvSpPr txBox="1"/>
          <p:nvPr/>
        </p:nvSpPr>
        <p:spPr>
          <a:xfrm>
            <a:off x="6058050" y="676550"/>
            <a:ext cx="2948100" cy="36942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最大限度地提供經濟適用房</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防止進一步的流離失所</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指出能讓流離失所的居民重新回流到社區的途徑，包括兌現COPs</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加強和擴大社區文化豐富性</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多元化房屋類型以支持多樣的人口類型（家庭，老年人，代際關係）</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加強跨世代關係；長者與青少年</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改善殘疾人士通行</a:t>
            </a:r>
            <a:endParaRPr b="0" i="0" sz="1200" u="none" cap="none" strike="noStrike">
              <a:solidFill>
                <a:srgbClr val="FBEDB4"/>
              </a:solidFill>
              <a:latin typeface="Hanken Grotesk"/>
              <a:ea typeface="Hanken Grotesk"/>
              <a:cs typeface="Hanken Grotesk"/>
              <a:sym typeface="Hanken Grotesk"/>
            </a:endParaRPr>
          </a:p>
        </p:txBody>
      </p:sp>
      <p:sp>
        <p:nvSpPr>
          <p:cNvPr id="470" name="Google Shape;470;p56"/>
          <p:cNvSpPr txBox="1"/>
          <p:nvPr/>
        </p:nvSpPr>
        <p:spPr>
          <a:xfrm>
            <a:off x="311700" y="4460875"/>
            <a:ext cx="36018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rgbClr val="000000"/>
                </a:solidFill>
                <a:highlight>
                  <a:srgbClr val="FFFFFF"/>
                </a:highlight>
                <a:latin typeface="Inter Light"/>
                <a:ea typeface="Inter Light"/>
                <a:cs typeface="Inter Light"/>
                <a:sym typeface="Inter Light"/>
              </a:rPr>
              <a:t>資料來源:: American Community Survey, 2023 and SF Planning, 2026</a:t>
            </a:r>
            <a:endParaRPr b="0" i="1" sz="800" u="none" cap="none" strike="noStrike">
              <a:solidFill>
                <a:srgbClr val="000000"/>
              </a:solidFill>
              <a:highlight>
                <a:srgbClr val="FFFFFF"/>
              </a:highlight>
              <a:latin typeface="Inter Light"/>
              <a:ea typeface="Inter Light"/>
              <a:cs typeface="Inter Light"/>
              <a:sym typeface="Inter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74" name="Shape 474"/>
        <p:cNvGrpSpPr/>
        <p:nvPr/>
      </p:nvGrpSpPr>
      <p:grpSpPr>
        <a:xfrm>
          <a:off x="0" y="0"/>
          <a:ext cx="0" cy="0"/>
          <a:chOff x="0" y="0"/>
          <a:chExt cx="0" cy="0"/>
        </a:xfrm>
      </p:grpSpPr>
      <p:sp>
        <p:nvSpPr>
          <p:cNvPr id="475" name="Google Shape;475;p57"/>
          <p:cNvSpPr/>
          <p:nvPr/>
        </p:nvSpPr>
        <p:spPr>
          <a:xfrm rot="-5400000">
            <a:off x="5017500" y="1017600"/>
            <a:ext cx="5144100" cy="3108900"/>
          </a:xfrm>
          <a:prstGeom prst="round2SameRect">
            <a:avLst>
              <a:gd fmla="val 9765" name="adj1"/>
              <a:gd fmla="val 0" name="adj2"/>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476" name="Google Shape;476;p57"/>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2"/>
                </a:solidFill>
                <a:latin typeface="Hanken Grotesk"/>
                <a:ea typeface="Hanken Grotesk"/>
                <a:cs typeface="Hanken Grotesk"/>
                <a:sym typeface="Hanken Grotesk"/>
              </a:rPr>
              <a:t>安全與宜居性：重新連結社區</a:t>
            </a:r>
            <a:endParaRPr b="1" i="0" sz="3000" u="none" cap="none" strike="noStrike">
              <a:solidFill>
                <a:schemeClr val="accent2"/>
              </a:solidFill>
              <a:latin typeface="Hanken Grotesk"/>
              <a:ea typeface="Hanken Grotesk"/>
              <a:cs typeface="Hanken Grotesk"/>
              <a:sym typeface="Hanken Grotesk"/>
            </a:endParaRPr>
          </a:p>
        </p:txBody>
      </p:sp>
      <p:sp>
        <p:nvSpPr>
          <p:cNvPr id="477" name="Google Shape;477;p57"/>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2"/>
                </a:solidFill>
                <a:latin typeface="Hanken Grotesk Black"/>
                <a:ea typeface="Hanken Grotesk Black"/>
                <a:cs typeface="Hanken Grotesk Black"/>
                <a:sym typeface="Hanken Grotesk Black"/>
              </a:rPr>
              <a:t>2 </a:t>
            </a:r>
            <a:endParaRPr b="0" i="0" sz="4800" u="none" cap="none" strike="noStrike">
              <a:solidFill>
                <a:schemeClr val="accent2"/>
              </a:solidFill>
              <a:latin typeface="Arial"/>
              <a:ea typeface="Arial"/>
              <a:cs typeface="Arial"/>
              <a:sym typeface="Arial"/>
            </a:endParaRPr>
          </a:p>
        </p:txBody>
      </p:sp>
      <p:sp>
        <p:nvSpPr>
          <p:cNvPr id="478" name="Google Shape;478;p57"/>
          <p:cNvSpPr txBox="1"/>
          <p:nvPr>
            <p:ph idx="1" type="body"/>
          </p:nvPr>
        </p:nvSpPr>
        <p:spPr>
          <a:xfrm>
            <a:off x="237925" y="1858125"/>
            <a:ext cx="5531100" cy="1634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600">
                <a:solidFill>
                  <a:schemeClr val="accent2"/>
                </a:solidFill>
              </a:rPr>
              <a:t>減少通行障礙，使居民和訪客可以安全、輕鬆地通行，以改善公共衛生和支持宜居社區的方式。設計公共區域並促進用地性質，以幫助社區蓬勃發展。</a:t>
            </a:r>
            <a:endParaRPr b="1" sz="1600">
              <a:solidFill>
                <a:schemeClr val="accent2"/>
              </a:solidFill>
            </a:endParaRPr>
          </a:p>
        </p:txBody>
      </p:sp>
      <p:sp>
        <p:nvSpPr>
          <p:cNvPr id="479" name="Google Shape;479;p57"/>
          <p:cNvSpPr/>
          <p:nvPr/>
        </p:nvSpPr>
        <p:spPr>
          <a:xfrm>
            <a:off x="219800" y="4663150"/>
            <a:ext cx="2948100" cy="30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480" name="Google Shape;480;p57"/>
          <p:cNvSpPr/>
          <p:nvPr/>
        </p:nvSpPr>
        <p:spPr>
          <a:xfrm>
            <a:off x="237925" y="4235400"/>
            <a:ext cx="489702" cy="460916"/>
          </a:xfrm>
          <a:custGeom>
            <a:rect b="b" l="l" r="r" t="t"/>
            <a:pathLst>
              <a:path extrusionOk="0" h="15323" w="16280">
                <a:moveTo>
                  <a:pt x="7161" y="1"/>
                </a:moveTo>
                <a:lnTo>
                  <a:pt x="6787" y="84"/>
                </a:lnTo>
                <a:lnTo>
                  <a:pt x="6412" y="167"/>
                </a:lnTo>
                <a:lnTo>
                  <a:pt x="6037" y="334"/>
                </a:lnTo>
                <a:lnTo>
                  <a:pt x="5329" y="709"/>
                </a:lnTo>
                <a:lnTo>
                  <a:pt x="4622" y="1208"/>
                </a:lnTo>
                <a:lnTo>
                  <a:pt x="4247" y="1458"/>
                </a:lnTo>
                <a:lnTo>
                  <a:pt x="3955" y="1791"/>
                </a:lnTo>
                <a:lnTo>
                  <a:pt x="3622" y="2207"/>
                </a:lnTo>
                <a:lnTo>
                  <a:pt x="3373" y="2707"/>
                </a:lnTo>
                <a:lnTo>
                  <a:pt x="3289" y="2957"/>
                </a:lnTo>
                <a:lnTo>
                  <a:pt x="3206" y="3207"/>
                </a:lnTo>
                <a:lnTo>
                  <a:pt x="3164" y="3457"/>
                </a:lnTo>
                <a:lnTo>
                  <a:pt x="3123" y="3748"/>
                </a:lnTo>
                <a:lnTo>
                  <a:pt x="2665" y="3748"/>
                </a:lnTo>
                <a:lnTo>
                  <a:pt x="2248" y="3790"/>
                </a:lnTo>
                <a:lnTo>
                  <a:pt x="1790" y="3956"/>
                </a:lnTo>
                <a:lnTo>
                  <a:pt x="1416" y="4164"/>
                </a:lnTo>
                <a:lnTo>
                  <a:pt x="1083" y="4373"/>
                </a:lnTo>
                <a:lnTo>
                  <a:pt x="791" y="4622"/>
                </a:lnTo>
                <a:lnTo>
                  <a:pt x="583" y="4914"/>
                </a:lnTo>
                <a:lnTo>
                  <a:pt x="375" y="5205"/>
                </a:lnTo>
                <a:lnTo>
                  <a:pt x="208" y="5538"/>
                </a:lnTo>
                <a:lnTo>
                  <a:pt x="83" y="5913"/>
                </a:lnTo>
                <a:lnTo>
                  <a:pt x="0" y="6288"/>
                </a:lnTo>
                <a:lnTo>
                  <a:pt x="0" y="6662"/>
                </a:lnTo>
                <a:lnTo>
                  <a:pt x="42" y="7037"/>
                </a:lnTo>
                <a:lnTo>
                  <a:pt x="125" y="7412"/>
                </a:lnTo>
                <a:lnTo>
                  <a:pt x="250" y="7745"/>
                </a:lnTo>
                <a:lnTo>
                  <a:pt x="416" y="8078"/>
                </a:lnTo>
                <a:lnTo>
                  <a:pt x="583" y="8411"/>
                </a:lnTo>
                <a:lnTo>
                  <a:pt x="833" y="8703"/>
                </a:lnTo>
                <a:lnTo>
                  <a:pt x="1083" y="8994"/>
                </a:lnTo>
                <a:lnTo>
                  <a:pt x="1332" y="9244"/>
                </a:lnTo>
                <a:lnTo>
                  <a:pt x="1749" y="9535"/>
                </a:lnTo>
                <a:lnTo>
                  <a:pt x="2123" y="9785"/>
                </a:lnTo>
                <a:lnTo>
                  <a:pt x="2581" y="9993"/>
                </a:lnTo>
                <a:lnTo>
                  <a:pt x="3039" y="10118"/>
                </a:lnTo>
                <a:lnTo>
                  <a:pt x="2665" y="10659"/>
                </a:lnTo>
                <a:lnTo>
                  <a:pt x="2498" y="11034"/>
                </a:lnTo>
                <a:lnTo>
                  <a:pt x="2415" y="11367"/>
                </a:lnTo>
                <a:lnTo>
                  <a:pt x="2332" y="11742"/>
                </a:lnTo>
                <a:lnTo>
                  <a:pt x="2332" y="12075"/>
                </a:lnTo>
                <a:lnTo>
                  <a:pt x="2373" y="12408"/>
                </a:lnTo>
                <a:lnTo>
                  <a:pt x="2498" y="12783"/>
                </a:lnTo>
                <a:lnTo>
                  <a:pt x="2706" y="13074"/>
                </a:lnTo>
                <a:lnTo>
                  <a:pt x="2956" y="13366"/>
                </a:lnTo>
                <a:lnTo>
                  <a:pt x="3248" y="13616"/>
                </a:lnTo>
                <a:lnTo>
                  <a:pt x="3539" y="13824"/>
                </a:lnTo>
                <a:lnTo>
                  <a:pt x="3872" y="13949"/>
                </a:lnTo>
                <a:lnTo>
                  <a:pt x="4205" y="14074"/>
                </a:lnTo>
                <a:lnTo>
                  <a:pt x="4580" y="14157"/>
                </a:lnTo>
                <a:lnTo>
                  <a:pt x="4913" y="14240"/>
                </a:lnTo>
                <a:lnTo>
                  <a:pt x="5662" y="14240"/>
                </a:lnTo>
                <a:lnTo>
                  <a:pt x="5996" y="14198"/>
                </a:lnTo>
                <a:lnTo>
                  <a:pt x="6370" y="14115"/>
                </a:lnTo>
                <a:lnTo>
                  <a:pt x="6745" y="13990"/>
                </a:lnTo>
                <a:lnTo>
                  <a:pt x="7078" y="13865"/>
                </a:lnTo>
                <a:lnTo>
                  <a:pt x="7411" y="13740"/>
                </a:lnTo>
                <a:lnTo>
                  <a:pt x="7703" y="13532"/>
                </a:lnTo>
                <a:lnTo>
                  <a:pt x="8036" y="13366"/>
                </a:lnTo>
                <a:lnTo>
                  <a:pt x="8285" y="13116"/>
                </a:lnTo>
                <a:lnTo>
                  <a:pt x="8577" y="12866"/>
                </a:lnTo>
                <a:lnTo>
                  <a:pt x="8868" y="12533"/>
                </a:lnTo>
                <a:lnTo>
                  <a:pt x="9118" y="12242"/>
                </a:lnTo>
                <a:lnTo>
                  <a:pt x="9326" y="11867"/>
                </a:lnTo>
                <a:lnTo>
                  <a:pt x="9659" y="12575"/>
                </a:lnTo>
                <a:lnTo>
                  <a:pt x="10034" y="13158"/>
                </a:lnTo>
                <a:lnTo>
                  <a:pt x="10450" y="13699"/>
                </a:lnTo>
                <a:lnTo>
                  <a:pt x="10950" y="14323"/>
                </a:lnTo>
                <a:lnTo>
                  <a:pt x="11283" y="14698"/>
                </a:lnTo>
                <a:lnTo>
                  <a:pt x="11491" y="14865"/>
                </a:lnTo>
                <a:lnTo>
                  <a:pt x="11700" y="15031"/>
                </a:lnTo>
                <a:lnTo>
                  <a:pt x="11908" y="15156"/>
                </a:lnTo>
                <a:lnTo>
                  <a:pt x="12158" y="15239"/>
                </a:lnTo>
                <a:lnTo>
                  <a:pt x="12407" y="15281"/>
                </a:lnTo>
                <a:lnTo>
                  <a:pt x="12699" y="15323"/>
                </a:lnTo>
                <a:lnTo>
                  <a:pt x="12949" y="15281"/>
                </a:lnTo>
                <a:lnTo>
                  <a:pt x="13198" y="15239"/>
                </a:lnTo>
                <a:lnTo>
                  <a:pt x="13698" y="15073"/>
                </a:lnTo>
                <a:lnTo>
                  <a:pt x="14156" y="14823"/>
                </a:lnTo>
                <a:lnTo>
                  <a:pt x="14572" y="14531"/>
                </a:lnTo>
                <a:lnTo>
                  <a:pt x="14905" y="14198"/>
                </a:lnTo>
                <a:lnTo>
                  <a:pt x="15239" y="13865"/>
                </a:lnTo>
                <a:lnTo>
                  <a:pt x="15530" y="13491"/>
                </a:lnTo>
                <a:lnTo>
                  <a:pt x="15738" y="13074"/>
                </a:lnTo>
                <a:lnTo>
                  <a:pt x="15946" y="12658"/>
                </a:lnTo>
                <a:lnTo>
                  <a:pt x="16113" y="12200"/>
                </a:lnTo>
                <a:lnTo>
                  <a:pt x="16196" y="11742"/>
                </a:lnTo>
                <a:lnTo>
                  <a:pt x="16279" y="11284"/>
                </a:lnTo>
                <a:lnTo>
                  <a:pt x="16279" y="10826"/>
                </a:lnTo>
                <a:lnTo>
                  <a:pt x="16238" y="10410"/>
                </a:lnTo>
                <a:lnTo>
                  <a:pt x="16113" y="9993"/>
                </a:lnTo>
                <a:lnTo>
                  <a:pt x="15946" y="9660"/>
                </a:lnTo>
                <a:lnTo>
                  <a:pt x="15780" y="9327"/>
                </a:lnTo>
                <a:lnTo>
                  <a:pt x="15488" y="8994"/>
                </a:lnTo>
                <a:lnTo>
                  <a:pt x="15197" y="8703"/>
                </a:lnTo>
                <a:lnTo>
                  <a:pt x="14822" y="8411"/>
                </a:lnTo>
                <a:lnTo>
                  <a:pt x="14489" y="8161"/>
                </a:lnTo>
                <a:lnTo>
                  <a:pt x="14114" y="7953"/>
                </a:lnTo>
                <a:lnTo>
                  <a:pt x="13698" y="7745"/>
                </a:lnTo>
                <a:lnTo>
                  <a:pt x="13323" y="7620"/>
                </a:lnTo>
                <a:lnTo>
                  <a:pt x="13656" y="7329"/>
                </a:lnTo>
                <a:lnTo>
                  <a:pt x="13948" y="7037"/>
                </a:lnTo>
                <a:lnTo>
                  <a:pt x="14198" y="6704"/>
                </a:lnTo>
                <a:lnTo>
                  <a:pt x="14447" y="6371"/>
                </a:lnTo>
                <a:lnTo>
                  <a:pt x="14656" y="5996"/>
                </a:lnTo>
                <a:lnTo>
                  <a:pt x="14781" y="5622"/>
                </a:lnTo>
                <a:lnTo>
                  <a:pt x="14905" y="5205"/>
                </a:lnTo>
                <a:lnTo>
                  <a:pt x="14947" y="4747"/>
                </a:lnTo>
                <a:lnTo>
                  <a:pt x="14947" y="4414"/>
                </a:lnTo>
                <a:lnTo>
                  <a:pt x="14905" y="4081"/>
                </a:lnTo>
                <a:lnTo>
                  <a:pt x="14822" y="3790"/>
                </a:lnTo>
                <a:lnTo>
                  <a:pt x="14739" y="3457"/>
                </a:lnTo>
                <a:lnTo>
                  <a:pt x="14614" y="3165"/>
                </a:lnTo>
                <a:lnTo>
                  <a:pt x="14447" y="2874"/>
                </a:lnTo>
                <a:lnTo>
                  <a:pt x="14281" y="2624"/>
                </a:lnTo>
                <a:lnTo>
                  <a:pt x="14073" y="2374"/>
                </a:lnTo>
                <a:lnTo>
                  <a:pt x="13865" y="2124"/>
                </a:lnTo>
                <a:lnTo>
                  <a:pt x="13615" y="1958"/>
                </a:lnTo>
                <a:lnTo>
                  <a:pt x="13365" y="1791"/>
                </a:lnTo>
                <a:lnTo>
                  <a:pt x="13073" y="1666"/>
                </a:lnTo>
                <a:lnTo>
                  <a:pt x="12740" y="1583"/>
                </a:lnTo>
                <a:lnTo>
                  <a:pt x="12449" y="1500"/>
                </a:lnTo>
                <a:lnTo>
                  <a:pt x="12116" y="1500"/>
                </a:lnTo>
                <a:lnTo>
                  <a:pt x="11741" y="1541"/>
                </a:lnTo>
                <a:lnTo>
                  <a:pt x="11491" y="1625"/>
                </a:lnTo>
                <a:lnTo>
                  <a:pt x="11242" y="1708"/>
                </a:lnTo>
                <a:lnTo>
                  <a:pt x="10784" y="1958"/>
                </a:lnTo>
                <a:lnTo>
                  <a:pt x="10326" y="2249"/>
                </a:lnTo>
                <a:lnTo>
                  <a:pt x="9909" y="2582"/>
                </a:lnTo>
                <a:lnTo>
                  <a:pt x="9826" y="2207"/>
                </a:lnTo>
                <a:lnTo>
                  <a:pt x="9743" y="1874"/>
                </a:lnTo>
                <a:lnTo>
                  <a:pt x="9576" y="1500"/>
                </a:lnTo>
                <a:lnTo>
                  <a:pt x="9410" y="1167"/>
                </a:lnTo>
                <a:lnTo>
                  <a:pt x="9201" y="875"/>
                </a:lnTo>
                <a:lnTo>
                  <a:pt x="8910" y="584"/>
                </a:lnTo>
                <a:lnTo>
                  <a:pt x="8619" y="376"/>
                </a:lnTo>
                <a:lnTo>
                  <a:pt x="8285" y="167"/>
                </a:lnTo>
                <a:lnTo>
                  <a:pt x="7952" y="84"/>
                </a:lnTo>
                <a:lnTo>
                  <a:pt x="7578" y="1"/>
                </a:lnTo>
                <a:close/>
              </a:path>
            </a:pathLst>
          </a:custGeom>
          <a:solidFill>
            <a:schemeClr val="accent2"/>
          </a:solidFill>
          <a:ln>
            <a:noFill/>
          </a:ln>
        </p:spPr>
        <p:txBody>
          <a:bodyPr anchorCtr="0" anchor="ctr" bIns="110000" lIns="110000" spcFirstLastPara="1" rIns="110000" wrap="square" tIns="1100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57"/>
          <p:cNvSpPr/>
          <p:nvPr/>
        </p:nvSpPr>
        <p:spPr>
          <a:xfrm>
            <a:off x="727634" y="4500930"/>
            <a:ext cx="534822" cy="470932"/>
          </a:xfrm>
          <a:custGeom>
            <a:rect b="b" l="l" r="r" t="t"/>
            <a:pathLst>
              <a:path extrusionOk="0" h="15656" w="17780">
                <a:moveTo>
                  <a:pt x="14240" y="0"/>
                </a:moveTo>
                <a:lnTo>
                  <a:pt x="13782" y="42"/>
                </a:lnTo>
                <a:lnTo>
                  <a:pt x="13324" y="125"/>
                </a:lnTo>
                <a:lnTo>
                  <a:pt x="12866" y="250"/>
                </a:lnTo>
                <a:lnTo>
                  <a:pt x="12450" y="375"/>
                </a:lnTo>
                <a:lnTo>
                  <a:pt x="12075" y="542"/>
                </a:lnTo>
                <a:lnTo>
                  <a:pt x="11742" y="708"/>
                </a:lnTo>
                <a:lnTo>
                  <a:pt x="11451" y="916"/>
                </a:lnTo>
                <a:lnTo>
                  <a:pt x="11118" y="1125"/>
                </a:lnTo>
                <a:lnTo>
                  <a:pt x="10826" y="1374"/>
                </a:lnTo>
                <a:lnTo>
                  <a:pt x="10576" y="1666"/>
                </a:lnTo>
                <a:lnTo>
                  <a:pt x="10326" y="1957"/>
                </a:lnTo>
                <a:lnTo>
                  <a:pt x="10118" y="2249"/>
                </a:lnTo>
                <a:lnTo>
                  <a:pt x="9785" y="2041"/>
                </a:lnTo>
                <a:lnTo>
                  <a:pt x="9410" y="1791"/>
                </a:lnTo>
                <a:lnTo>
                  <a:pt x="8952" y="1624"/>
                </a:lnTo>
                <a:lnTo>
                  <a:pt x="8494" y="1458"/>
                </a:lnTo>
                <a:lnTo>
                  <a:pt x="8037" y="1333"/>
                </a:lnTo>
                <a:lnTo>
                  <a:pt x="7579" y="1291"/>
                </a:lnTo>
                <a:lnTo>
                  <a:pt x="7121" y="1333"/>
                </a:lnTo>
                <a:lnTo>
                  <a:pt x="6912" y="1374"/>
                </a:lnTo>
                <a:lnTo>
                  <a:pt x="6704" y="1458"/>
                </a:lnTo>
                <a:lnTo>
                  <a:pt x="6454" y="1624"/>
                </a:lnTo>
                <a:lnTo>
                  <a:pt x="6205" y="1832"/>
                </a:lnTo>
                <a:lnTo>
                  <a:pt x="5996" y="2041"/>
                </a:lnTo>
                <a:lnTo>
                  <a:pt x="5830" y="2290"/>
                </a:lnTo>
                <a:lnTo>
                  <a:pt x="5705" y="2540"/>
                </a:lnTo>
                <a:lnTo>
                  <a:pt x="5580" y="2832"/>
                </a:lnTo>
                <a:lnTo>
                  <a:pt x="5455" y="3415"/>
                </a:lnTo>
                <a:lnTo>
                  <a:pt x="5414" y="3956"/>
                </a:lnTo>
                <a:lnTo>
                  <a:pt x="5372" y="4455"/>
                </a:lnTo>
                <a:lnTo>
                  <a:pt x="5414" y="5163"/>
                </a:lnTo>
                <a:lnTo>
                  <a:pt x="4539" y="5330"/>
                </a:lnTo>
                <a:lnTo>
                  <a:pt x="3748" y="5580"/>
                </a:lnTo>
                <a:lnTo>
                  <a:pt x="3332" y="5704"/>
                </a:lnTo>
                <a:lnTo>
                  <a:pt x="2957" y="5871"/>
                </a:lnTo>
                <a:lnTo>
                  <a:pt x="2624" y="6079"/>
                </a:lnTo>
                <a:lnTo>
                  <a:pt x="2291" y="6287"/>
                </a:lnTo>
                <a:lnTo>
                  <a:pt x="1958" y="6537"/>
                </a:lnTo>
                <a:lnTo>
                  <a:pt x="1666" y="6787"/>
                </a:lnTo>
                <a:lnTo>
                  <a:pt x="1375" y="7037"/>
                </a:lnTo>
                <a:lnTo>
                  <a:pt x="1125" y="7370"/>
                </a:lnTo>
                <a:lnTo>
                  <a:pt x="917" y="7661"/>
                </a:lnTo>
                <a:lnTo>
                  <a:pt x="709" y="8036"/>
                </a:lnTo>
                <a:lnTo>
                  <a:pt x="501" y="8411"/>
                </a:lnTo>
                <a:lnTo>
                  <a:pt x="376" y="8786"/>
                </a:lnTo>
                <a:lnTo>
                  <a:pt x="209" y="9285"/>
                </a:lnTo>
                <a:lnTo>
                  <a:pt x="126" y="9785"/>
                </a:lnTo>
                <a:lnTo>
                  <a:pt x="43" y="10284"/>
                </a:lnTo>
                <a:lnTo>
                  <a:pt x="1" y="10784"/>
                </a:lnTo>
                <a:lnTo>
                  <a:pt x="1" y="10951"/>
                </a:lnTo>
                <a:lnTo>
                  <a:pt x="43" y="11117"/>
                </a:lnTo>
                <a:lnTo>
                  <a:pt x="126" y="11284"/>
                </a:lnTo>
                <a:lnTo>
                  <a:pt x="251" y="11409"/>
                </a:lnTo>
                <a:lnTo>
                  <a:pt x="542" y="11742"/>
                </a:lnTo>
                <a:lnTo>
                  <a:pt x="917" y="12033"/>
                </a:lnTo>
                <a:lnTo>
                  <a:pt x="1333" y="12324"/>
                </a:lnTo>
                <a:lnTo>
                  <a:pt x="1708" y="12574"/>
                </a:lnTo>
                <a:lnTo>
                  <a:pt x="2083" y="12741"/>
                </a:lnTo>
                <a:lnTo>
                  <a:pt x="2374" y="12866"/>
                </a:lnTo>
                <a:lnTo>
                  <a:pt x="2666" y="12866"/>
                </a:lnTo>
                <a:lnTo>
                  <a:pt x="3082" y="12824"/>
                </a:lnTo>
                <a:lnTo>
                  <a:pt x="3540" y="12699"/>
                </a:lnTo>
                <a:lnTo>
                  <a:pt x="4040" y="12449"/>
                </a:lnTo>
                <a:lnTo>
                  <a:pt x="4164" y="12782"/>
                </a:lnTo>
                <a:lnTo>
                  <a:pt x="4456" y="13490"/>
                </a:lnTo>
                <a:lnTo>
                  <a:pt x="4831" y="14281"/>
                </a:lnTo>
                <a:lnTo>
                  <a:pt x="5164" y="14823"/>
                </a:lnTo>
                <a:lnTo>
                  <a:pt x="5289" y="15031"/>
                </a:lnTo>
                <a:lnTo>
                  <a:pt x="5455" y="15197"/>
                </a:lnTo>
                <a:lnTo>
                  <a:pt x="5663" y="15322"/>
                </a:lnTo>
                <a:lnTo>
                  <a:pt x="5830" y="15447"/>
                </a:lnTo>
                <a:lnTo>
                  <a:pt x="6080" y="15530"/>
                </a:lnTo>
                <a:lnTo>
                  <a:pt x="6288" y="15572"/>
                </a:lnTo>
                <a:lnTo>
                  <a:pt x="6746" y="15655"/>
                </a:lnTo>
                <a:lnTo>
                  <a:pt x="7787" y="15655"/>
                </a:lnTo>
                <a:lnTo>
                  <a:pt x="8828" y="15530"/>
                </a:lnTo>
                <a:lnTo>
                  <a:pt x="9327" y="15447"/>
                </a:lnTo>
                <a:lnTo>
                  <a:pt x="9535" y="15364"/>
                </a:lnTo>
                <a:lnTo>
                  <a:pt x="9785" y="15239"/>
                </a:lnTo>
                <a:lnTo>
                  <a:pt x="9952" y="15114"/>
                </a:lnTo>
                <a:lnTo>
                  <a:pt x="10160" y="14989"/>
                </a:lnTo>
                <a:lnTo>
                  <a:pt x="10326" y="14781"/>
                </a:lnTo>
                <a:lnTo>
                  <a:pt x="10493" y="14573"/>
                </a:lnTo>
                <a:lnTo>
                  <a:pt x="10576" y="14448"/>
                </a:lnTo>
                <a:lnTo>
                  <a:pt x="10618" y="14281"/>
                </a:lnTo>
                <a:lnTo>
                  <a:pt x="10701" y="13823"/>
                </a:lnTo>
                <a:lnTo>
                  <a:pt x="10701" y="13324"/>
                </a:lnTo>
                <a:lnTo>
                  <a:pt x="10701" y="12741"/>
                </a:lnTo>
                <a:lnTo>
                  <a:pt x="10701" y="11658"/>
                </a:lnTo>
                <a:lnTo>
                  <a:pt x="10743" y="11242"/>
                </a:lnTo>
                <a:lnTo>
                  <a:pt x="10826" y="10951"/>
                </a:lnTo>
                <a:lnTo>
                  <a:pt x="11201" y="11117"/>
                </a:lnTo>
                <a:lnTo>
                  <a:pt x="11617" y="11242"/>
                </a:lnTo>
                <a:lnTo>
                  <a:pt x="12033" y="11325"/>
                </a:lnTo>
                <a:lnTo>
                  <a:pt x="12450" y="11367"/>
                </a:lnTo>
                <a:lnTo>
                  <a:pt x="12866" y="11409"/>
                </a:lnTo>
                <a:lnTo>
                  <a:pt x="13283" y="11409"/>
                </a:lnTo>
                <a:lnTo>
                  <a:pt x="13699" y="11367"/>
                </a:lnTo>
                <a:lnTo>
                  <a:pt x="14115" y="11284"/>
                </a:lnTo>
                <a:lnTo>
                  <a:pt x="14532" y="11200"/>
                </a:lnTo>
                <a:lnTo>
                  <a:pt x="14948" y="11034"/>
                </a:lnTo>
                <a:lnTo>
                  <a:pt x="15323" y="10867"/>
                </a:lnTo>
                <a:lnTo>
                  <a:pt x="15697" y="10701"/>
                </a:lnTo>
                <a:lnTo>
                  <a:pt x="16072" y="10451"/>
                </a:lnTo>
                <a:lnTo>
                  <a:pt x="16405" y="10201"/>
                </a:lnTo>
                <a:lnTo>
                  <a:pt x="16738" y="9910"/>
                </a:lnTo>
                <a:lnTo>
                  <a:pt x="17030" y="9618"/>
                </a:lnTo>
                <a:lnTo>
                  <a:pt x="17113" y="9452"/>
                </a:lnTo>
                <a:lnTo>
                  <a:pt x="17155" y="9243"/>
                </a:lnTo>
                <a:lnTo>
                  <a:pt x="17155" y="9077"/>
                </a:lnTo>
                <a:lnTo>
                  <a:pt x="17071" y="8869"/>
                </a:lnTo>
                <a:lnTo>
                  <a:pt x="16822" y="8369"/>
                </a:lnTo>
                <a:lnTo>
                  <a:pt x="16530" y="7911"/>
                </a:lnTo>
                <a:lnTo>
                  <a:pt x="16197" y="7495"/>
                </a:lnTo>
                <a:lnTo>
                  <a:pt x="15822" y="7078"/>
                </a:lnTo>
                <a:lnTo>
                  <a:pt x="15448" y="6662"/>
                </a:lnTo>
                <a:lnTo>
                  <a:pt x="15031" y="6329"/>
                </a:lnTo>
                <a:lnTo>
                  <a:pt x="14573" y="5996"/>
                </a:lnTo>
                <a:lnTo>
                  <a:pt x="14115" y="5704"/>
                </a:lnTo>
                <a:lnTo>
                  <a:pt x="14656" y="5413"/>
                </a:lnTo>
                <a:lnTo>
                  <a:pt x="15198" y="5080"/>
                </a:lnTo>
                <a:lnTo>
                  <a:pt x="15822" y="4580"/>
                </a:lnTo>
                <a:lnTo>
                  <a:pt x="16405" y="4039"/>
                </a:lnTo>
                <a:lnTo>
                  <a:pt x="16988" y="3498"/>
                </a:lnTo>
                <a:lnTo>
                  <a:pt x="17279" y="3206"/>
                </a:lnTo>
                <a:lnTo>
                  <a:pt x="17529" y="2915"/>
                </a:lnTo>
                <a:lnTo>
                  <a:pt x="17654" y="2707"/>
                </a:lnTo>
                <a:lnTo>
                  <a:pt x="17737" y="2499"/>
                </a:lnTo>
                <a:lnTo>
                  <a:pt x="17779" y="2290"/>
                </a:lnTo>
                <a:lnTo>
                  <a:pt x="17779" y="2041"/>
                </a:lnTo>
                <a:lnTo>
                  <a:pt x="17779" y="1832"/>
                </a:lnTo>
                <a:lnTo>
                  <a:pt x="17737" y="1624"/>
                </a:lnTo>
                <a:lnTo>
                  <a:pt x="17654" y="1416"/>
                </a:lnTo>
                <a:lnTo>
                  <a:pt x="17529" y="1208"/>
                </a:lnTo>
                <a:lnTo>
                  <a:pt x="17404" y="1000"/>
                </a:lnTo>
                <a:lnTo>
                  <a:pt x="17279" y="833"/>
                </a:lnTo>
                <a:lnTo>
                  <a:pt x="17071" y="667"/>
                </a:lnTo>
                <a:lnTo>
                  <a:pt x="16905" y="542"/>
                </a:lnTo>
                <a:lnTo>
                  <a:pt x="16488" y="334"/>
                </a:lnTo>
                <a:lnTo>
                  <a:pt x="16072" y="209"/>
                </a:lnTo>
                <a:lnTo>
                  <a:pt x="15614" y="84"/>
                </a:lnTo>
                <a:lnTo>
                  <a:pt x="15156" y="42"/>
                </a:lnTo>
                <a:lnTo>
                  <a:pt x="14698" y="0"/>
                </a:lnTo>
                <a:close/>
              </a:path>
            </a:pathLst>
          </a:custGeom>
          <a:solidFill>
            <a:schemeClr val="accent2"/>
          </a:solidFill>
          <a:ln>
            <a:noFill/>
          </a:ln>
        </p:spPr>
        <p:txBody>
          <a:bodyPr anchorCtr="0" anchor="ctr" bIns="110000" lIns="110000" spcFirstLastPara="1" rIns="110000" wrap="square" tIns="1100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57"/>
          <p:cNvSpPr txBox="1"/>
          <p:nvPr/>
        </p:nvSpPr>
        <p:spPr>
          <a:xfrm>
            <a:off x="6058050" y="676550"/>
            <a:ext cx="2948100" cy="36942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更好地連接日本城和西部增建區域；消除社區內和之間的通行障礙</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提昇街道安全，尤其是對弱勢的道路使用者</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支援高品質的公共交通</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管理路邊空間和停車狀況，來支持家庭和老年人</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創建和支持社區聚集的公共空間，用於日常和特別活動</a:t>
            </a:r>
            <a:endParaRPr b="0" i="0" sz="1200" u="none" cap="none" strike="noStrike">
              <a:solidFill>
                <a:srgbClr val="E89FB0"/>
              </a:solidFill>
              <a:latin typeface="Hanken Grotesk"/>
              <a:ea typeface="Hanken Grotesk"/>
              <a:cs typeface="Hanken Grotesk"/>
              <a:sym typeface="Hanken Grotesk"/>
            </a:endParaRPr>
          </a:p>
        </p:txBody>
      </p:sp>
      <p:sp>
        <p:nvSpPr>
          <p:cNvPr id="483" name="Google Shape;483;p57"/>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E89FB0"/>
                </a:solidFill>
                <a:latin typeface="Hanken Grotesk"/>
                <a:ea typeface="Hanken Grotesk"/>
                <a:cs typeface="Hanken Grotesk"/>
                <a:sym typeface="Hanken Grotesk"/>
              </a:rPr>
              <a:t>草擬目標</a:t>
            </a:r>
            <a:endParaRPr b="1" i="0" sz="1800" u="none" cap="none" strike="noStrike">
              <a:solidFill>
                <a:srgbClr val="E89FB0"/>
              </a:solidFill>
              <a:latin typeface="Hanken Grotesk"/>
              <a:ea typeface="Hanken Grotesk"/>
              <a:cs typeface="Hanken Grotesk"/>
              <a:sym typeface="Hanken Grotesk"/>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pic>
        <p:nvPicPr>
          <p:cNvPr id="488" name="Google Shape;488;p58"/>
          <p:cNvPicPr preferRelativeResize="0"/>
          <p:nvPr/>
        </p:nvPicPr>
        <p:blipFill rotWithShape="1">
          <a:blip r:embed="rId3">
            <a:alphaModFix/>
          </a:blip>
          <a:srcRect b="14318" l="1263" r="842" t="0"/>
          <a:stretch/>
        </p:blipFill>
        <p:spPr>
          <a:xfrm>
            <a:off x="200950" y="1790975"/>
            <a:ext cx="2235110" cy="1518550"/>
          </a:xfrm>
          <a:prstGeom prst="rect">
            <a:avLst/>
          </a:prstGeom>
          <a:noFill/>
          <a:ln>
            <a:noFill/>
          </a:ln>
        </p:spPr>
      </p:pic>
      <p:pic>
        <p:nvPicPr>
          <p:cNvPr id="489" name="Google Shape;489;p58"/>
          <p:cNvPicPr preferRelativeResize="0"/>
          <p:nvPr/>
        </p:nvPicPr>
        <p:blipFill rotWithShape="1">
          <a:blip r:embed="rId4">
            <a:alphaModFix/>
          </a:blip>
          <a:srcRect b="14283" l="1303" r="0" t="1598"/>
          <a:stretch/>
        </p:blipFill>
        <p:spPr>
          <a:xfrm>
            <a:off x="200940" y="3487400"/>
            <a:ext cx="2268285" cy="1518550"/>
          </a:xfrm>
          <a:prstGeom prst="rect">
            <a:avLst/>
          </a:prstGeom>
          <a:noFill/>
          <a:ln>
            <a:noFill/>
          </a:ln>
        </p:spPr>
      </p:pic>
      <p:pic>
        <p:nvPicPr>
          <p:cNvPr id="490" name="Google Shape;490;p58"/>
          <p:cNvPicPr preferRelativeResize="0"/>
          <p:nvPr/>
        </p:nvPicPr>
        <p:blipFill rotWithShape="1">
          <a:blip r:embed="rId5">
            <a:alphaModFix/>
          </a:blip>
          <a:srcRect b="0" l="0" r="2076" t="0"/>
          <a:stretch/>
        </p:blipFill>
        <p:spPr>
          <a:xfrm>
            <a:off x="2538025" y="3487400"/>
            <a:ext cx="4506276" cy="1518550"/>
          </a:xfrm>
          <a:prstGeom prst="rect">
            <a:avLst/>
          </a:prstGeom>
          <a:noFill/>
          <a:ln>
            <a:noFill/>
          </a:ln>
        </p:spPr>
      </p:pic>
      <p:pic>
        <p:nvPicPr>
          <p:cNvPr id="491" name="Google Shape;491;p58"/>
          <p:cNvPicPr preferRelativeResize="0"/>
          <p:nvPr/>
        </p:nvPicPr>
        <p:blipFill rotWithShape="1">
          <a:blip r:embed="rId6">
            <a:alphaModFix/>
          </a:blip>
          <a:srcRect b="0" l="0" r="0" t="0"/>
          <a:stretch/>
        </p:blipFill>
        <p:spPr>
          <a:xfrm>
            <a:off x="2538013" y="1790963"/>
            <a:ext cx="4506275" cy="1518550"/>
          </a:xfrm>
          <a:prstGeom prst="rect">
            <a:avLst/>
          </a:prstGeom>
          <a:noFill/>
          <a:ln>
            <a:noFill/>
          </a:ln>
        </p:spPr>
      </p:pic>
      <p:sp>
        <p:nvSpPr>
          <p:cNvPr id="492" name="Google Shape;492;p58"/>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493" name="Google Shape;493;p58"/>
          <p:cNvSpPr txBox="1"/>
          <p:nvPr>
            <p:ph idx="1" type="body"/>
          </p:nvPr>
        </p:nvSpPr>
        <p:spPr>
          <a:xfrm>
            <a:off x="7044300" y="1720650"/>
            <a:ext cx="1989900" cy="32151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b="1" lang="en" sz="1150"/>
              <a:t>吉里大道的拓寬拆除了住宅和商家</a:t>
            </a:r>
            <a:r>
              <a:rPr lang="en" sz="1150"/>
              <a:t>，將其從一條寬約</a:t>
            </a:r>
            <a:r>
              <a:rPr b="1" lang="en" sz="1150"/>
              <a:t>60英尺</a:t>
            </a:r>
            <a:r>
              <a:rPr lang="en" sz="1150"/>
              <a:t>的地方街道，轉變為一條多車道快速道路，並在菲爾莫爾街路段膨脹至</a:t>
            </a:r>
            <a:r>
              <a:rPr b="1" lang="en" sz="1150"/>
              <a:t>150英尺</a:t>
            </a:r>
            <a:r>
              <a:rPr lang="en" sz="1150"/>
              <a:t>寬。</a:t>
            </a:r>
            <a:endParaRPr sz="1150"/>
          </a:p>
          <a:p>
            <a:pPr indent="0" lvl="0" marL="0" rtl="0" algn="l">
              <a:lnSpc>
                <a:spcPct val="115000"/>
              </a:lnSpc>
              <a:spcBef>
                <a:spcPts val="1484"/>
              </a:spcBef>
              <a:spcAft>
                <a:spcPts val="1484"/>
              </a:spcAft>
              <a:buClr>
                <a:schemeClr val="dk1"/>
              </a:buClr>
              <a:buSzPts val="1100"/>
              <a:buFont typeface="Arial"/>
              <a:buNone/>
            </a:pPr>
            <a:r>
              <a:rPr lang="en" sz="1150"/>
              <a:t>在研究區域的兩側，吉里大道則維持90英尺寬。</a:t>
            </a:r>
            <a:endParaRPr sz="1150"/>
          </a:p>
        </p:txBody>
      </p:sp>
      <p:sp>
        <p:nvSpPr>
          <p:cNvPr id="494" name="Google Shape;494;p58"/>
          <p:cNvSpPr txBox="1"/>
          <p:nvPr/>
        </p:nvSpPr>
        <p:spPr>
          <a:xfrm>
            <a:off x="200948" y="3096525"/>
            <a:ext cx="2235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吉里大道兩旁林立著多元用地</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95" name="Google Shape;495;p58"/>
          <p:cNvSpPr txBox="1"/>
          <p:nvPr/>
        </p:nvSpPr>
        <p:spPr>
          <a:xfrm>
            <a:off x="200948" y="4792950"/>
            <a:ext cx="2235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吉里大道下穿道</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96" name="Google Shape;496;p58"/>
          <p:cNvSpPr txBox="1"/>
          <p:nvPr/>
        </p:nvSpPr>
        <p:spPr>
          <a:xfrm>
            <a:off x="200950" y="1438275"/>
            <a:ext cx="60123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484"/>
              </a:spcAft>
              <a:buClr>
                <a:srgbClr val="000000"/>
              </a:buClr>
              <a:buSzPts val="1200"/>
              <a:buFont typeface="Arial"/>
              <a:buNone/>
            </a:pPr>
            <a:r>
              <a:rPr b="0" i="0" lang="en" sz="1200" u="none" cap="none" strike="noStrike">
                <a:solidFill>
                  <a:schemeClr val="dk1"/>
                </a:solidFill>
                <a:latin typeface="Inter"/>
                <a:ea typeface="Inter"/>
                <a:cs typeface="Inter"/>
                <a:sym typeface="Inter"/>
              </a:rPr>
              <a:t>吉里大道是研究區域的一項顯著特徵。</a:t>
            </a:r>
            <a:endParaRPr b="0" i="0" sz="1400" u="none" cap="none" strike="noStrike">
              <a:solidFill>
                <a:srgbClr val="000000"/>
              </a:solidFill>
              <a:latin typeface="Arial"/>
              <a:ea typeface="Arial"/>
              <a:cs typeface="Arial"/>
              <a:sym typeface="Arial"/>
            </a:endParaRPr>
          </a:p>
        </p:txBody>
      </p:sp>
      <p:sp>
        <p:nvSpPr>
          <p:cNvPr id="497" name="Google Shape;497;p58"/>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A203E"/>
                </a:solidFill>
                <a:latin typeface="Hanken Grotesk"/>
                <a:ea typeface="Hanken Grotesk"/>
                <a:cs typeface="Hanken Grotesk"/>
                <a:sym typeface="Hanken Grotesk"/>
              </a:rPr>
              <a:t>安全與宜居性：重新連結社區</a:t>
            </a:r>
            <a:endParaRPr b="1" i="0" sz="3000" u="none" cap="none" strike="noStrike">
              <a:solidFill>
                <a:srgbClr val="0A203E"/>
              </a:solidFill>
              <a:latin typeface="Hanken Grotesk"/>
              <a:ea typeface="Hanken Grotesk"/>
              <a:cs typeface="Hanken Grotesk"/>
              <a:sym typeface="Hanken Grotesk"/>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pic>
        <p:nvPicPr>
          <p:cNvPr id="502" name="Google Shape;502;p59" title="180815_Geary_59 (3).jpg"/>
          <p:cNvPicPr preferRelativeResize="0"/>
          <p:nvPr/>
        </p:nvPicPr>
        <p:blipFill rotWithShape="1">
          <a:blip r:embed="rId3">
            <a:alphaModFix/>
          </a:blip>
          <a:srcRect b="0" l="0" r="0" t="0"/>
          <a:stretch/>
        </p:blipFill>
        <p:spPr>
          <a:xfrm>
            <a:off x="4932425" y="1546425"/>
            <a:ext cx="3964974" cy="2646550"/>
          </a:xfrm>
          <a:prstGeom prst="rect">
            <a:avLst/>
          </a:prstGeom>
          <a:noFill/>
          <a:ln>
            <a:noFill/>
          </a:ln>
        </p:spPr>
      </p:pic>
      <p:sp>
        <p:nvSpPr>
          <p:cNvPr id="503" name="Google Shape;503;p59"/>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04" name="Google Shape;504;p59"/>
          <p:cNvSpPr txBox="1"/>
          <p:nvPr>
            <p:ph idx="1" type="body"/>
          </p:nvPr>
        </p:nvSpPr>
        <p:spPr>
          <a:xfrm>
            <a:off x="237925" y="1487500"/>
            <a:ext cx="4436100" cy="29901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b="1" lang="en" sz="1200"/>
              <a:t>1960年代的設計旨在讓駕駛人快速通過該社區。吉里大道至今仍有效發揮這項功能。</a:t>
            </a:r>
            <a:endParaRPr b="1" sz="1200"/>
          </a:p>
          <a:p>
            <a:pPr indent="0" lvl="0" marL="0" rtl="0" algn="l">
              <a:lnSpc>
                <a:spcPct val="115000"/>
              </a:lnSpc>
              <a:spcBef>
                <a:spcPts val="1484"/>
              </a:spcBef>
              <a:spcAft>
                <a:spcPts val="0"/>
              </a:spcAft>
              <a:buClr>
                <a:schemeClr val="dk1"/>
              </a:buClr>
              <a:buSzPts val="1100"/>
              <a:buFont typeface="Arial"/>
              <a:buNone/>
            </a:pPr>
            <a:r>
              <a:rPr lang="en" sz="1200"/>
              <a:t>每天有20,000輛車行駛於吉里大道的這段路程。</a:t>
            </a:r>
            <a:endParaRPr sz="1200"/>
          </a:p>
          <a:p>
            <a:pPr indent="0" lvl="0" marL="0" rtl="0" algn="l">
              <a:lnSpc>
                <a:spcPct val="115000"/>
              </a:lnSpc>
              <a:spcBef>
                <a:spcPts val="1484"/>
              </a:spcBef>
              <a:spcAft>
                <a:spcPts val="0"/>
              </a:spcAft>
              <a:buClr>
                <a:schemeClr val="dk1"/>
              </a:buClr>
              <a:buSzPts val="1100"/>
              <a:buFont typeface="Arial"/>
              <a:buNone/>
            </a:pPr>
            <a:r>
              <a:rPr lang="en" sz="1200"/>
              <a:t>目前的道路設計能夠應付此需求且幾乎不會造成壅塞。只有在早晨尖峰時段，東行方向會出現短暫的車速減緩。</a:t>
            </a:r>
            <a:endParaRPr sz="1200"/>
          </a:p>
          <a:p>
            <a:pPr indent="0" lvl="0" marL="0" rtl="0" algn="l">
              <a:lnSpc>
                <a:spcPct val="115000"/>
              </a:lnSpc>
              <a:spcBef>
                <a:spcPts val="1484"/>
              </a:spcBef>
              <a:spcAft>
                <a:spcPts val="1484"/>
              </a:spcAft>
              <a:buClr>
                <a:schemeClr val="dk1"/>
              </a:buClr>
              <a:buSzPts val="1100"/>
              <a:buFont typeface="Arial"/>
              <a:buNone/>
            </a:pPr>
            <a:r>
              <a:rPr lang="en" sz="1200"/>
              <a:t>在研究區域內使用吉里大道的駕駛中，超過75%的人其出發地或目的地並非研究區域內。</a:t>
            </a:r>
            <a:endParaRPr sz="1200"/>
          </a:p>
        </p:txBody>
      </p:sp>
      <p:sp>
        <p:nvSpPr>
          <p:cNvPr id="505" name="Google Shape;505;p59"/>
          <p:cNvSpPr txBox="1"/>
          <p:nvPr/>
        </p:nvSpPr>
        <p:spPr>
          <a:xfrm>
            <a:off x="4932425" y="3979975"/>
            <a:ext cx="36018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吉里／菲爾莫爾地下道</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506" name="Google Shape;506;p59"/>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A203E"/>
                </a:solidFill>
                <a:latin typeface="Hanken Grotesk"/>
                <a:ea typeface="Hanken Grotesk"/>
                <a:cs typeface="Hanken Grotesk"/>
                <a:sym typeface="Hanken Grotesk"/>
              </a:rPr>
              <a:t>安全與宜居性：重新連結社區</a:t>
            </a:r>
            <a:endParaRPr b="1" i="0" sz="3000" u="none" cap="none" strike="noStrike">
              <a:solidFill>
                <a:srgbClr val="0A203E"/>
              </a:solidFill>
              <a:latin typeface="Hanken Grotesk"/>
              <a:ea typeface="Hanken Grotesk"/>
              <a:cs typeface="Hanken Grotesk"/>
              <a:sym typeface="Hanken Grotesk"/>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60"/>
          <p:cNvPicPr preferRelativeResize="0"/>
          <p:nvPr/>
        </p:nvPicPr>
        <p:blipFill rotWithShape="1">
          <a:blip r:embed="rId3">
            <a:alphaModFix/>
          </a:blip>
          <a:srcRect b="0" l="0" r="0" t="0"/>
          <a:stretch/>
        </p:blipFill>
        <p:spPr>
          <a:xfrm>
            <a:off x="11339100" y="-626900"/>
            <a:ext cx="1241891" cy="1316349"/>
          </a:xfrm>
          <a:prstGeom prst="rect">
            <a:avLst/>
          </a:prstGeom>
          <a:noFill/>
          <a:ln>
            <a:noFill/>
          </a:ln>
        </p:spPr>
      </p:pic>
      <p:sp>
        <p:nvSpPr>
          <p:cNvPr id="512" name="Google Shape;512;p60"/>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13" name="Google Shape;513;p60"/>
          <p:cNvSpPr/>
          <p:nvPr/>
        </p:nvSpPr>
        <p:spPr>
          <a:xfrm rot="-5400000">
            <a:off x="5017500" y="1017600"/>
            <a:ext cx="5144100" cy="3108900"/>
          </a:xfrm>
          <a:prstGeom prst="round2SameRect">
            <a:avLst>
              <a:gd fmla="val 9765" name="adj1"/>
              <a:gd fmla="val 0" name="adj2"/>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pic>
        <p:nvPicPr>
          <p:cNvPr id="514" name="Google Shape;514;p60"/>
          <p:cNvPicPr preferRelativeResize="0"/>
          <p:nvPr/>
        </p:nvPicPr>
        <p:blipFill rotWithShape="1">
          <a:blip r:embed="rId4">
            <a:alphaModFix/>
          </a:blip>
          <a:srcRect b="0" l="0" r="0" t="0"/>
          <a:stretch/>
        </p:blipFill>
        <p:spPr>
          <a:xfrm>
            <a:off x="3044125" y="1539800"/>
            <a:ext cx="2806199" cy="3004314"/>
          </a:xfrm>
          <a:prstGeom prst="rect">
            <a:avLst/>
          </a:prstGeom>
          <a:noFill/>
          <a:ln>
            <a:noFill/>
          </a:ln>
        </p:spPr>
      </p:pic>
      <p:sp>
        <p:nvSpPr>
          <p:cNvPr id="515" name="Google Shape;515;p60"/>
          <p:cNvSpPr txBox="1"/>
          <p:nvPr>
            <p:ph idx="1" type="body"/>
          </p:nvPr>
        </p:nvSpPr>
        <p:spPr>
          <a:xfrm>
            <a:off x="237925" y="1487500"/>
            <a:ext cx="2806200" cy="572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200"/>
              <a:t>然而，目前的設計在地方安全性與連結性方面表現不佳。</a:t>
            </a:r>
            <a:endParaRPr b="1" sz="1200"/>
          </a:p>
        </p:txBody>
      </p:sp>
      <p:pic>
        <p:nvPicPr>
          <p:cNvPr id="516" name="Google Shape;516;p60"/>
          <p:cNvPicPr preferRelativeResize="0"/>
          <p:nvPr/>
        </p:nvPicPr>
        <p:blipFill rotWithShape="1">
          <a:blip r:embed="rId5">
            <a:alphaModFix/>
          </a:blip>
          <a:srcRect b="0" l="0" r="0" t="0"/>
          <a:stretch/>
        </p:blipFill>
        <p:spPr>
          <a:xfrm>
            <a:off x="545088" y="2630525"/>
            <a:ext cx="251026" cy="431975"/>
          </a:xfrm>
          <a:prstGeom prst="rect">
            <a:avLst/>
          </a:prstGeom>
          <a:noFill/>
          <a:ln>
            <a:noFill/>
          </a:ln>
        </p:spPr>
      </p:pic>
      <p:pic>
        <p:nvPicPr>
          <p:cNvPr id="517" name="Google Shape;517;p60"/>
          <p:cNvPicPr preferRelativeResize="0"/>
          <p:nvPr/>
        </p:nvPicPr>
        <p:blipFill rotWithShape="1">
          <a:blip r:embed="rId6">
            <a:alphaModFix/>
          </a:blip>
          <a:srcRect b="0" l="0" r="0" t="0"/>
          <a:stretch/>
        </p:blipFill>
        <p:spPr>
          <a:xfrm>
            <a:off x="434825" y="3473227"/>
            <a:ext cx="471558" cy="461699"/>
          </a:xfrm>
          <a:prstGeom prst="rect">
            <a:avLst/>
          </a:prstGeom>
          <a:noFill/>
          <a:ln>
            <a:noFill/>
          </a:ln>
        </p:spPr>
      </p:pic>
      <p:sp>
        <p:nvSpPr>
          <p:cNvPr id="518" name="Google Shape;518;p60"/>
          <p:cNvSpPr txBox="1"/>
          <p:nvPr>
            <p:ph idx="1" type="body"/>
          </p:nvPr>
        </p:nvSpPr>
        <p:spPr>
          <a:xfrm>
            <a:off x="968375" y="3327175"/>
            <a:ext cx="1934400" cy="572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a:t>吉里大道屬於舊金山高受傷率路網的一部分，這是嚴重及致命交通事故傷害最為集中的一系列街道。</a:t>
            </a:r>
            <a:endParaRPr/>
          </a:p>
        </p:txBody>
      </p:sp>
      <p:sp>
        <p:nvSpPr>
          <p:cNvPr id="519" name="Google Shape;519;p60"/>
          <p:cNvSpPr txBox="1"/>
          <p:nvPr>
            <p:ph idx="1" type="body"/>
          </p:nvPr>
        </p:nvSpPr>
        <p:spPr>
          <a:xfrm>
            <a:off x="968375" y="2516000"/>
            <a:ext cx="1934400" cy="7044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a:t>吉里大道沿線狹窄的人行道與寬闊的車道，共同造成了不舒適的行人通行環境。</a:t>
            </a:r>
            <a:endParaRPr/>
          </a:p>
        </p:txBody>
      </p:sp>
      <p:sp>
        <p:nvSpPr>
          <p:cNvPr id="520" name="Google Shape;520;p60"/>
          <p:cNvSpPr txBox="1"/>
          <p:nvPr/>
        </p:nvSpPr>
        <p:spPr>
          <a:xfrm>
            <a:off x="3200000" y="4389900"/>
            <a:ext cx="891000" cy="213000"/>
          </a:xfrm>
          <a:prstGeom prst="rect">
            <a:avLst/>
          </a:prstGeom>
          <a:solidFill>
            <a:schemeClr val="lt1"/>
          </a:solid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600"/>
              <a:buFont typeface="Arial"/>
              <a:buNone/>
            </a:pPr>
            <a:r>
              <a:rPr b="0" i="1" lang="en" sz="600" u="none" cap="none" strike="noStrike">
                <a:solidFill>
                  <a:schemeClr val="dk1"/>
                </a:solidFill>
                <a:highlight>
                  <a:schemeClr val="lt1"/>
                </a:highlight>
                <a:latin typeface="Inter Light"/>
                <a:ea typeface="Inter Light"/>
                <a:cs typeface="Inter Light"/>
                <a:sym typeface="Inter Light"/>
              </a:rPr>
              <a:t>高受傷率路網</a:t>
            </a:r>
            <a:endParaRPr b="0" i="1" sz="600" u="none" cap="none" strike="noStrike">
              <a:solidFill>
                <a:schemeClr val="dk1"/>
              </a:solidFill>
              <a:highlight>
                <a:schemeClr val="lt1"/>
              </a:highlight>
              <a:latin typeface="Inter Light"/>
              <a:ea typeface="Inter Light"/>
              <a:cs typeface="Inter Light"/>
              <a:sym typeface="Inter Light"/>
            </a:endParaRPr>
          </a:p>
        </p:txBody>
      </p:sp>
      <p:sp>
        <p:nvSpPr>
          <p:cNvPr id="521" name="Google Shape;521;p60"/>
          <p:cNvSpPr txBox="1"/>
          <p:nvPr/>
        </p:nvSpPr>
        <p:spPr>
          <a:xfrm>
            <a:off x="4309650" y="4389900"/>
            <a:ext cx="670200" cy="213000"/>
          </a:xfrm>
          <a:prstGeom prst="rect">
            <a:avLst/>
          </a:prstGeom>
          <a:solidFill>
            <a:schemeClr val="lt1"/>
          </a:solid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600"/>
              <a:buFont typeface="Arial"/>
              <a:buNone/>
            </a:pPr>
            <a:r>
              <a:rPr b="0" i="1" lang="en" sz="600" u="none" cap="none" strike="noStrike">
                <a:solidFill>
                  <a:schemeClr val="dk1"/>
                </a:solidFill>
                <a:highlight>
                  <a:schemeClr val="lt1"/>
                </a:highlight>
                <a:latin typeface="Inter Light"/>
                <a:ea typeface="Inter Light"/>
                <a:cs typeface="Inter Light"/>
                <a:sym typeface="Inter Light"/>
              </a:rPr>
              <a:t>受傷車禍</a:t>
            </a:r>
            <a:endParaRPr b="0" i="1" sz="600" u="none" cap="none" strike="noStrike">
              <a:solidFill>
                <a:schemeClr val="dk1"/>
              </a:solidFill>
              <a:highlight>
                <a:schemeClr val="lt1"/>
              </a:highlight>
              <a:latin typeface="Inter Light"/>
              <a:ea typeface="Inter Light"/>
              <a:cs typeface="Inter Light"/>
              <a:sym typeface="Inter Light"/>
            </a:endParaRPr>
          </a:p>
        </p:txBody>
      </p:sp>
      <p:sp>
        <p:nvSpPr>
          <p:cNvPr id="522" name="Google Shape;522;p60"/>
          <p:cNvSpPr txBox="1"/>
          <p:nvPr/>
        </p:nvSpPr>
        <p:spPr>
          <a:xfrm>
            <a:off x="5225825" y="4389900"/>
            <a:ext cx="670200" cy="213000"/>
          </a:xfrm>
          <a:prstGeom prst="rect">
            <a:avLst/>
          </a:prstGeom>
          <a:solidFill>
            <a:schemeClr val="lt1"/>
          </a:solid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600"/>
              <a:buFont typeface="Arial"/>
              <a:buNone/>
            </a:pPr>
            <a:r>
              <a:rPr b="0" i="1" lang="en" sz="600" u="none" cap="none" strike="noStrike">
                <a:solidFill>
                  <a:schemeClr val="dk1"/>
                </a:solidFill>
                <a:highlight>
                  <a:schemeClr val="lt1"/>
                </a:highlight>
                <a:latin typeface="Inter Light"/>
                <a:ea typeface="Inter Light"/>
                <a:cs typeface="Inter Light"/>
                <a:sym typeface="Inter Light"/>
              </a:rPr>
              <a:t>測速照相機</a:t>
            </a:r>
            <a:endParaRPr b="0" i="1" sz="600" u="none" cap="none" strike="noStrike">
              <a:solidFill>
                <a:schemeClr val="dk1"/>
              </a:solidFill>
              <a:highlight>
                <a:schemeClr val="lt1"/>
              </a:highlight>
              <a:latin typeface="Inter Light"/>
              <a:ea typeface="Inter Light"/>
              <a:cs typeface="Inter Light"/>
              <a:sym typeface="Inter Light"/>
            </a:endParaRPr>
          </a:p>
        </p:txBody>
      </p:sp>
      <p:sp>
        <p:nvSpPr>
          <p:cNvPr id="523" name="Google Shape;523;p60"/>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A203E"/>
                </a:solidFill>
                <a:latin typeface="Hanken Grotesk"/>
                <a:ea typeface="Hanken Grotesk"/>
                <a:cs typeface="Hanken Grotesk"/>
                <a:sym typeface="Hanken Grotesk"/>
              </a:rPr>
              <a:t>安全與宜居性：重新連結社區</a:t>
            </a:r>
            <a:endParaRPr b="1" i="0" sz="3000" u="none" cap="none" strike="noStrike">
              <a:solidFill>
                <a:srgbClr val="0A203E"/>
              </a:solidFill>
              <a:latin typeface="Hanken Grotesk"/>
              <a:ea typeface="Hanken Grotesk"/>
              <a:cs typeface="Hanken Grotesk"/>
              <a:sym typeface="Hanken Grotesk"/>
            </a:endParaRPr>
          </a:p>
        </p:txBody>
      </p:sp>
      <p:sp>
        <p:nvSpPr>
          <p:cNvPr id="524" name="Google Shape;524;p60"/>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E89FB0"/>
                </a:solidFill>
                <a:latin typeface="Hanken Grotesk"/>
                <a:ea typeface="Hanken Grotesk"/>
                <a:cs typeface="Hanken Grotesk"/>
                <a:sym typeface="Hanken Grotesk"/>
              </a:rPr>
              <a:t>草擬目標</a:t>
            </a:r>
            <a:endParaRPr b="1" i="0" sz="1800" u="none" cap="none" strike="noStrike">
              <a:solidFill>
                <a:srgbClr val="E89FB0"/>
              </a:solidFill>
              <a:latin typeface="Hanken Grotesk"/>
              <a:ea typeface="Hanken Grotesk"/>
              <a:cs typeface="Hanken Grotesk"/>
              <a:sym typeface="Hanken Grotesk"/>
            </a:endParaRPr>
          </a:p>
        </p:txBody>
      </p:sp>
      <p:sp>
        <p:nvSpPr>
          <p:cNvPr id="525" name="Google Shape;525;p60"/>
          <p:cNvSpPr txBox="1"/>
          <p:nvPr/>
        </p:nvSpPr>
        <p:spPr>
          <a:xfrm>
            <a:off x="6058050" y="676550"/>
            <a:ext cx="2948100" cy="36942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E89FB0"/>
              </a:buClr>
              <a:buSzPts val="1200"/>
              <a:buFont typeface="Hanken Grotesk"/>
              <a:buChar char="●"/>
            </a:pPr>
            <a:r>
              <a:rPr b="0" i="0" lang="en" sz="1200" u="sng" cap="none" strike="noStrike">
                <a:solidFill>
                  <a:srgbClr val="E89FB0"/>
                </a:solidFill>
                <a:latin typeface="Hanken Grotesk"/>
                <a:ea typeface="Hanken Grotesk"/>
                <a:cs typeface="Hanken Grotesk"/>
                <a:sym typeface="Hanken Grotesk"/>
              </a:rPr>
              <a:t>更好地連接日本城和西部增建區域；消除社區內和之間的通行障礙</a:t>
            </a:r>
            <a:endParaRPr b="0" i="0" sz="1200" u="sng"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sng" cap="none" strike="noStrike">
                <a:solidFill>
                  <a:srgbClr val="E89FB0"/>
                </a:solidFill>
                <a:latin typeface="Hanken Grotesk"/>
                <a:ea typeface="Hanken Grotesk"/>
                <a:cs typeface="Hanken Grotesk"/>
                <a:sym typeface="Hanken Grotesk"/>
              </a:rPr>
              <a:t>提昇街道安全，尤其是對弱勢的道路使用者</a:t>
            </a:r>
            <a:endParaRPr b="0" i="0" sz="1200" u="sng"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支援高品質的公共交通</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管理路邊空間和停車狀況，來支持家庭和老年人</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創建和支持社區聚集的公共空間，用於日常和特別活動</a:t>
            </a:r>
            <a:endParaRPr b="0" i="0" sz="1200" u="none" cap="none" strike="noStrike">
              <a:solidFill>
                <a:srgbClr val="E89FB0"/>
              </a:solidFill>
              <a:latin typeface="Hanken Grotesk"/>
              <a:ea typeface="Hanken Grotesk"/>
              <a:cs typeface="Hanken Grotesk"/>
              <a:sym typeface="Hanken Grotesk"/>
            </a:endParaRPr>
          </a:p>
        </p:txBody>
      </p:sp>
      <p:sp>
        <p:nvSpPr>
          <p:cNvPr id="526" name="Google Shape;526;p60"/>
          <p:cNvSpPr txBox="1"/>
          <p:nvPr/>
        </p:nvSpPr>
        <p:spPr>
          <a:xfrm>
            <a:off x="2995025" y="4663150"/>
            <a:ext cx="29481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600"/>
              <a:buFont typeface="Arial"/>
              <a:buNone/>
            </a:pPr>
            <a:r>
              <a:rPr b="0" i="1" lang="en" sz="600" u="none" cap="none" strike="noStrike">
                <a:solidFill>
                  <a:schemeClr val="dk1"/>
                </a:solidFill>
                <a:highlight>
                  <a:schemeClr val="lt1"/>
                </a:highlight>
                <a:latin typeface="Inter Light"/>
                <a:ea typeface="Inter Light"/>
                <a:cs typeface="Inter Light"/>
                <a:sym typeface="Inter Light"/>
              </a:rPr>
              <a:t>資料來源: </a:t>
            </a:r>
            <a:r>
              <a:rPr b="0" i="1" lang="en" sz="600" u="none" cap="none" strike="noStrike">
                <a:solidFill>
                  <a:srgbClr val="000000"/>
                </a:solidFill>
                <a:highlight>
                  <a:srgbClr val="FFFFFF"/>
                </a:highlight>
                <a:latin typeface="Inter Light"/>
                <a:ea typeface="Inter Light"/>
                <a:cs typeface="Inter Light"/>
                <a:sym typeface="Inter Light"/>
              </a:rPr>
              <a:t> Transportation Systems Injury Mapping, 2020-2024</a:t>
            </a:r>
            <a:endParaRPr b="0" i="1" sz="600" u="none" cap="none" strike="noStrike">
              <a:solidFill>
                <a:srgbClr val="000000"/>
              </a:solidFill>
              <a:highlight>
                <a:srgbClr val="FFFFFF"/>
              </a:highlight>
              <a:latin typeface="Inter Light"/>
              <a:ea typeface="Inter Light"/>
              <a:cs typeface="Inter Light"/>
              <a:sym typeface="Inter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id="531" name="Google Shape;531;p61"/>
          <p:cNvPicPr preferRelativeResize="0"/>
          <p:nvPr/>
        </p:nvPicPr>
        <p:blipFill rotWithShape="1">
          <a:blip r:embed="rId3">
            <a:alphaModFix/>
          </a:blip>
          <a:srcRect b="2167" l="708" r="993" t="1937"/>
          <a:stretch/>
        </p:blipFill>
        <p:spPr>
          <a:xfrm>
            <a:off x="4698225" y="1597225"/>
            <a:ext cx="4020275" cy="2211875"/>
          </a:xfrm>
          <a:prstGeom prst="rect">
            <a:avLst/>
          </a:prstGeom>
          <a:noFill/>
          <a:ln>
            <a:noFill/>
          </a:ln>
        </p:spPr>
      </p:pic>
      <p:sp>
        <p:nvSpPr>
          <p:cNvPr id="532" name="Google Shape;532;p61"/>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33" name="Google Shape;533;p61"/>
          <p:cNvSpPr txBox="1"/>
          <p:nvPr>
            <p:ph idx="1" type="body"/>
          </p:nvPr>
        </p:nvSpPr>
        <p:spPr>
          <a:xfrm>
            <a:off x="237925" y="1487500"/>
            <a:ext cx="4060800" cy="28563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lang="en" sz="1200"/>
              <a:t>研究區域內包含幾條重要的公車路線，包括38路、38R路和22路。</a:t>
            </a:r>
            <a:endParaRPr sz="1200"/>
          </a:p>
          <a:p>
            <a:pPr indent="0" lvl="0" marL="0" rtl="0" algn="l">
              <a:lnSpc>
                <a:spcPct val="115000"/>
              </a:lnSpc>
              <a:spcBef>
                <a:spcPts val="1484"/>
              </a:spcBef>
              <a:spcAft>
                <a:spcPts val="0"/>
              </a:spcAft>
              <a:buClr>
                <a:schemeClr val="dk1"/>
              </a:buClr>
              <a:buSzPts val="1100"/>
              <a:buFont typeface="Arial"/>
              <a:buNone/>
            </a:pPr>
            <a:r>
              <a:rPr lang="en" sz="1200"/>
              <a:t>• 這些</a:t>
            </a:r>
            <a:r>
              <a:rPr b="1" lang="en" sz="1200"/>
              <a:t>公車每天合計運載超過65,000人次</a:t>
            </a:r>
            <a:endParaRPr b="1" sz="1200"/>
          </a:p>
          <a:p>
            <a:pPr indent="0" lvl="0" marL="0" rtl="0" algn="l">
              <a:lnSpc>
                <a:spcPct val="115000"/>
              </a:lnSpc>
              <a:spcBef>
                <a:spcPts val="1484"/>
              </a:spcBef>
              <a:spcAft>
                <a:spcPts val="0"/>
              </a:spcAft>
              <a:buClr>
                <a:schemeClr val="dk1"/>
              </a:buClr>
              <a:buSzPts val="1100"/>
              <a:buFont typeface="Arial"/>
              <a:buNone/>
            </a:pPr>
            <a:r>
              <a:rPr lang="en" sz="1200"/>
              <a:t>• 疫情後搭乘人數呈現強勁成長</a:t>
            </a:r>
            <a:endParaRPr sz="1200"/>
          </a:p>
          <a:p>
            <a:pPr indent="0" lvl="0" marL="0" rtl="0" algn="l">
              <a:lnSpc>
                <a:spcPct val="115000"/>
              </a:lnSpc>
              <a:spcBef>
                <a:spcPts val="1484"/>
              </a:spcBef>
              <a:spcAft>
                <a:spcPts val="1484"/>
              </a:spcAft>
              <a:buClr>
                <a:schemeClr val="dk1"/>
              </a:buClr>
              <a:buSzPts val="1100"/>
              <a:buFont typeface="Arial"/>
              <a:buNone/>
            </a:pPr>
            <a:r>
              <a:rPr lang="en" sz="1200"/>
              <a:t>吉里／菲爾莫爾交叉口是大眾運輸的一個特別重要的交會處。</a:t>
            </a:r>
            <a:r>
              <a:rPr b="1" lang="en" sz="1200"/>
              <a:t>每天有6,000人次在此上下車</a:t>
            </a:r>
            <a:r>
              <a:rPr lang="en" sz="1200"/>
              <a:t>。</a:t>
            </a:r>
            <a:endParaRPr sz="1200"/>
          </a:p>
        </p:txBody>
      </p:sp>
      <p:sp>
        <p:nvSpPr>
          <p:cNvPr id="534" name="Google Shape;534;p61"/>
          <p:cNvSpPr txBox="1"/>
          <p:nvPr/>
        </p:nvSpPr>
        <p:spPr>
          <a:xfrm>
            <a:off x="4698225" y="1597225"/>
            <a:ext cx="4134000" cy="213000"/>
          </a:xfrm>
          <a:prstGeom prst="rect">
            <a:avLst/>
          </a:prstGeom>
          <a:solidFill>
            <a:schemeClr val="lt1"/>
          </a:solidFill>
          <a:ln>
            <a:noFill/>
          </a:ln>
        </p:spPr>
        <p:txBody>
          <a:bodyPr anchorCtr="0" anchor="b" bIns="75575" lIns="75575" spcFirstLastPara="1" rIns="75575" wrap="square" tIns="75575">
            <a:noAutofit/>
          </a:bodyPr>
          <a:lstStyle/>
          <a:p>
            <a:pPr indent="0" lvl="0" marL="0" marR="0" rtl="0" algn="ctr">
              <a:lnSpc>
                <a:spcPct val="100000"/>
              </a:lnSpc>
              <a:spcBef>
                <a:spcPts val="0"/>
              </a:spcBef>
              <a:spcAft>
                <a:spcPts val="0"/>
              </a:spcAft>
              <a:buClr>
                <a:srgbClr val="000000"/>
              </a:buClr>
              <a:buSzPts val="800"/>
              <a:buFont typeface="Arial"/>
              <a:buNone/>
            </a:pPr>
            <a:r>
              <a:rPr b="1" i="0" lang="en" sz="800" u="none" cap="none" strike="noStrike">
                <a:solidFill>
                  <a:schemeClr val="dk1"/>
                </a:solidFill>
                <a:highlight>
                  <a:schemeClr val="lt1"/>
                </a:highlight>
                <a:latin typeface="Inter"/>
                <a:ea typeface="Inter"/>
                <a:cs typeface="Inter"/>
                <a:sym typeface="Inter"/>
              </a:rPr>
              <a:t>歷年秋季平日公車平均搭乘人數</a:t>
            </a:r>
            <a:endParaRPr b="1" i="0" sz="800" u="none" cap="none" strike="noStrike">
              <a:solidFill>
                <a:schemeClr val="dk1"/>
              </a:solidFill>
              <a:highlight>
                <a:schemeClr val="lt1"/>
              </a:highlight>
              <a:latin typeface="Inter"/>
              <a:ea typeface="Inter"/>
              <a:cs typeface="Inter"/>
              <a:sym typeface="Inter"/>
            </a:endParaRPr>
          </a:p>
        </p:txBody>
      </p:sp>
      <p:sp>
        <p:nvSpPr>
          <p:cNvPr id="535" name="Google Shape;535;p61"/>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A203E"/>
                </a:solidFill>
                <a:latin typeface="Hanken Grotesk"/>
                <a:ea typeface="Hanken Grotesk"/>
                <a:cs typeface="Hanken Grotesk"/>
                <a:sym typeface="Hanken Grotesk"/>
              </a:rPr>
              <a:t>安全與宜居性：重新連結社區</a:t>
            </a:r>
            <a:endParaRPr b="1" i="0" sz="3000" u="none" cap="none" strike="noStrike">
              <a:solidFill>
                <a:srgbClr val="0A203E"/>
              </a:solidFill>
              <a:latin typeface="Hanken Grotesk"/>
              <a:ea typeface="Hanken Grotesk"/>
              <a:cs typeface="Hanken Grotesk"/>
              <a:sym typeface="Hanken Grotesk"/>
            </a:endParaRPr>
          </a:p>
        </p:txBody>
      </p:sp>
      <p:sp>
        <p:nvSpPr>
          <p:cNvPr id="536" name="Google Shape;536;p61"/>
          <p:cNvSpPr txBox="1"/>
          <p:nvPr/>
        </p:nvSpPr>
        <p:spPr>
          <a:xfrm>
            <a:off x="4907462" y="3809100"/>
            <a:ext cx="36018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600"/>
              <a:buFont typeface="Arial"/>
              <a:buNone/>
            </a:pPr>
            <a:r>
              <a:rPr b="0" i="1" lang="en" sz="600" u="none" cap="none" strike="noStrike">
                <a:solidFill>
                  <a:srgbClr val="000000"/>
                </a:solidFill>
                <a:highlight>
                  <a:srgbClr val="FFFFFF"/>
                </a:highlight>
                <a:latin typeface="Inter Light"/>
                <a:ea typeface="Inter Light"/>
                <a:cs typeface="Inter Light"/>
                <a:sym typeface="Inter Light"/>
              </a:rPr>
              <a:t>資料來源: SFMTA Year-over-Year Ridership Data, 2019-2025. Data collected every Fall.</a:t>
            </a:r>
            <a:endParaRPr b="0" i="1" sz="600" u="none" cap="none" strike="noStrike">
              <a:solidFill>
                <a:srgbClr val="000000"/>
              </a:solidFill>
              <a:highlight>
                <a:srgbClr val="FFFFFF"/>
              </a:highlight>
              <a:latin typeface="Inter Light"/>
              <a:ea typeface="Inter Light"/>
              <a:cs typeface="Inter Light"/>
              <a:sym typeface="Inter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2"/>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42" name="Google Shape;542;p62"/>
          <p:cNvSpPr/>
          <p:nvPr/>
        </p:nvSpPr>
        <p:spPr>
          <a:xfrm rot="-5400000">
            <a:off x="5017500" y="1017600"/>
            <a:ext cx="5144100" cy="3108900"/>
          </a:xfrm>
          <a:prstGeom prst="round2SameRect">
            <a:avLst>
              <a:gd fmla="val 9765" name="adj1"/>
              <a:gd fmla="val 0" name="adj2"/>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543" name="Google Shape;543;p62"/>
          <p:cNvSpPr txBox="1"/>
          <p:nvPr>
            <p:ph idx="1" type="body"/>
          </p:nvPr>
        </p:nvSpPr>
        <p:spPr>
          <a:xfrm>
            <a:off x="237925" y="1487500"/>
            <a:ext cx="5614800" cy="572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200">
                <a:solidFill>
                  <a:srgbClr val="222222"/>
                </a:solidFill>
              </a:rPr>
              <a:t>吉里大道與菲爾莫爾街的交叉路口情況複雜。為了配合某些動線，可能需要對其他動線做出妥協與取捨。</a:t>
            </a:r>
            <a:endParaRPr sz="1200"/>
          </a:p>
        </p:txBody>
      </p:sp>
      <p:sp>
        <p:nvSpPr>
          <p:cNvPr id="544" name="Google Shape;544;p62"/>
          <p:cNvSpPr txBox="1"/>
          <p:nvPr/>
        </p:nvSpPr>
        <p:spPr>
          <a:xfrm>
            <a:off x="316975" y="2146150"/>
            <a:ext cx="5456700" cy="1327500"/>
          </a:xfrm>
          <a:prstGeom prst="rect">
            <a:avLst/>
          </a:prstGeom>
          <a:noFill/>
          <a:ln>
            <a:noFill/>
          </a:ln>
        </p:spPr>
        <p:txBody>
          <a:bodyPr anchorCtr="0" anchor="t" bIns="91425" lIns="91425" spcFirstLastPara="1" rIns="91425" wrap="square" tIns="91425">
            <a:spAutoFit/>
          </a:bodyPr>
          <a:lstStyle/>
          <a:p>
            <a:pPr indent="-298450" lvl="0" marL="457200" marR="0" rtl="0" algn="l">
              <a:lnSpc>
                <a:spcPct val="115000"/>
              </a:lnSpc>
              <a:spcBef>
                <a:spcPts val="0"/>
              </a:spcBef>
              <a:spcAft>
                <a:spcPts val="0"/>
              </a:spcAft>
              <a:buClr>
                <a:srgbClr val="222222"/>
              </a:buClr>
              <a:buSzPts val="1100"/>
              <a:buFont typeface="Inter"/>
              <a:buChar char="●"/>
            </a:pPr>
            <a:r>
              <a:rPr b="1" i="0" lang="en" sz="1100" u="none" cap="none" strike="noStrike">
                <a:solidFill>
                  <a:srgbClr val="222222"/>
                </a:solidFill>
                <a:latin typeface="Inter"/>
                <a:ea typeface="Inter"/>
                <a:cs typeface="Inter"/>
                <a:sym typeface="Inter"/>
              </a:rPr>
              <a:t>吉里大道讓駕駛人</a:t>
            </a:r>
            <a:r>
              <a:rPr b="0" i="0" lang="en" sz="1100" u="none" cap="none" strike="noStrike">
                <a:solidFill>
                  <a:srgbClr val="222222"/>
                </a:solidFill>
                <a:latin typeface="Inter"/>
                <a:ea typeface="Inter"/>
                <a:cs typeface="Inter"/>
                <a:sym typeface="Inter"/>
              </a:rPr>
              <a:t>以極少的延遲通過研究區域</a:t>
            </a:r>
            <a:endParaRPr b="0" i="0" sz="1100" u="none" cap="none" strike="noStrike">
              <a:solidFill>
                <a:srgbClr val="222222"/>
              </a:solidFill>
              <a:latin typeface="Inter"/>
              <a:ea typeface="Inter"/>
              <a:cs typeface="Inter"/>
              <a:sym typeface="Inter"/>
            </a:endParaRPr>
          </a:p>
          <a:p>
            <a:pPr indent="-298450" lvl="0" marL="457200" marR="0" rtl="0" algn="l">
              <a:lnSpc>
                <a:spcPct val="115000"/>
              </a:lnSpc>
              <a:spcBef>
                <a:spcPts val="0"/>
              </a:spcBef>
              <a:spcAft>
                <a:spcPts val="0"/>
              </a:spcAft>
              <a:buClr>
                <a:srgbClr val="222222"/>
              </a:buClr>
              <a:buSzPts val="1100"/>
              <a:buFont typeface="Inter"/>
              <a:buChar char="●"/>
            </a:pPr>
            <a:r>
              <a:rPr b="1" i="0" lang="en" sz="1100" u="none" cap="none" strike="noStrike">
                <a:solidFill>
                  <a:srgbClr val="222222"/>
                </a:solidFill>
                <a:latin typeface="Inter"/>
                <a:ea typeface="Inter"/>
                <a:cs typeface="Inter"/>
                <a:sym typeface="Inter"/>
              </a:rPr>
              <a:t>公車專用道使38路和38R路能夠快速且可靠地通過</a:t>
            </a:r>
            <a:r>
              <a:rPr b="0" i="0" lang="en" sz="1100" u="none" cap="none" strike="noStrike">
                <a:solidFill>
                  <a:srgbClr val="222222"/>
                </a:solidFill>
                <a:latin typeface="Inter"/>
                <a:ea typeface="Inter"/>
                <a:cs typeface="Inter"/>
                <a:sym typeface="Inter"/>
              </a:rPr>
              <a:t>大部分的研究區域，然而，由於乘客上下車及號誌時間取捨等各種原因，</a:t>
            </a:r>
            <a:r>
              <a:rPr b="1" i="0" lang="en" sz="1100" u="none" cap="none" strike="noStrike">
                <a:solidFill>
                  <a:srgbClr val="222222"/>
                </a:solidFill>
                <a:latin typeface="Inter"/>
                <a:ea typeface="Inter"/>
                <a:cs typeface="Inter"/>
                <a:sym typeface="Inter"/>
              </a:rPr>
              <a:t>公車在通過菲爾莫爾交叉路口時速度稍慢</a:t>
            </a:r>
            <a:endParaRPr b="1" i="0" sz="1100" u="none" cap="none" strike="noStrike">
              <a:solidFill>
                <a:srgbClr val="222222"/>
              </a:solidFill>
              <a:latin typeface="Inter"/>
              <a:ea typeface="Inter"/>
              <a:cs typeface="Inter"/>
              <a:sym typeface="Inter"/>
            </a:endParaRPr>
          </a:p>
          <a:p>
            <a:pPr indent="-298450" lvl="0" marL="457200" marR="0" rtl="0" algn="l">
              <a:lnSpc>
                <a:spcPct val="115000"/>
              </a:lnSpc>
              <a:spcBef>
                <a:spcPts val="0"/>
              </a:spcBef>
              <a:spcAft>
                <a:spcPts val="0"/>
              </a:spcAft>
              <a:buClr>
                <a:srgbClr val="222222"/>
              </a:buClr>
              <a:buSzPts val="1100"/>
              <a:buFont typeface="Inter"/>
              <a:buChar char="●"/>
            </a:pPr>
            <a:r>
              <a:rPr b="1" i="0" lang="en" sz="1100" u="none" cap="none" strike="noStrike">
                <a:solidFill>
                  <a:srgbClr val="222222"/>
                </a:solidFill>
                <a:latin typeface="Inter"/>
                <a:ea typeface="Inter"/>
                <a:cs typeface="Inter"/>
                <a:sym typeface="Inter"/>
              </a:rPr>
              <a:t>22路菲爾莫爾公車在通過吉里交叉路口時速度緩慢</a:t>
            </a:r>
            <a:r>
              <a:rPr b="0" i="0" lang="en" sz="1100" u="none" cap="none" strike="noStrike">
                <a:solidFill>
                  <a:srgbClr val="222222"/>
                </a:solidFill>
                <a:latin typeface="Inter"/>
                <a:ea typeface="Inter"/>
                <a:cs typeface="Inter"/>
                <a:sym typeface="Inter"/>
              </a:rPr>
              <a:t>，這與22路公車在菲爾莫爾街大部分路段行駛速度緩慢的情況一致</a:t>
            </a:r>
            <a:endParaRPr b="0" i="0" sz="1100" u="none" cap="none" strike="noStrike">
              <a:solidFill>
                <a:srgbClr val="222222"/>
              </a:solidFill>
              <a:latin typeface="Inter"/>
              <a:ea typeface="Inter"/>
              <a:cs typeface="Inter"/>
              <a:sym typeface="Inter"/>
            </a:endParaRPr>
          </a:p>
        </p:txBody>
      </p:sp>
      <p:sp>
        <p:nvSpPr>
          <p:cNvPr id="545" name="Google Shape;545;p62"/>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A203E"/>
                </a:solidFill>
                <a:latin typeface="Hanken Grotesk"/>
                <a:ea typeface="Hanken Grotesk"/>
                <a:cs typeface="Hanken Grotesk"/>
                <a:sym typeface="Hanken Grotesk"/>
              </a:rPr>
              <a:t>安全與宜居性：重新連結社區</a:t>
            </a:r>
            <a:endParaRPr b="1" i="0" sz="3000" u="none" cap="none" strike="noStrike">
              <a:solidFill>
                <a:srgbClr val="0A203E"/>
              </a:solidFill>
              <a:latin typeface="Hanken Grotesk"/>
              <a:ea typeface="Hanken Grotesk"/>
              <a:cs typeface="Hanken Grotesk"/>
              <a:sym typeface="Hanken Grotesk"/>
            </a:endParaRPr>
          </a:p>
        </p:txBody>
      </p:sp>
      <p:sp>
        <p:nvSpPr>
          <p:cNvPr id="546" name="Google Shape;546;p62"/>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E89FB0"/>
                </a:solidFill>
                <a:latin typeface="Hanken Grotesk"/>
                <a:ea typeface="Hanken Grotesk"/>
                <a:cs typeface="Hanken Grotesk"/>
                <a:sym typeface="Hanken Grotesk"/>
              </a:rPr>
              <a:t>草擬目標</a:t>
            </a:r>
            <a:endParaRPr b="1" i="0" sz="1800" u="none" cap="none" strike="noStrike">
              <a:solidFill>
                <a:srgbClr val="E89FB0"/>
              </a:solidFill>
              <a:latin typeface="Hanken Grotesk"/>
              <a:ea typeface="Hanken Grotesk"/>
              <a:cs typeface="Hanken Grotesk"/>
              <a:sym typeface="Hanken Grotesk"/>
            </a:endParaRPr>
          </a:p>
        </p:txBody>
      </p:sp>
      <p:sp>
        <p:nvSpPr>
          <p:cNvPr id="547" name="Google Shape;547;p62"/>
          <p:cNvSpPr txBox="1"/>
          <p:nvPr/>
        </p:nvSpPr>
        <p:spPr>
          <a:xfrm>
            <a:off x="6058050" y="676550"/>
            <a:ext cx="2948100" cy="36942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更好地連接日本城和西部增建區域；消除社區內和之間的通行障礙</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提昇街道安全，尤其是對弱勢的道路使用者</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sng" cap="none" strike="noStrike">
                <a:solidFill>
                  <a:srgbClr val="E89FB0"/>
                </a:solidFill>
                <a:latin typeface="Hanken Grotesk"/>
                <a:ea typeface="Hanken Grotesk"/>
                <a:cs typeface="Hanken Grotesk"/>
                <a:sym typeface="Hanken Grotesk"/>
              </a:rPr>
              <a:t>支援高品質的公共交通</a:t>
            </a:r>
            <a:endParaRPr b="0" i="0" sz="1200" u="sng"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管理路邊空間和停車狀況，來支持家庭和老年人</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創建和支持社區聚集的公共空間，用於日常和特別活動</a:t>
            </a:r>
            <a:endParaRPr b="0" i="0" sz="1200" u="none" cap="none" strike="noStrike">
              <a:solidFill>
                <a:srgbClr val="E89FB0"/>
              </a:solidFill>
              <a:latin typeface="Hanken Grotesk"/>
              <a:ea typeface="Hanken Grotesk"/>
              <a:cs typeface="Hanken Grotesk"/>
              <a:sym typeface="Hanken Grotesk"/>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pic>
        <p:nvPicPr>
          <p:cNvPr id="552" name="Google Shape;552;p63"/>
          <p:cNvPicPr preferRelativeResize="0"/>
          <p:nvPr/>
        </p:nvPicPr>
        <p:blipFill rotWithShape="1">
          <a:blip r:embed="rId3">
            <a:alphaModFix/>
          </a:blip>
          <a:srcRect b="0" l="0" r="0" t="0"/>
          <a:stretch/>
        </p:blipFill>
        <p:spPr>
          <a:xfrm>
            <a:off x="3245160" y="3137800"/>
            <a:ext cx="2121442" cy="1634701"/>
          </a:xfrm>
          <a:prstGeom prst="rect">
            <a:avLst/>
          </a:prstGeom>
          <a:noFill/>
          <a:ln cap="flat" cmpd="sng" w="9525">
            <a:solidFill>
              <a:schemeClr val="dk1"/>
            </a:solidFill>
            <a:prstDash val="solid"/>
            <a:round/>
            <a:headEnd len="sm" w="sm" type="none"/>
            <a:tailEnd len="sm" w="sm" type="none"/>
          </a:ln>
        </p:spPr>
      </p:pic>
      <p:pic>
        <p:nvPicPr>
          <p:cNvPr id="553" name="Google Shape;553;p63"/>
          <p:cNvPicPr preferRelativeResize="0"/>
          <p:nvPr/>
        </p:nvPicPr>
        <p:blipFill rotWithShape="1">
          <a:blip r:embed="rId4">
            <a:alphaModFix/>
          </a:blip>
          <a:srcRect b="0" l="0" r="0" t="0"/>
          <a:stretch/>
        </p:blipFill>
        <p:spPr>
          <a:xfrm>
            <a:off x="4380675" y="1463297"/>
            <a:ext cx="1238184" cy="1564600"/>
          </a:xfrm>
          <a:prstGeom prst="rect">
            <a:avLst/>
          </a:prstGeom>
          <a:noFill/>
          <a:ln cap="flat" cmpd="sng" w="9525">
            <a:solidFill>
              <a:schemeClr val="dk1"/>
            </a:solidFill>
            <a:prstDash val="solid"/>
            <a:round/>
            <a:headEnd len="sm" w="sm" type="none"/>
            <a:tailEnd len="sm" w="sm" type="none"/>
          </a:ln>
        </p:spPr>
      </p:pic>
      <p:pic>
        <p:nvPicPr>
          <p:cNvPr id="554" name="Google Shape;554;p63"/>
          <p:cNvPicPr preferRelativeResize="0"/>
          <p:nvPr/>
        </p:nvPicPr>
        <p:blipFill rotWithShape="1">
          <a:blip r:embed="rId5">
            <a:alphaModFix/>
          </a:blip>
          <a:srcRect b="0" l="0" r="0" t="0"/>
          <a:stretch/>
        </p:blipFill>
        <p:spPr>
          <a:xfrm>
            <a:off x="2870949" y="1463309"/>
            <a:ext cx="1385599" cy="1564591"/>
          </a:xfrm>
          <a:prstGeom prst="rect">
            <a:avLst/>
          </a:prstGeom>
          <a:noFill/>
          <a:ln cap="flat" cmpd="sng" w="9525">
            <a:solidFill>
              <a:schemeClr val="dk1"/>
            </a:solidFill>
            <a:prstDash val="solid"/>
            <a:round/>
            <a:headEnd len="sm" w="sm" type="none"/>
            <a:tailEnd len="sm" w="sm" type="none"/>
          </a:ln>
        </p:spPr>
      </p:pic>
      <p:sp>
        <p:nvSpPr>
          <p:cNvPr id="555" name="Google Shape;555;p63"/>
          <p:cNvSpPr/>
          <p:nvPr/>
        </p:nvSpPr>
        <p:spPr>
          <a:xfrm rot="-5400000">
            <a:off x="5017500" y="1017600"/>
            <a:ext cx="5144100" cy="3108900"/>
          </a:xfrm>
          <a:prstGeom prst="round2SameRect">
            <a:avLst>
              <a:gd fmla="val 9765" name="adj1"/>
              <a:gd fmla="val 0" name="adj2"/>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556" name="Google Shape;556;p63"/>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57" name="Google Shape;557;p63"/>
          <p:cNvSpPr txBox="1"/>
          <p:nvPr/>
        </p:nvSpPr>
        <p:spPr>
          <a:xfrm>
            <a:off x="237925" y="1487500"/>
            <a:ext cx="2296500" cy="1634700"/>
          </a:xfrm>
          <a:prstGeom prst="rect">
            <a:avLst/>
          </a:prstGeom>
          <a:noFill/>
          <a:ln>
            <a:noFill/>
          </a:ln>
        </p:spPr>
        <p:txBody>
          <a:bodyPr anchorCtr="0" anchor="t" bIns="93500" lIns="93500" spcFirstLastPara="1" rIns="93500" wrap="square" tIns="93500">
            <a:noAutofit/>
          </a:bodyPr>
          <a:lstStyle/>
          <a:p>
            <a:pPr indent="0" lvl="0" marL="0" marR="0" rtl="0" algn="l">
              <a:lnSpc>
                <a:spcPct val="115000"/>
              </a:lnSpc>
              <a:spcBef>
                <a:spcPts val="0"/>
              </a:spcBef>
              <a:spcAft>
                <a:spcPts val="1484"/>
              </a:spcAft>
              <a:buClr>
                <a:srgbClr val="000000"/>
              </a:buClr>
              <a:buSzPts val="1100"/>
              <a:buFont typeface="Arial"/>
              <a:buNone/>
            </a:pPr>
            <a:r>
              <a:rPr b="1" i="0" lang="en" sz="1100" u="none" cap="none" strike="noStrike">
                <a:solidFill>
                  <a:srgbClr val="222222"/>
                </a:solidFill>
                <a:latin typeface="Inter"/>
                <a:ea typeface="Inter"/>
                <a:cs typeface="Inter"/>
                <a:sym typeface="Inter"/>
              </a:rPr>
              <a:t>過去的規劃工作</a:t>
            </a:r>
            <a:r>
              <a:rPr b="0" i="0" lang="en" sz="1100" u="none" cap="none" strike="noStrike">
                <a:solidFill>
                  <a:srgbClr val="222222"/>
                </a:solidFill>
                <a:latin typeface="Inter"/>
                <a:ea typeface="Inter"/>
                <a:cs typeface="Inter"/>
                <a:sym typeface="Inter"/>
              </a:rPr>
              <a:t>已將路邊管理，以及對公共聚會空間的需求，確立為研究區域在交通便利性與宜居性方面的議題。</a:t>
            </a:r>
            <a:endParaRPr b="0" i="0" sz="1100" u="none" cap="none" strike="noStrike">
              <a:solidFill>
                <a:srgbClr val="222222"/>
              </a:solidFill>
              <a:latin typeface="Inter"/>
              <a:ea typeface="Inter"/>
              <a:cs typeface="Inter"/>
              <a:sym typeface="Inter"/>
            </a:endParaRPr>
          </a:p>
        </p:txBody>
      </p:sp>
      <p:sp>
        <p:nvSpPr>
          <p:cNvPr id="558" name="Google Shape;558;p63"/>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A203E"/>
                </a:solidFill>
                <a:latin typeface="Hanken Grotesk"/>
                <a:ea typeface="Hanken Grotesk"/>
                <a:cs typeface="Hanken Grotesk"/>
                <a:sym typeface="Hanken Grotesk"/>
              </a:rPr>
              <a:t>安全與宜居性：重新連結社區</a:t>
            </a:r>
            <a:endParaRPr b="1" i="0" sz="3000" u="none" cap="none" strike="noStrike">
              <a:solidFill>
                <a:srgbClr val="0A203E"/>
              </a:solidFill>
              <a:latin typeface="Hanken Grotesk"/>
              <a:ea typeface="Hanken Grotesk"/>
              <a:cs typeface="Hanken Grotesk"/>
              <a:sym typeface="Hanken Grotesk"/>
            </a:endParaRPr>
          </a:p>
        </p:txBody>
      </p:sp>
      <p:sp>
        <p:nvSpPr>
          <p:cNvPr id="559" name="Google Shape;559;p63"/>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E89FB0"/>
                </a:solidFill>
                <a:latin typeface="Hanken Grotesk"/>
                <a:ea typeface="Hanken Grotesk"/>
                <a:cs typeface="Hanken Grotesk"/>
                <a:sym typeface="Hanken Grotesk"/>
              </a:rPr>
              <a:t>草擬目標</a:t>
            </a:r>
            <a:endParaRPr b="1" i="0" sz="1800" u="none" cap="none" strike="noStrike">
              <a:solidFill>
                <a:srgbClr val="E89FB0"/>
              </a:solidFill>
              <a:latin typeface="Hanken Grotesk"/>
              <a:ea typeface="Hanken Grotesk"/>
              <a:cs typeface="Hanken Grotesk"/>
              <a:sym typeface="Hanken Grotesk"/>
            </a:endParaRPr>
          </a:p>
        </p:txBody>
      </p:sp>
      <p:sp>
        <p:nvSpPr>
          <p:cNvPr id="560" name="Google Shape;560;p63"/>
          <p:cNvSpPr txBox="1"/>
          <p:nvPr/>
        </p:nvSpPr>
        <p:spPr>
          <a:xfrm>
            <a:off x="6058050" y="676550"/>
            <a:ext cx="2948100" cy="36942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更好地連接日本城和西部增建區域；消除社區內和之間的通行障礙</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提昇街道安全，尤其是對弱勢的道路使用者</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none" cap="none" strike="noStrike">
                <a:solidFill>
                  <a:srgbClr val="E89FB0"/>
                </a:solidFill>
                <a:latin typeface="Hanken Grotesk"/>
                <a:ea typeface="Hanken Grotesk"/>
                <a:cs typeface="Hanken Grotesk"/>
                <a:sym typeface="Hanken Grotesk"/>
              </a:rPr>
              <a:t>支援高品質的公共交通</a:t>
            </a:r>
            <a:endParaRPr b="0" i="0" sz="1200" u="none"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sng" cap="none" strike="noStrike">
                <a:solidFill>
                  <a:srgbClr val="E89FB0"/>
                </a:solidFill>
                <a:latin typeface="Hanken Grotesk"/>
                <a:ea typeface="Hanken Grotesk"/>
                <a:cs typeface="Hanken Grotesk"/>
                <a:sym typeface="Hanken Grotesk"/>
              </a:rPr>
              <a:t>管理路邊空間和停車狀況，來支持家庭和老年人</a:t>
            </a:r>
            <a:endParaRPr b="0" i="0" sz="1200" u="sng" cap="none" strike="noStrike">
              <a:solidFill>
                <a:srgbClr val="E89FB0"/>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E89FB0"/>
              </a:buClr>
              <a:buSzPts val="1200"/>
              <a:buFont typeface="Hanken Grotesk"/>
              <a:buChar char="●"/>
            </a:pPr>
            <a:r>
              <a:rPr b="0" i="0" lang="en" sz="1200" u="sng" cap="none" strike="noStrike">
                <a:solidFill>
                  <a:srgbClr val="E89FB0"/>
                </a:solidFill>
                <a:latin typeface="Hanken Grotesk"/>
                <a:ea typeface="Hanken Grotesk"/>
                <a:cs typeface="Hanken Grotesk"/>
                <a:sym typeface="Hanken Grotesk"/>
              </a:rPr>
              <a:t>創建和支持社區聚集的公共空間，用於日常和特別活動</a:t>
            </a:r>
            <a:endParaRPr b="0" i="0" sz="1200" u="sng" cap="none" strike="noStrike">
              <a:solidFill>
                <a:srgbClr val="E89FB0"/>
              </a:solidFill>
              <a:latin typeface="Hanken Grotesk"/>
              <a:ea typeface="Hanken Grotesk"/>
              <a:cs typeface="Hanken Grotesk"/>
              <a:sym typeface="Hanken Grotesk"/>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564" name="Shape 564"/>
        <p:cNvGrpSpPr/>
        <p:nvPr/>
      </p:nvGrpSpPr>
      <p:grpSpPr>
        <a:xfrm>
          <a:off x="0" y="0"/>
          <a:ext cx="0" cy="0"/>
          <a:chOff x="0" y="0"/>
          <a:chExt cx="0" cy="0"/>
        </a:xfrm>
      </p:grpSpPr>
      <p:sp>
        <p:nvSpPr>
          <p:cNvPr id="565" name="Google Shape;565;p64"/>
          <p:cNvSpPr/>
          <p:nvPr/>
        </p:nvSpPr>
        <p:spPr>
          <a:xfrm rot="-5400000">
            <a:off x="5017500" y="1017600"/>
            <a:ext cx="5144100" cy="3108900"/>
          </a:xfrm>
          <a:prstGeom prst="round2SameRect">
            <a:avLst>
              <a:gd fmla="val 9765" name="adj1"/>
              <a:gd fmla="val 0" name="adj2"/>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566" name="Google Shape;566;p64"/>
          <p:cNvSpPr txBox="1"/>
          <p:nvPr/>
        </p:nvSpPr>
        <p:spPr>
          <a:xfrm>
            <a:off x="629625" y="242700"/>
            <a:ext cx="48714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4"/>
                </a:solidFill>
                <a:latin typeface="Hanken Grotesk"/>
                <a:ea typeface="Hanken Grotesk"/>
                <a:cs typeface="Hanken Grotesk"/>
                <a:sym typeface="Hanken Grotesk"/>
              </a:rPr>
              <a:t>經濟活力</a:t>
            </a:r>
            <a:endParaRPr b="1" i="0" sz="3000" u="none" cap="none" strike="noStrike">
              <a:solidFill>
                <a:schemeClr val="accent4"/>
              </a:solidFill>
              <a:latin typeface="Hanken Grotesk"/>
              <a:ea typeface="Hanken Grotesk"/>
              <a:cs typeface="Hanken Grotesk"/>
              <a:sym typeface="Hanken Grotesk"/>
            </a:endParaRPr>
          </a:p>
        </p:txBody>
      </p:sp>
      <p:sp>
        <p:nvSpPr>
          <p:cNvPr id="567" name="Google Shape;567;p64"/>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4"/>
                </a:solidFill>
                <a:latin typeface="Hanken Grotesk Black"/>
                <a:ea typeface="Hanken Grotesk Black"/>
                <a:cs typeface="Hanken Grotesk Black"/>
                <a:sym typeface="Hanken Grotesk Black"/>
              </a:rPr>
              <a:t>3 </a:t>
            </a:r>
            <a:endParaRPr b="0" i="0" sz="4800" u="none" cap="none" strike="noStrike">
              <a:solidFill>
                <a:schemeClr val="accent4"/>
              </a:solidFill>
              <a:latin typeface="Arial"/>
              <a:ea typeface="Arial"/>
              <a:cs typeface="Arial"/>
              <a:sym typeface="Arial"/>
            </a:endParaRPr>
          </a:p>
        </p:txBody>
      </p:sp>
      <p:sp>
        <p:nvSpPr>
          <p:cNvPr id="568" name="Google Shape;568;p64"/>
          <p:cNvSpPr txBox="1"/>
          <p:nvPr>
            <p:ph idx="1" type="body"/>
          </p:nvPr>
        </p:nvSpPr>
        <p:spPr>
          <a:xfrm>
            <a:off x="237925" y="1858125"/>
            <a:ext cx="5531100" cy="1634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600">
                <a:solidFill>
                  <a:schemeClr val="accent4"/>
                </a:solidFill>
              </a:rPr>
              <a:t>人們可以輕鬆訪問主要的工作和商業目的地。企業可以支持蓬勃發展的經濟。</a:t>
            </a:r>
            <a:endParaRPr b="1" sz="1600">
              <a:solidFill>
                <a:schemeClr val="accent4"/>
              </a:solidFill>
            </a:endParaRPr>
          </a:p>
        </p:txBody>
      </p:sp>
      <p:sp>
        <p:nvSpPr>
          <p:cNvPr id="569" name="Google Shape;569;p64"/>
          <p:cNvSpPr/>
          <p:nvPr/>
        </p:nvSpPr>
        <p:spPr>
          <a:xfrm>
            <a:off x="219800" y="4663150"/>
            <a:ext cx="2948100" cy="3087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grpSp>
        <p:nvGrpSpPr>
          <p:cNvPr id="570" name="Google Shape;570;p64"/>
          <p:cNvGrpSpPr/>
          <p:nvPr/>
        </p:nvGrpSpPr>
        <p:grpSpPr>
          <a:xfrm>
            <a:off x="311695" y="4336137"/>
            <a:ext cx="920646" cy="572793"/>
            <a:chOff x="238125" y="635650"/>
            <a:chExt cx="7147875" cy="4443700"/>
          </a:xfrm>
        </p:grpSpPr>
        <p:sp>
          <p:nvSpPr>
            <p:cNvPr id="571" name="Google Shape;571;p64"/>
            <p:cNvSpPr/>
            <p:nvPr/>
          </p:nvSpPr>
          <p:spPr>
            <a:xfrm>
              <a:off x="547275" y="3339775"/>
              <a:ext cx="1030575" cy="1739575"/>
            </a:xfrm>
            <a:custGeom>
              <a:rect b="b" l="l" r="r" t="t"/>
              <a:pathLst>
                <a:path extrusionOk="0" h="69583" w="41223">
                  <a:moveTo>
                    <a:pt x="25393" y="1"/>
                  </a:moveTo>
                  <a:lnTo>
                    <a:pt x="19292" y="660"/>
                  </a:lnTo>
                  <a:lnTo>
                    <a:pt x="16324" y="1155"/>
                  </a:lnTo>
                  <a:lnTo>
                    <a:pt x="13027" y="1814"/>
                  </a:lnTo>
                  <a:lnTo>
                    <a:pt x="9069" y="3958"/>
                  </a:lnTo>
                  <a:lnTo>
                    <a:pt x="7256" y="5937"/>
                  </a:lnTo>
                  <a:lnTo>
                    <a:pt x="6926" y="7091"/>
                  </a:lnTo>
                  <a:lnTo>
                    <a:pt x="2309" y="21436"/>
                  </a:lnTo>
                  <a:lnTo>
                    <a:pt x="1320" y="24899"/>
                  </a:lnTo>
                  <a:lnTo>
                    <a:pt x="330" y="32154"/>
                  </a:lnTo>
                  <a:lnTo>
                    <a:pt x="1" y="42871"/>
                  </a:lnTo>
                  <a:lnTo>
                    <a:pt x="495" y="50126"/>
                  </a:lnTo>
                  <a:lnTo>
                    <a:pt x="660" y="53094"/>
                  </a:lnTo>
                  <a:lnTo>
                    <a:pt x="1320" y="59030"/>
                  </a:lnTo>
                  <a:lnTo>
                    <a:pt x="2309" y="61998"/>
                  </a:lnTo>
                  <a:lnTo>
                    <a:pt x="3463" y="63812"/>
                  </a:lnTo>
                  <a:lnTo>
                    <a:pt x="6761" y="66780"/>
                  </a:lnTo>
                  <a:lnTo>
                    <a:pt x="11543" y="68758"/>
                  </a:lnTo>
                  <a:lnTo>
                    <a:pt x="17314" y="69583"/>
                  </a:lnTo>
                  <a:lnTo>
                    <a:pt x="20611" y="69583"/>
                  </a:lnTo>
                  <a:lnTo>
                    <a:pt x="23250" y="69418"/>
                  </a:lnTo>
                  <a:lnTo>
                    <a:pt x="28031" y="68429"/>
                  </a:lnTo>
                  <a:lnTo>
                    <a:pt x="31824" y="66450"/>
                  </a:lnTo>
                  <a:lnTo>
                    <a:pt x="34297" y="63812"/>
                  </a:lnTo>
                  <a:lnTo>
                    <a:pt x="34957" y="62163"/>
                  </a:lnTo>
                  <a:lnTo>
                    <a:pt x="36606" y="55568"/>
                  </a:lnTo>
                  <a:lnTo>
                    <a:pt x="38749" y="42047"/>
                  </a:lnTo>
                  <a:lnTo>
                    <a:pt x="39574" y="35286"/>
                  </a:lnTo>
                  <a:lnTo>
                    <a:pt x="40233" y="29186"/>
                  </a:lnTo>
                  <a:lnTo>
                    <a:pt x="41222" y="17149"/>
                  </a:lnTo>
                  <a:lnTo>
                    <a:pt x="40893" y="11048"/>
                  </a:lnTo>
                  <a:lnTo>
                    <a:pt x="40563" y="9234"/>
                  </a:lnTo>
                  <a:lnTo>
                    <a:pt x="38749" y="5937"/>
                  </a:lnTo>
                  <a:lnTo>
                    <a:pt x="35616" y="3134"/>
                  </a:lnTo>
                  <a:lnTo>
                    <a:pt x="31329" y="990"/>
                  </a:lnTo>
                  <a:lnTo>
                    <a:pt x="28526" y="495"/>
                  </a:lnTo>
                  <a:lnTo>
                    <a:pt x="25393" y="1"/>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64"/>
            <p:cNvSpPr/>
            <p:nvPr/>
          </p:nvSpPr>
          <p:spPr>
            <a:xfrm>
              <a:off x="5976200" y="3179025"/>
              <a:ext cx="861550" cy="1739575"/>
            </a:xfrm>
            <a:custGeom>
              <a:rect b="b" l="l" r="r" t="t"/>
              <a:pathLst>
                <a:path extrusionOk="0" h="69583" w="34462">
                  <a:moveTo>
                    <a:pt x="13191" y="0"/>
                  </a:moveTo>
                  <a:lnTo>
                    <a:pt x="10718" y="495"/>
                  </a:lnTo>
                  <a:lnTo>
                    <a:pt x="8410" y="1154"/>
                  </a:lnTo>
                  <a:lnTo>
                    <a:pt x="4617" y="3133"/>
                  </a:lnTo>
                  <a:lnTo>
                    <a:pt x="2144" y="5936"/>
                  </a:lnTo>
                  <a:lnTo>
                    <a:pt x="660" y="9234"/>
                  </a:lnTo>
                  <a:lnTo>
                    <a:pt x="330" y="11048"/>
                  </a:lnTo>
                  <a:lnTo>
                    <a:pt x="0" y="17148"/>
                  </a:lnTo>
                  <a:lnTo>
                    <a:pt x="825" y="29185"/>
                  </a:lnTo>
                  <a:lnTo>
                    <a:pt x="1484" y="35286"/>
                  </a:lnTo>
                  <a:lnTo>
                    <a:pt x="2144" y="42211"/>
                  </a:lnTo>
                  <a:lnTo>
                    <a:pt x="3958" y="55567"/>
                  </a:lnTo>
                  <a:lnTo>
                    <a:pt x="5277" y="62162"/>
                  </a:lnTo>
                  <a:lnTo>
                    <a:pt x="5936" y="63811"/>
                  </a:lnTo>
                  <a:lnTo>
                    <a:pt x="7915" y="66449"/>
                  </a:lnTo>
                  <a:lnTo>
                    <a:pt x="11048" y="68428"/>
                  </a:lnTo>
                  <a:lnTo>
                    <a:pt x="15005" y="69417"/>
                  </a:lnTo>
                  <a:lnTo>
                    <a:pt x="17314" y="69582"/>
                  </a:lnTo>
                  <a:lnTo>
                    <a:pt x="19952" y="69582"/>
                  </a:lnTo>
                  <a:lnTo>
                    <a:pt x="24898" y="68758"/>
                  </a:lnTo>
                  <a:lnTo>
                    <a:pt x="28856" y="66779"/>
                  </a:lnTo>
                  <a:lnTo>
                    <a:pt x="31659" y="63811"/>
                  </a:lnTo>
                  <a:lnTo>
                    <a:pt x="32648" y="61998"/>
                  </a:lnTo>
                  <a:lnTo>
                    <a:pt x="33473" y="59194"/>
                  </a:lnTo>
                  <a:lnTo>
                    <a:pt x="33967" y="53094"/>
                  </a:lnTo>
                  <a:lnTo>
                    <a:pt x="34132" y="50126"/>
                  </a:lnTo>
                  <a:lnTo>
                    <a:pt x="34462" y="42871"/>
                  </a:lnTo>
                  <a:lnTo>
                    <a:pt x="34297" y="32153"/>
                  </a:lnTo>
                  <a:lnTo>
                    <a:pt x="33473" y="24898"/>
                  </a:lnTo>
                  <a:lnTo>
                    <a:pt x="32648" y="21435"/>
                  </a:lnTo>
                  <a:lnTo>
                    <a:pt x="28856" y="7090"/>
                  </a:lnTo>
                  <a:lnTo>
                    <a:pt x="28361" y="5936"/>
                  </a:lnTo>
                  <a:lnTo>
                    <a:pt x="27042" y="3957"/>
                  </a:lnTo>
                  <a:lnTo>
                    <a:pt x="23744" y="1979"/>
                  </a:lnTo>
                  <a:lnTo>
                    <a:pt x="20941" y="1154"/>
                  </a:lnTo>
                  <a:lnTo>
                    <a:pt x="18303" y="660"/>
                  </a:lnTo>
                  <a:lnTo>
                    <a:pt x="13191" y="0"/>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64"/>
            <p:cNvSpPr/>
            <p:nvPr/>
          </p:nvSpPr>
          <p:spPr>
            <a:xfrm>
              <a:off x="2257975" y="1793975"/>
              <a:ext cx="1014100" cy="2831950"/>
            </a:xfrm>
            <a:custGeom>
              <a:rect b="b" l="l" r="r" t="t"/>
              <a:pathLst>
                <a:path extrusionOk="0" h="113278" w="40564">
                  <a:moveTo>
                    <a:pt x="20942" y="0"/>
                  </a:moveTo>
                  <a:lnTo>
                    <a:pt x="15500" y="825"/>
                  </a:lnTo>
                  <a:lnTo>
                    <a:pt x="10389" y="2968"/>
                  </a:lnTo>
                  <a:lnTo>
                    <a:pt x="8080" y="4452"/>
                  </a:lnTo>
                  <a:lnTo>
                    <a:pt x="6761" y="5606"/>
                  </a:lnTo>
                  <a:lnTo>
                    <a:pt x="4453" y="8409"/>
                  </a:lnTo>
                  <a:lnTo>
                    <a:pt x="2309" y="13026"/>
                  </a:lnTo>
                  <a:lnTo>
                    <a:pt x="1980" y="16654"/>
                  </a:lnTo>
                  <a:lnTo>
                    <a:pt x="331" y="43365"/>
                  </a:lnTo>
                  <a:lnTo>
                    <a:pt x="1" y="57381"/>
                  </a:lnTo>
                  <a:lnTo>
                    <a:pt x="496" y="81289"/>
                  </a:lnTo>
                  <a:lnTo>
                    <a:pt x="2144" y="96294"/>
                  </a:lnTo>
                  <a:lnTo>
                    <a:pt x="3464" y="102890"/>
                  </a:lnTo>
                  <a:lnTo>
                    <a:pt x="4618" y="106022"/>
                  </a:lnTo>
                  <a:lnTo>
                    <a:pt x="7586" y="109815"/>
                  </a:lnTo>
                  <a:lnTo>
                    <a:pt x="10224" y="111629"/>
                  </a:lnTo>
                  <a:lnTo>
                    <a:pt x="11873" y="112288"/>
                  </a:lnTo>
                  <a:lnTo>
                    <a:pt x="15500" y="113277"/>
                  </a:lnTo>
                  <a:lnTo>
                    <a:pt x="23250" y="113112"/>
                  </a:lnTo>
                  <a:lnTo>
                    <a:pt x="30505" y="110639"/>
                  </a:lnTo>
                  <a:lnTo>
                    <a:pt x="34462" y="107177"/>
                  </a:lnTo>
                  <a:lnTo>
                    <a:pt x="36276" y="104209"/>
                  </a:lnTo>
                  <a:lnTo>
                    <a:pt x="36936" y="102560"/>
                  </a:lnTo>
                  <a:lnTo>
                    <a:pt x="38585" y="95634"/>
                  </a:lnTo>
                  <a:lnTo>
                    <a:pt x="40233" y="81949"/>
                  </a:lnTo>
                  <a:lnTo>
                    <a:pt x="40398" y="74859"/>
                  </a:lnTo>
                  <a:lnTo>
                    <a:pt x="40563" y="41552"/>
                  </a:lnTo>
                  <a:lnTo>
                    <a:pt x="40563" y="33967"/>
                  </a:lnTo>
                  <a:lnTo>
                    <a:pt x="39574" y="18962"/>
                  </a:lnTo>
                  <a:lnTo>
                    <a:pt x="38255" y="11542"/>
                  </a:lnTo>
                  <a:lnTo>
                    <a:pt x="37760" y="9729"/>
                  </a:lnTo>
                  <a:lnTo>
                    <a:pt x="36276" y="6596"/>
                  </a:lnTo>
                  <a:lnTo>
                    <a:pt x="33968" y="3958"/>
                  </a:lnTo>
                  <a:lnTo>
                    <a:pt x="31000" y="1979"/>
                  </a:lnTo>
                  <a:lnTo>
                    <a:pt x="29351" y="1319"/>
                  </a:lnTo>
                  <a:lnTo>
                    <a:pt x="26548" y="495"/>
                  </a:lnTo>
                  <a:lnTo>
                    <a:pt x="20942" y="0"/>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64"/>
            <p:cNvSpPr/>
            <p:nvPr/>
          </p:nvSpPr>
          <p:spPr>
            <a:xfrm>
              <a:off x="3453425" y="635650"/>
              <a:ext cx="849200" cy="2312550"/>
            </a:xfrm>
            <a:custGeom>
              <a:rect b="b" l="l" r="r" t="t"/>
              <a:pathLst>
                <a:path extrusionOk="0" h="92502" w="33968">
                  <a:moveTo>
                    <a:pt x="20941" y="0"/>
                  </a:moveTo>
                  <a:lnTo>
                    <a:pt x="15994" y="825"/>
                  </a:lnTo>
                  <a:lnTo>
                    <a:pt x="13356" y="1484"/>
                  </a:lnTo>
                  <a:lnTo>
                    <a:pt x="10718" y="2473"/>
                  </a:lnTo>
                  <a:lnTo>
                    <a:pt x="7420" y="5276"/>
                  </a:lnTo>
                  <a:lnTo>
                    <a:pt x="5936" y="7915"/>
                  </a:lnTo>
                  <a:lnTo>
                    <a:pt x="5606" y="9399"/>
                  </a:lnTo>
                  <a:lnTo>
                    <a:pt x="1979" y="28361"/>
                  </a:lnTo>
                  <a:lnTo>
                    <a:pt x="990" y="33142"/>
                  </a:lnTo>
                  <a:lnTo>
                    <a:pt x="165" y="42541"/>
                  </a:lnTo>
                  <a:lnTo>
                    <a:pt x="0" y="56886"/>
                  </a:lnTo>
                  <a:lnTo>
                    <a:pt x="330" y="66449"/>
                  </a:lnTo>
                  <a:lnTo>
                    <a:pt x="495" y="70572"/>
                  </a:lnTo>
                  <a:lnTo>
                    <a:pt x="990" y="78486"/>
                  </a:lnTo>
                  <a:lnTo>
                    <a:pt x="1979" y="82279"/>
                  </a:lnTo>
                  <a:lnTo>
                    <a:pt x="2803" y="84752"/>
                  </a:lnTo>
                  <a:lnTo>
                    <a:pt x="5606" y="88709"/>
                  </a:lnTo>
                  <a:lnTo>
                    <a:pt x="9564" y="91347"/>
                  </a:lnTo>
                  <a:lnTo>
                    <a:pt x="14345" y="92502"/>
                  </a:lnTo>
                  <a:lnTo>
                    <a:pt x="16984" y="92502"/>
                  </a:lnTo>
                  <a:lnTo>
                    <a:pt x="19292" y="92172"/>
                  </a:lnTo>
                  <a:lnTo>
                    <a:pt x="23084" y="90853"/>
                  </a:lnTo>
                  <a:lnTo>
                    <a:pt x="26217" y="88214"/>
                  </a:lnTo>
                  <a:lnTo>
                    <a:pt x="28361" y="84752"/>
                  </a:lnTo>
                  <a:lnTo>
                    <a:pt x="28856" y="82608"/>
                  </a:lnTo>
                  <a:lnTo>
                    <a:pt x="30175" y="73704"/>
                  </a:lnTo>
                  <a:lnTo>
                    <a:pt x="31988" y="55897"/>
                  </a:lnTo>
                  <a:lnTo>
                    <a:pt x="32648" y="46828"/>
                  </a:lnTo>
                  <a:lnTo>
                    <a:pt x="33308" y="38748"/>
                  </a:lnTo>
                  <a:lnTo>
                    <a:pt x="33967" y="22754"/>
                  </a:lnTo>
                  <a:lnTo>
                    <a:pt x="33637" y="14510"/>
                  </a:lnTo>
                  <a:lnTo>
                    <a:pt x="33472" y="12202"/>
                  </a:lnTo>
                  <a:lnTo>
                    <a:pt x="31988" y="7750"/>
                  </a:lnTo>
                  <a:lnTo>
                    <a:pt x="29515" y="4122"/>
                  </a:lnTo>
                  <a:lnTo>
                    <a:pt x="25723" y="1319"/>
                  </a:lnTo>
                  <a:lnTo>
                    <a:pt x="23579" y="495"/>
                  </a:lnTo>
                  <a:lnTo>
                    <a:pt x="20941" y="0"/>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64"/>
            <p:cNvSpPr/>
            <p:nvPr/>
          </p:nvSpPr>
          <p:spPr>
            <a:xfrm>
              <a:off x="4479850" y="1221000"/>
              <a:ext cx="1018200" cy="2831950"/>
            </a:xfrm>
            <a:custGeom>
              <a:rect b="b" l="l" r="r" t="t"/>
              <a:pathLst>
                <a:path extrusionOk="0" h="113278" w="40728">
                  <a:moveTo>
                    <a:pt x="17478" y="0"/>
                  </a:moveTo>
                  <a:lnTo>
                    <a:pt x="10223" y="2473"/>
                  </a:lnTo>
                  <a:lnTo>
                    <a:pt x="6101" y="5936"/>
                  </a:lnTo>
                  <a:lnTo>
                    <a:pt x="4287" y="8904"/>
                  </a:lnTo>
                  <a:lnTo>
                    <a:pt x="3793" y="10718"/>
                  </a:lnTo>
                  <a:lnTo>
                    <a:pt x="2144" y="17478"/>
                  </a:lnTo>
                  <a:lnTo>
                    <a:pt x="330" y="31328"/>
                  </a:lnTo>
                  <a:lnTo>
                    <a:pt x="165" y="38254"/>
                  </a:lnTo>
                  <a:lnTo>
                    <a:pt x="0" y="71726"/>
                  </a:lnTo>
                  <a:lnTo>
                    <a:pt x="0" y="79310"/>
                  </a:lnTo>
                  <a:lnTo>
                    <a:pt x="1154" y="94150"/>
                  </a:lnTo>
                  <a:lnTo>
                    <a:pt x="2474" y="101570"/>
                  </a:lnTo>
                  <a:lnTo>
                    <a:pt x="2803" y="103384"/>
                  </a:lnTo>
                  <a:lnTo>
                    <a:pt x="4452" y="106682"/>
                  </a:lnTo>
                  <a:lnTo>
                    <a:pt x="6761" y="109320"/>
                  </a:lnTo>
                  <a:lnTo>
                    <a:pt x="9729" y="111298"/>
                  </a:lnTo>
                  <a:lnTo>
                    <a:pt x="11377" y="111958"/>
                  </a:lnTo>
                  <a:lnTo>
                    <a:pt x="14016" y="112782"/>
                  </a:lnTo>
                  <a:lnTo>
                    <a:pt x="19622" y="113277"/>
                  </a:lnTo>
                  <a:lnTo>
                    <a:pt x="25063" y="112453"/>
                  </a:lnTo>
                  <a:lnTo>
                    <a:pt x="30175" y="110309"/>
                  </a:lnTo>
                  <a:lnTo>
                    <a:pt x="32483" y="108660"/>
                  </a:lnTo>
                  <a:lnTo>
                    <a:pt x="33967" y="107506"/>
                  </a:lnTo>
                  <a:lnTo>
                    <a:pt x="36275" y="104868"/>
                  </a:lnTo>
                  <a:lnTo>
                    <a:pt x="38254" y="100251"/>
                  </a:lnTo>
                  <a:lnTo>
                    <a:pt x="38749" y="96624"/>
                  </a:lnTo>
                  <a:lnTo>
                    <a:pt x="40398" y="69912"/>
                  </a:lnTo>
                  <a:lnTo>
                    <a:pt x="40727" y="55897"/>
                  </a:lnTo>
                  <a:lnTo>
                    <a:pt x="40233" y="31823"/>
                  </a:lnTo>
                  <a:lnTo>
                    <a:pt x="38584" y="16818"/>
                  </a:lnTo>
                  <a:lnTo>
                    <a:pt x="37100" y="10388"/>
                  </a:lnTo>
                  <a:lnTo>
                    <a:pt x="36111" y="7255"/>
                  </a:lnTo>
                  <a:lnTo>
                    <a:pt x="33143" y="3463"/>
                  </a:lnTo>
                  <a:lnTo>
                    <a:pt x="30340" y="1649"/>
                  </a:lnTo>
                  <a:lnTo>
                    <a:pt x="28856" y="989"/>
                  </a:lnTo>
                  <a:lnTo>
                    <a:pt x="25228" y="0"/>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64"/>
            <p:cNvSpPr/>
            <p:nvPr/>
          </p:nvSpPr>
          <p:spPr>
            <a:xfrm>
              <a:off x="238125" y="689225"/>
              <a:ext cx="1615900" cy="2271350"/>
            </a:xfrm>
            <a:custGeom>
              <a:rect b="b" l="l" r="r" t="t"/>
              <a:pathLst>
                <a:path extrusionOk="0" h="90854" w="64636">
                  <a:moveTo>
                    <a:pt x="16983" y="1"/>
                  </a:moveTo>
                  <a:lnTo>
                    <a:pt x="15335" y="166"/>
                  </a:lnTo>
                  <a:lnTo>
                    <a:pt x="12202" y="825"/>
                  </a:lnTo>
                  <a:lnTo>
                    <a:pt x="6760" y="4123"/>
                  </a:lnTo>
                  <a:lnTo>
                    <a:pt x="2473" y="8740"/>
                  </a:lnTo>
                  <a:lnTo>
                    <a:pt x="165" y="13851"/>
                  </a:lnTo>
                  <a:lnTo>
                    <a:pt x="0" y="16324"/>
                  </a:lnTo>
                  <a:lnTo>
                    <a:pt x="165" y="19457"/>
                  </a:lnTo>
                  <a:lnTo>
                    <a:pt x="1484" y="24569"/>
                  </a:lnTo>
                  <a:lnTo>
                    <a:pt x="3792" y="28361"/>
                  </a:lnTo>
                  <a:lnTo>
                    <a:pt x="6925" y="30999"/>
                  </a:lnTo>
                  <a:lnTo>
                    <a:pt x="11872" y="33473"/>
                  </a:lnTo>
                  <a:lnTo>
                    <a:pt x="17643" y="34627"/>
                  </a:lnTo>
                  <a:lnTo>
                    <a:pt x="18962" y="34627"/>
                  </a:lnTo>
                  <a:lnTo>
                    <a:pt x="22590" y="34132"/>
                  </a:lnTo>
                  <a:lnTo>
                    <a:pt x="26877" y="32648"/>
                  </a:lnTo>
                  <a:lnTo>
                    <a:pt x="27701" y="32318"/>
                  </a:lnTo>
                  <a:lnTo>
                    <a:pt x="28855" y="32318"/>
                  </a:lnTo>
                  <a:lnTo>
                    <a:pt x="29680" y="33967"/>
                  </a:lnTo>
                  <a:lnTo>
                    <a:pt x="29845" y="35781"/>
                  </a:lnTo>
                  <a:lnTo>
                    <a:pt x="29845" y="62328"/>
                  </a:lnTo>
                  <a:lnTo>
                    <a:pt x="29515" y="82774"/>
                  </a:lnTo>
                  <a:lnTo>
                    <a:pt x="29680" y="84423"/>
                  </a:lnTo>
                  <a:lnTo>
                    <a:pt x="30834" y="87226"/>
                  </a:lnTo>
                  <a:lnTo>
                    <a:pt x="33472" y="89699"/>
                  </a:lnTo>
                  <a:lnTo>
                    <a:pt x="34791" y="90359"/>
                  </a:lnTo>
                  <a:lnTo>
                    <a:pt x="37100" y="90853"/>
                  </a:lnTo>
                  <a:lnTo>
                    <a:pt x="41387" y="90853"/>
                  </a:lnTo>
                  <a:lnTo>
                    <a:pt x="45674" y="89369"/>
                  </a:lnTo>
                  <a:lnTo>
                    <a:pt x="49631" y="86566"/>
                  </a:lnTo>
                  <a:lnTo>
                    <a:pt x="51280" y="84587"/>
                  </a:lnTo>
                  <a:lnTo>
                    <a:pt x="53094" y="82444"/>
                  </a:lnTo>
                  <a:lnTo>
                    <a:pt x="56062" y="77332"/>
                  </a:lnTo>
                  <a:lnTo>
                    <a:pt x="56886" y="74365"/>
                  </a:lnTo>
                  <a:lnTo>
                    <a:pt x="59524" y="65296"/>
                  </a:lnTo>
                  <a:lnTo>
                    <a:pt x="62657" y="56392"/>
                  </a:lnTo>
                  <a:lnTo>
                    <a:pt x="63811" y="54413"/>
                  </a:lnTo>
                  <a:lnTo>
                    <a:pt x="64636" y="52764"/>
                  </a:lnTo>
                  <a:lnTo>
                    <a:pt x="63976" y="51115"/>
                  </a:lnTo>
                  <a:lnTo>
                    <a:pt x="62822" y="50786"/>
                  </a:lnTo>
                  <a:lnTo>
                    <a:pt x="62822" y="50951"/>
                  </a:lnTo>
                  <a:lnTo>
                    <a:pt x="61008" y="50786"/>
                  </a:lnTo>
                  <a:lnTo>
                    <a:pt x="58040" y="52599"/>
                  </a:lnTo>
                  <a:lnTo>
                    <a:pt x="54578" y="58041"/>
                  </a:lnTo>
                  <a:lnTo>
                    <a:pt x="50291" y="67604"/>
                  </a:lnTo>
                  <a:lnTo>
                    <a:pt x="46004" y="73540"/>
                  </a:lnTo>
                  <a:lnTo>
                    <a:pt x="42376" y="75684"/>
                  </a:lnTo>
                  <a:lnTo>
                    <a:pt x="40233" y="75848"/>
                  </a:lnTo>
                  <a:lnTo>
                    <a:pt x="40233" y="74859"/>
                  </a:lnTo>
                  <a:lnTo>
                    <a:pt x="40068" y="73870"/>
                  </a:lnTo>
                  <a:lnTo>
                    <a:pt x="40068" y="38914"/>
                  </a:lnTo>
                  <a:lnTo>
                    <a:pt x="40233" y="20776"/>
                  </a:lnTo>
                  <a:lnTo>
                    <a:pt x="39903" y="16654"/>
                  </a:lnTo>
                  <a:lnTo>
                    <a:pt x="38089" y="10059"/>
                  </a:lnTo>
                  <a:lnTo>
                    <a:pt x="34956" y="5442"/>
                  </a:lnTo>
                  <a:lnTo>
                    <a:pt x="30999" y="2309"/>
                  </a:lnTo>
                  <a:lnTo>
                    <a:pt x="24403" y="166"/>
                  </a:lnTo>
                  <a:lnTo>
                    <a:pt x="16983" y="1"/>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64"/>
            <p:cNvSpPr/>
            <p:nvPr/>
          </p:nvSpPr>
          <p:spPr>
            <a:xfrm>
              <a:off x="5774200" y="858225"/>
              <a:ext cx="1611800" cy="2011650"/>
            </a:xfrm>
            <a:custGeom>
              <a:rect b="b" l="l" r="r" t="t"/>
              <a:pathLst>
                <a:path extrusionOk="0" h="80466" w="64472">
                  <a:moveTo>
                    <a:pt x="36936" y="1"/>
                  </a:moveTo>
                  <a:lnTo>
                    <a:pt x="34792" y="496"/>
                  </a:lnTo>
                  <a:lnTo>
                    <a:pt x="33473" y="990"/>
                  </a:lnTo>
                  <a:lnTo>
                    <a:pt x="30835" y="3299"/>
                  </a:lnTo>
                  <a:lnTo>
                    <a:pt x="29681" y="5772"/>
                  </a:lnTo>
                  <a:lnTo>
                    <a:pt x="29516" y="7256"/>
                  </a:lnTo>
                  <a:lnTo>
                    <a:pt x="29681" y="25229"/>
                  </a:lnTo>
                  <a:lnTo>
                    <a:pt x="29846" y="48643"/>
                  </a:lnTo>
                  <a:lnTo>
                    <a:pt x="29681" y="50456"/>
                  </a:lnTo>
                  <a:lnTo>
                    <a:pt x="28691" y="51775"/>
                  </a:lnTo>
                  <a:lnTo>
                    <a:pt x="27537" y="51775"/>
                  </a:lnTo>
                  <a:lnTo>
                    <a:pt x="26878" y="51446"/>
                  </a:lnTo>
                  <a:lnTo>
                    <a:pt x="22590" y="50127"/>
                  </a:lnTo>
                  <a:lnTo>
                    <a:pt x="18963" y="49797"/>
                  </a:lnTo>
                  <a:lnTo>
                    <a:pt x="17479" y="49797"/>
                  </a:lnTo>
                  <a:lnTo>
                    <a:pt x="11873" y="50786"/>
                  </a:lnTo>
                  <a:lnTo>
                    <a:pt x="6761" y="52930"/>
                  </a:lnTo>
                  <a:lnTo>
                    <a:pt x="3793" y="55238"/>
                  </a:lnTo>
                  <a:lnTo>
                    <a:pt x="1485" y="58701"/>
                  </a:lnTo>
                  <a:lnTo>
                    <a:pt x="1" y="63153"/>
                  </a:lnTo>
                  <a:lnTo>
                    <a:pt x="1" y="65791"/>
                  </a:lnTo>
                  <a:lnTo>
                    <a:pt x="166" y="68099"/>
                  </a:lnTo>
                  <a:lnTo>
                    <a:pt x="2474" y="72551"/>
                  </a:lnTo>
                  <a:lnTo>
                    <a:pt x="6596" y="76673"/>
                  </a:lnTo>
                  <a:lnTo>
                    <a:pt x="12203" y="79641"/>
                  </a:lnTo>
                  <a:lnTo>
                    <a:pt x="15171" y="80136"/>
                  </a:lnTo>
                  <a:lnTo>
                    <a:pt x="16984" y="80466"/>
                  </a:lnTo>
                  <a:lnTo>
                    <a:pt x="24404" y="80301"/>
                  </a:lnTo>
                  <a:lnTo>
                    <a:pt x="30835" y="78322"/>
                  </a:lnTo>
                  <a:lnTo>
                    <a:pt x="34957" y="75519"/>
                  </a:lnTo>
                  <a:lnTo>
                    <a:pt x="38090" y="71562"/>
                  </a:lnTo>
                  <a:lnTo>
                    <a:pt x="39904" y="65626"/>
                  </a:lnTo>
                  <a:lnTo>
                    <a:pt x="40069" y="61998"/>
                  </a:lnTo>
                  <a:lnTo>
                    <a:pt x="40069" y="46004"/>
                  </a:lnTo>
                  <a:lnTo>
                    <a:pt x="40069" y="15171"/>
                  </a:lnTo>
                  <a:lnTo>
                    <a:pt x="40069" y="14346"/>
                  </a:lnTo>
                  <a:lnTo>
                    <a:pt x="40069" y="13357"/>
                  </a:lnTo>
                  <a:lnTo>
                    <a:pt x="42377" y="13522"/>
                  </a:lnTo>
                  <a:lnTo>
                    <a:pt x="46005" y="15500"/>
                  </a:lnTo>
                  <a:lnTo>
                    <a:pt x="50127" y="20612"/>
                  </a:lnTo>
                  <a:lnTo>
                    <a:pt x="54414" y="29186"/>
                  </a:lnTo>
                  <a:lnTo>
                    <a:pt x="58041" y="33968"/>
                  </a:lnTo>
                  <a:lnTo>
                    <a:pt x="61009" y="35452"/>
                  </a:lnTo>
                  <a:lnTo>
                    <a:pt x="62823" y="35452"/>
                  </a:lnTo>
                  <a:lnTo>
                    <a:pt x="63977" y="35122"/>
                  </a:lnTo>
                  <a:lnTo>
                    <a:pt x="64472" y="33638"/>
                  </a:lnTo>
                  <a:lnTo>
                    <a:pt x="63647" y="32319"/>
                  </a:lnTo>
                  <a:lnTo>
                    <a:pt x="62658" y="30670"/>
                  </a:lnTo>
                  <a:lnTo>
                    <a:pt x="59360" y="22590"/>
                  </a:lnTo>
                  <a:lnTo>
                    <a:pt x="56887" y="14676"/>
                  </a:lnTo>
                  <a:lnTo>
                    <a:pt x="55898" y="12038"/>
                  </a:lnTo>
                  <a:lnTo>
                    <a:pt x="52930" y="7586"/>
                  </a:lnTo>
                  <a:lnTo>
                    <a:pt x="51281" y="5607"/>
                  </a:lnTo>
                  <a:lnTo>
                    <a:pt x="49467" y="3958"/>
                  </a:lnTo>
                  <a:lnTo>
                    <a:pt x="45675" y="1320"/>
                  </a:lnTo>
                  <a:lnTo>
                    <a:pt x="41388" y="166"/>
                  </a:lnTo>
                  <a:lnTo>
                    <a:pt x="36936" y="1"/>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78" name="Google Shape;578;p64"/>
          <p:cNvSpPr txBox="1"/>
          <p:nvPr/>
        </p:nvSpPr>
        <p:spPr>
          <a:xfrm>
            <a:off x="6058050" y="1537350"/>
            <a:ext cx="2948100" cy="14775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20452A"/>
              </a:buClr>
              <a:buSzPts val="1200"/>
              <a:buFont typeface="Hanken Grotesk"/>
              <a:buChar char="●"/>
            </a:pPr>
            <a:r>
              <a:rPr b="0" i="0" lang="en" sz="1200" u="none" cap="none" strike="noStrike">
                <a:solidFill>
                  <a:srgbClr val="20452A"/>
                </a:solidFill>
                <a:latin typeface="Hanken Grotesk"/>
                <a:ea typeface="Hanken Grotesk"/>
                <a:cs typeface="Hanken Grotesk"/>
                <a:sym typeface="Hanken Grotesk"/>
              </a:rPr>
              <a:t>通過空間營造支持經濟活動</a:t>
            </a:r>
            <a:endParaRPr b="0" i="0" sz="1200" u="none" cap="none" strike="noStrike">
              <a:solidFill>
                <a:srgbClr val="20452A"/>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20452A"/>
              </a:buClr>
              <a:buSzPts val="1200"/>
              <a:buFont typeface="Hanken Grotesk"/>
              <a:buChar char="●"/>
            </a:pPr>
            <a:r>
              <a:rPr b="0" i="0" lang="en" sz="1200" u="none" cap="none" strike="noStrike">
                <a:solidFill>
                  <a:srgbClr val="20452A"/>
                </a:solidFill>
                <a:latin typeface="Hanken Grotesk"/>
                <a:ea typeface="Hanken Grotesk"/>
                <a:cs typeface="Hanken Grotesk"/>
                <a:sym typeface="Hanken Grotesk"/>
              </a:rPr>
              <a:t>改善通往商業走廊的通道</a:t>
            </a:r>
            <a:endParaRPr b="0" i="0" sz="1200" u="none" cap="none" strike="noStrike">
              <a:solidFill>
                <a:srgbClr val="20452A"/>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20452A"/>
              </a:buClr>
              <a:buSzPts val="1200"/>
              <a:buFont typeface="Hanken Grotesk"/>
              <a:buChar char="●"/>
            </a:pPr>
            <a:r>
              <a:rPr b="0" i="0" lang="en" sz="1200" u="none" cap="none" strike="noStrike">
                <a:solidFill>
                  <a:srgbClr val="20452A"/>
                </a:solidFill>
                <a:latin typeface="Hanken Grotesk"/>
                <a:ea typeface="Hanken Grotesk"/>
                <a:cs typeface="Hanken Grotesk"/>
                <a:sym typeface="Hanken Grotesk"/>
              </a:rPr>
              <a:t>為社區增加經濟機會</a:t>
            </a:r>
            <a:endParaRPr b="0" i="0" sz="1200" u="none" cap="none" strike="noStrike">
              <a:solidFill>
                <a:srgbClr val="20452A"/>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20452A"/>
              </a:buClr>
              <a:buSzPts val="1200"/>
              <a:buFont typeface="Hanken Grotesk"/>
              <a:buChar char="●"/>
            </a:pPr>
            <a:r>
              <a:rPr b="0" i="0" lang="en" sz="1200" u="none" cap="none" strike="noStrike">
                <a:solidFill>
                  <a:srgbClr val="20452A"/>
                </a:solidFill>
                <a:latin typeface="Hanken Grotesk"/>
                <a:ea typeface="Hanken Grotesk"/>
                <a:cs typeface="Hanken Grotesk"/>
                <a:sym typeface="Hanken Grotesk"/>
              </a:rPr>
              <a:t>確保貨物安全有效地運輸</a:t>
            </a:r>
            <a:endParaRPr b="0" i="0" sz="1200" u="none" cap="none" strike="noStrike">
              <a:solidFill>
                <a:srgbClr val="20452A"/>
              </a:solidFill>
              <a:latin typeface="Hanken Grotesk"/>
              <a:ea typeface="Hanken Grotesk"/>
              <a:cs typeface="Hanken Grotesk"/>
              <a:sym typeface="Hanken Grotesk"/>
            </a:endParaRPr>
          </a:p>
        </p:txBody>
      </p:sp>
      <p:sp>
        <p:nvSpPr>
          <p:cNvPr id="579" name="Google Shape;579;p64"/>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20452A"/>
                </a:solidFill>
                <a:latin typeface="Hanken Grotesk"/>
                <a:ea typeface="Hanken Grotesk"/>
                <a:cs typeface="Hanken Grotesk"/>
                <a:sym typeface="Hanken Grotesk"/>
              </a:rPr>
              <a:t>草擬目標</a:t>
            </a:r>
            <a:endParaRPr b="1" i="0" sz="1800" u="none" cap="none" strike="noStrike">
              <a:solidFill>
                <a:srgbClr val="20452A"/>
              </a:solidFill>
              <a:latin typeface="Hanken Grotesk"/>
              <a:ea typeface="Hanken Grotesk"/>
              <a:cs typeface="Hanken Grotesk"/>
              <a:sym typeface="Hanken Grotesk"/>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65"/>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4"/>
                </a:solidFill>
                <a:latin typeface="Hanken Grotesk Black"/>
                <a:ea typeface="Hanken Grotesk Black"/>
                <a:cs typeface="Hanken Grotesk Black"/>
                <a:sym typeface="Hanken Grotesk Black"/>
              </a:rPr>
              <a:t>3 </a:t>
            </a:r>
            <a:endParaRPr b="0" i="0" sz="4800" u="none" cap="none" strike="noStrike">
              <a:solidFill>
                <a:schemeClr val="accent4"/>
              </a:solidFill>
              <a:latin typeface="Arial"/>
              <a:ea typeface="Arial"/>
              <a:cs typeface="Arial"/>
              <a:sym typeface="Arial"/>
            </a:endParaRPr>
          </a:p>
        </p:txBody>
      </p:sp>
      <p:pic>
        <p:nvPicPr>
          <p:cNvPr id="585" name="Google Shape;585;p65" title="20260520_180324.jpg"/>
          <p:cNvPicPr preferRelativeResize="0"/>
          <p:nvPr/>
        </p:nvPicPr>
        <p:blipFill rotWithShape="1">
          <a:blip r:embed="rId3">
            <a:alphaModFix/>
          </a:blip>
          <a:srcRect b="22546" l="0" r="0" t="14493"/>
          <a:stretch/>
        </p:blipFill>
        <p:spPr>
          <a:xfrm>
            <a:off x="3784097" y="982023"/>
            <a:ext cx="5195351" cy="1841629"/>
          </a:xfrm>
          <a:prstGeom prst="rect">
            <a:avLst/>
          </a:prstGeom>
          <a:noFill/>
          <a:ln>
            <a:noFill/>
          </a:ln>
        </p:spPr>
      </p:pic>
      <p:pic>
        <p:nvPicPr>
          <p:cNvPr id="586" name="Google Shape;586;p65" title="20260520_181735.jpg"/>
          <p:cNvPicPr preferRelativeResize="0"/>
          <p:nvPr/>
        </p:nvPicPr>
        <p:blipFill rotWithShape="1">
          <a:blip r:embed="rId4">
            <a:alphaModFix/>
          </a:blip>
          <a:srcRect b="21551" l="0" r="0" t="15488"/>
          <a:stretch/>
        </p:blipFill>
        <p:spPr>
          <a:xfrm>
            <a:off x="3784097" y="2937643"/>
            <a:ext cx="5195351" cy="1841629"/>
          </a:xfrm>
          <a:prstGeom prst="rect">
            <a:avLst/>
          </a:prstGeom>
          <a:noFill/>
          <a:ln>
            <a:noFill/>
          </a:ln>
        </p:spPr>
      </p:pic>
      <p:sp>
        <p:nvSpPr>
          <p:cNvPr id="587" name="Google Shape;587;p65"/>
          <p:cNvSpPr txBox="1"/>
          <p:nvPr>
            <p:ph idx="1" type="body"/>
          </p:nvPr>
        </p:nvSpPr>
        <p:spPr>
          <a:xfrm>
            <a:off x="237925" y="982025"/>
            <a:ext cx="3342900" cy="28563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222222"/>
                </a:solidFill>
              </a:rPr>
              <a:t>重建計畫留下了一種對行人體驗及商業走廊活力產生負面影響的城市形態。</a:t>
            </a:r>
            <a:endParaRPr sz="1200">
              <a:solidFill>
                <a:srgbClr val="222222"/>
              </a:solidFill>
            </a:endParaRPr>
          </a:p>
          <a:p>
            <a:pPr indent="0" lvl="0" marL="0" rtl="0" algn="l">
              <a:lnSpc>
                <a:spcPct val="115000"/>
              </a:lnSpc>
              <a:spcBef>
                <a:spcPts val="1484"/>
              </a:spcBef>
              <a:spcAft>
                <a:spcPts val="0"/>
              </a:spcAft>
              <a:buClr>
                <a:schemeClr val="dk1"/>
              </a:buClr>
              <a:buSzPts val="1100"/>
              <a:buFont typeface="Arial"/>
              <a:buNone/>
            </a:pPr>
            <a:r>
              <a:rPr b="1" lang="en" sz="1200">
                <a:solidFill>
                  <a:srgbClr val="222222"/>
                </a:solidFill>
              </a:rPr>
              <a:t>未受重建影響的街道通常兩旁都是住宅和商家</a:t>
            </a:r>
            <a:r>
              <a:rPr lang="en" sz="1200">
                <a:solidFill>
                  <a:srgbClr val="222222"/>
                </a:solidFill>
              </a:rPr>
              <a:t>，為人行道帶來活動與趣味性。</a:t>
            </a:r>
            <a:endParaRPr sz="1200">
              <a:solidFill>
                <a:srgbClr val="222222"/>
              </a:solidFill>
            </a:endParaRPr>
          </a:p>
          <a:p>
            <a:pPr indent="0" lvl="0" marL="0" rtl="0" algn="l">
              <a:lnSpc>
                <a:spcPct val="115000"/>
              </a:lnSpc>
              <a:spcBef>
                <a:spcPts val="1484"/>
              </a:spcBef>
              <a:spcAft>
                <a:spcPts val="1484"/>
              </a:spcAft>
              <a:buClr>
                <a:schemeClr val="dk1"/>
              </a:buClr>
              <a:buSzPts val="1100"/>
              <a:buFont typeface="Arial"/>
              <a:buNone/>
            </a:pPr>
            <a:r>
              <a:rPr b="1" lang="en" sz="1200">
                <a:solidFill>
                  <a:srgbClr val="222222"/>
                </a:solidFill>
              </a:rPr>
              <a:t>重建後的地塊</a:t>
            </a:r>
            <a:r>
              <a:rPr lang="en" sz="1200">
                <a:solidFill>
                  <a:srgbClr val="222222"/>
                </a:solidFill>
              </a:rPr>
              <a:t>通常擁有大型建築，但這些建築透過退縮設計和</a:t>
            </a:r>
            <a:r>
              <a:rPr b="1" lang="en" sz="1200">
                <a:solidFill>
                  <a:srgbClr val="222222"/>
                </a:solidFill>
              </a:rPr>
              <a:t>平面停車場與人行道隔開</a:t>
            </a:r>
            <a:r>
              <a:rPr lang="en" sz="1200">
                <a:solidFill>
                  <a:srgbClr val="222222"/>
                </a:solidFill>
              </a:rPr>
              <a:t>。</a:t>
            </a:r>
            <a:endParaRPr sz="1200">
              <a:solidFill>
                <a:srgbClr val="222222"/>
              </a:solidFill>
            </a:endParaRPr>
          </a:p>
        </p:txBody>
      </p:sp>
      <p:sp>
        <p:nvSpPr>
          <p:cNvPr id="588" name="Google Shape;588;p65"/>
          <p:cNvSpPr txBox="1"/>
          <p:nvPr/>
        </p:nvSpPr>
        <p:spPr>
          <a:xfrm>
            <a:off x="3784100" y="2610650"/>
            <a:ext cx="50955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薩特街（Sutter St）在皮爾斯街（Pierce）與斯坦納街（Steiner）之間的行人通行體驗</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589" name="Google Shape;589;p65"/>
          <p:cNvSpPr txBox="1"/>
          <p:nvPr/>
        </p:nvSpPr>
        <p:spPr>
          <a:xfrm>
            <a:off x="3784101" y="4556650"/>
            <a:ext cx="3195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吉里大道在韋伯斯特街（Webster St）附近的行人通行體驗</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590" name="Google Shape;590;p65"/>
          <p:cNvSpPr txBox="1"/>
          <p:nvPr/>
        </p:nvSpPr>
        <p:spPr>
          <a:xfrm>
            <a:off x="629625" y="242700"/>
            <a:ext cx="48714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4"/>
                </a:solidFill>
                <a:latin typeface="Hanken Grotesk"/>
                <a:ea typeface="Hanken Grotesk"/>
                <a:cs typeface="Hanken Grotesk"/>
                <a:sym typeface="Hanken Grotesk"/>
              </a:rPr>
              <a:t>經濟活力</a:t>
            </a:r>
            <a:endParaRPr b="1" i="0" sz="3000" u="none" cap="none" strike="noStrike">
              <a:solidFill>
                <a:schemeClr val="accent4"/>
              </a:solidFill>
              <a:latin typeface="Hanken Grotesk"/>
              <a:ea typeface="Hanken Grotesk"/>
              <a:cs typeface="Hanken Grotesk"/>
              <a:sym typeface="Hanken Grotesk"/>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p66"/>
          <p:cNvPicPr preferRelativeResize="0"/>
          <p:nvPr/>
        </p:nvPicPr>
        <p:blipFill rotWithShape="1">
          <a:blip r:embed="rId3">
            <a:alphaModFix/>
          </a:blip>
          <a:srcRect b="53883" l="0" r="0" t="0"/>
          <a:stretch/>
        </p:blipFill>
        <p:spPr>
          <a:xfrm>
            <a:off x="5923350" y="4762674"/>
            <a:ext cx="1825600" cy="209925"/>
          </a:xfrm>
          <a:prstGeom prst="rect">
            <a:avLst/>
          </a:prstGeom>
          <a:noFill/>
          <a:ln>
            <a:noFill/>
          </a:ln>
        </p:spPr>
      </p:pic>
      <p:sp>
        <p:nvSpPr>
          <p:cNvPr id="596" name="Google Shape;596;p66"/>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4"/>
                </a:solidFill>
                <a:latin typeface="Hanken Grotesk Black"/>
                <a:ea typeface="Hanken Grotesk Black"/>
                <a:cs typeface="Hanken Grotesk Black"/>
                <a:sym typeface="Hanken Grotesk Black"/>
              </a:rPr>
              <a:t>3 </a:t>
            </a:r>
            <a:endParaRPr b="0" i="0" sz="4800" u="none" cap="none" strike="noStrike">
              <a:solidFill>
                <a:schemeClr val="accent4"/>
              </a:solidFill>
              <a:latin typeface="Arial"/>
              <a:ea typeface="Arial"/>
              <a:cs typeface="Arial"/>
              <a:sym typeface="Arial"/>
            </a:endParaRPr>
          </a:p>
        </p:txBody>
      </p:sp>
      <p:pic>
        <p:nvPicPr>
          <p:cNvPr id="597" name="Google Shape;597;p66"/>
          <p:cNvPicPr preferRelativeResize="0"/>
          <p:nvPr/>
        </p:nvPicPr>
        <p:blipFill rotWithShape="1">
          <a:blip r:embed="rId4">
            <a:alphaModFix/>
          </a:blip>
          <a:srcRect b="0" l="0" r="0" t="0"/>
          <a:stretch/>
        </p:blipFill>
        <p:spPr>
          <a:xfrm>
            <a:off x="273150" y="2245600"/>
            <a:ext cx="8640722" cy="2417550"/>
          </a:xfrm>
          <a:prstGeom prst="rect">
            <a:avLst/>
          </a:prstGeom>
          <a:noFill/>
          <a:ln>
            <a:noFill/>
          </a:ln>
        </p:spPr>
      </p:pic>
      <p:pic>
        <p:nvPicPr>
          <p:cNvPr id="598" name="Google Shape;598;p66"/>
          <p:cNvPicPr preferRelativeResize="0"/>
          <p:nvPr/>
        </p:nvPicPr>
        <p:blipFill rotWithShape="1">
          <a:blip r:embed="rId3">
            <a:alphaModFix/>
          </a:blip>
          <a:srcRect b="2629" l="9165" r="0" t="51254"/>
          <a:stretch/>
        </p:blipFill>
        <p:spPr>
          <a:xfrm>
            <a:off x="7255625" y="4762675"/>
            <a:ext cx="1658250" cy="209925"/>
          </a:xfrm>
          <a:prstGeom prst="rect">
            <a:avLst/>
          </a:prstGeom>
          <a:noFill/>
          <a:ln>
            <a:noFill/>
          </a:ln>
        </p:spPr>
      </p:pic>
      <p:pic>
        <p:nvPicPr>
          <p:cNvPr id="599" name="Google Shape;599;p66"/>
          <p:cNvPicPr preferRelativeResize="0"/>
          <p:nvPr/>
        </p:nvPicPr>
        <p:blipFill rotWithShape="1">
          <a:blip r:embed="rId5">
            <a:alphaModFix/>
          </a:blip>
          <a:srcRect b="0" l="72498" r="0" t="0"/>
          <a:stretch/>
        </p:blipFill>
        <p:spPr>
          <a:xfrm>
            <a:off x="7088274" y="872525"/>
            <a:ext cx="1825603" cy="1315950"/>
          </a:xfrm>
          <a:prstGeom prst="rect">
            <a:avLst/>
          </a:prstGeom>
          <a:noFill/>
          <a:ln>
            <a:noFill/>
          </a:ln>
        </p:spPr>
      </p:pic>
      <p:pic>
        <p:nvPicPr>
          <p:cNvPr id="600" name="Google Shape;600;p66"/>
          <p:cNvPicPr preferRelativeResize="0"/>
          <p:nvPr/>
        </p:nvPicPr>
        <p:blipFill rotWithShape="1">
          <a:blip r:embed="rId5">
            <a:alphaModFix/>
          </a:blip>
          <a:srcRect b="20547" l="37333" r="36148" t="0"/>
          <a:stretch/>
        </p:blipFill>
        <p:spPr>
          <a:xfrm>
            <a:off x="5243925" y="872525"/>
            <a:ext cx="1760338" cy="1045525"/>
          </a:xfrm>
          <a:prstGeom prst="rect">
            <a:avLst/>
          </a:prstGeom>
          <a:noFill/>
          <a:ln>
            <a:noFill/>
          </a:ln>
        </p:spPr>
      </p:pic>
      <p:pic>
        <p:nvPicPr>
          <p:cNvPr id="601" name="Google Shape;601;p66"/>
          <p:cNvPicPr preferRelativeResize="0"/>
          <p:nvPr/>
        </p:nvPicPr>
        <p:blipFill rotWithShape="1">
          <a:blip r:embed="rId5">
            <a:alphaModFix/>
          </a:blip>
          <a:srcRect b="0" l="0" r="72498" t="0"/>
          <a:stretch/>
        </p:blipFill>
        <p:spPr>
          <a:xfrm>
            <a:off x="3297225" y="872525"/>
            <a:ext cx="1825603" cy="1315950"/>
          </a:xfrm>
          <a:prstGeom prst="rect">
            <a:avLst/>
          </a:prstGeom>
          <a:noFill/>
          <a:ln>
            <a:noFill/>
          </a:ln>
        </p:spPr>
      </p:pic>
      <p:sp>
        <p:nvSpPr>
          <p:cNvPr id="602" name="Google Shape;602;p66"/>
          <p:cNvSpPr txBox="1"/>
          <p:nvPr>
            <p:ph idx="1" type="body"/>
          </p:nvPr>
        </p:nvSpPr>
        <p:spPr>
          <a:xfrm>
            <a:off x="237925" y="872525"/>
            <a:ext cx="2930100" cy="116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100">
                <a:solidFill>
                  <a:srgbClr val="222222"/>
                </a:solidFill>
              </a:rPr>
              <a:t>特別是吉里大道，缺乏活躍的建築正面</a:t>
            </a:r>
            <a:r>
              <a:rPr lang="en" sz="1100">
                <a:solidFill>
                  <a:srgbClr val="222222"/>
                </a:solidFill>
              </a:rPr>
              <a:t>和行人出入口。這侷限了吉里大道在重建前作為商業中心與經濟資產所扮演的角色。</a:t>
            </a:r>
            <a:endParaRPr sz="1100">
              <a:solidFill>
                <a:srgbClr val="222222"/>
              </a:solidFill>
            </a:endParaRPr>
          </a:p>
        </p:txBody>
      </p:sp>
      <p:pic>
        <p:nvPicPr>
          <p:cNvPr id="603" name="Google Shape;603;p66"/>
          <p:cNvPicPr preferRelativeResize="0"/>
          <p:nvPr/>
        </p:nvPicPr>
        <p:blipFill rotWithShape="1">
          <a:blip r:embed="rId5">
            <a:alphaModFix/>
          </a:blip>
          <a:srcRect b="0" l="36977" r="33243" t="79453"/>
          <a:stretch/>
        </p:blipFill>
        <p:spPr>
          <a:xfrm>
            <a:off x="5135700" y="1918050"/>
            <a:ext cx="1976776" cy="270375"/>
          </a:xfrm>
          <a:prstGeom prst="rect">
            <a:avLst/>
          </a:prstGeom>
          <a:noFill/>
          <a:ln>
            <a:noFill/>
          </a:ln>
        </p:spPr>
      </p:pic>
      <p:sp>
        <p:nvSpPr>
          <p:cNvPr id="604" name="Google Shape;604;p66"/>
          <p:cNvSpPr/>
          <p:nvPr/>
        </p:nvSpPr>
        <p:spPr>
          <a:xfrm>
            <a:off x="3264275" y="1936100"/>
            <a:ext cx="5715000" cy="270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05" name="Google Shape;605;p66"/>
          <p:cNvSpPr txBox="1"/>
          <p:nvPr/>
        </p:nvSpPr>
        <p:spPr>
          <a:xfrm>
            <a:off x="3297213" y="1840388"/>
            <a:ext cx="1760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Inter"/>
                <a:ea typeface="Inter"/>
                <a:cs typeface="Inter"/>
                <a:sym typeface="Inter"/>
              </a:rPr>
              <a:t>長段空白、不活躍且出入口有限的建築正面</a:t>
            </a:r>
            <a:endParaRPr b="0" i="0" sz="800" u="none" cap="none" strike="noStrike">
              <a:solidFill>
                <a:schemeClr val="dk1"/>
              </a:solidFill>
              <a:latin typeface="Inter"/>
              <a:ea typeface="Inter"/>
              <a:cs typeface="Inter"/>
              <a:sym typeface="Inter"/>
            </a:endParaRPr>
          </a:p>
        </p:txBody>
      </p:sp>
      <p:sp>
        <p:nvSpPr>
          <p:cNvPr id="606" name="Google Shape;606;p66"/>
          <p:cNvSpPr txBox="1"/>
          <p:nvPr/>
        </p:nvSpPr>
        <p:spPr>
          <a:xfrm>
            <a:off x="5157825" y="1840400"/>
            <a:ext cx="19548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Inter"/>
                <a:ea typeface="Inter"/>
                <a:cs typeface="Inter"/>
                <a:sym typeface="Inter"/>
              </a:rPr>
              <a:t>吉里沿線的裝飾性草坪和平面停車場，造就了一條界線較不明確的城市走廊</a:t>
            </a:r>
            <a:endParaRPr b="0" i="0" sz="800" u="none" cap="none" strike="noStrike">
              <a:solidFill>
                <a:schemeClr val="dk1"/>
              </a:solidFill>
              <a:latin typeface="Inter"/>
              <a:ea typeface="Inter"/>
              <a:cs typeface="Inter"/>
              <a:sym typeface="Inter"/>
            </a:endParaRPr>
          </a:p>
        </p:txBody>
      </p:sp>
      <p:sp>
        <p:nvSpPr>
          <p:cNvPr id="607" name="Google Shape;607;p66"/>
          <p:cNvSpPr txBox="1"/>
          <p:nvPr/>
        </p:nvSpPr>
        <p:spPr>
          <a:xfrm>
            <a:off x="7141625" y="1840388"/>
            <a:ext cx="18255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Inter"/>
                <a:ea typeface="Inter"/>
                <a:cs typeface="Inter"/>
                <a:sym typeface="Inter"/>
              </a:rPr>
              <a:t>停車場入口、裝卸區和平面停車場佔據了建築的臨街面</a:t>
            </a:r>
            <a:endParaRPr b="0" i="0" sz="800" u="none" cap="none" strike="noStrike">
              <a:solidFill>
                <a:schemeClr val="dk1"/>
              </a:solidFill>
              <a:latin typeface="Inter"/>
              <a:ea typeface="Inter"/>
              <a:cs typeface="Inter"/>
              <a:sym typeface="Inter"/>
            </a:endParaRPr>
          </a:p>
        </p:txBody>
      </p:sp>
      <p:sp>
        <p:nvSpPr>
          <p:cNvPr id="608" name="Google Shape;608;p66"/>
          <p:cNvSpPr txBox="1"/>
          <p:nvPr/>
        </p:nvSpPr>
        <p:spPr>
          <a:xfrm>
            <a:off x="7457825" y="4702350"/>
            <a:ext cx="1456200" cy="3231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chemeClr val="dk1"/>
                </a:solidFill>
                <a:latin typeface="Inter"/>
                <a:ea typeface="Inter"/>
                <a:cs typeface="Inter"/>
                <a:sym typeface="Inter"/>
              </a:rPr>
              <a:t>行人出入口</a:t>
            </a:r>
            <a:endParaRPr b="0" i="0" sz="900" u="none" cap="none" strike="noStrike">
              <a:solidFill>
                <a:schemeClr val="dk1"/>
              </a:solidFill>
              <a:latin typeface="Inter"/>
              <a:ea typeface="Inter"/>
              <a:cs typeface="Inter"/>
              <a:sym typeface="Inter"/>
            </a:endParaRPr>
          </a:p>
        </p:txBody>
      </p:sp>
      <p:sp>
        <p:nvSpPr>
          <p:cNvPr id="609" name="Google Shape;609;p66"/>
          <p:cNvSpPr txBox="1"/>
          <p:nvPr/>
        </p:nvSpPr>
        <p:spPr>
          <a:xfrm>
            <a:off x="6299875" y="4702350"/>
            <a:ext cx="992700" cy="3231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chemeClr val="dk1"/>
                </a:solidFill>
                <a:latin typeface="Inter"/>
                <a:ea typeface="Inter"/>
                <a:cs typeface="Inter"/>
                <a:sym typeface="Inter"/>
              </a:rPr>
              <a:t>活躍邊界</a:t>
            </a:r>
            <a:endParaRPr b="0" i="0" sz="900" u="none" cap="none" strike="noStrike">
              <a:solidFill>
                <a:schemeClr val="dk1"/>
              </a:solidFill>
              <a:latin typeface="Inter"/>
              <a:ea typeface="Inter"/>
              <a:cs typeface="Inter"/>
              <a:sym typeface="Inter"/>
            </a:endParaRPr>
          </a:p>
        </p:txBody>
      </p:sp>
      <p:sp>
        <p:nvSpPr>
          <p:cNvPr id="610" name="Google Shape;610;p66"/>
          <p:cNvSpPr txBox="1"/>
          <p:nvPr/>
        </p:nvSpPr>
        <p:spPr>
          <a:xfrm>
            <a:off x="629625" y="242700"/>
            <a:ext cx="48714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4"/>
                </a:solidFill>
                <a:latin typeface="Hanken Grotesk"/>
                <a:ea typeface="Hanken Grotesk"/>
                <a:cs typeface="Hanken Grotesk"/>
                <a:sym typeface="Hanken Grotesk"/>
              </a:rPr>
              <a:t>經濟活力</a:t>
            </a:r>
            <a:endParaRPr b="1" i="0" sz="3000" u="none" cap="none" strike="noStrike">
              <a:solidFill>
                <a:schemeClr val="accent4"/>
              </a:solidFill>
              <a:latin typeface="Hanken Grotesk"/>
              <a:ea typeface="Hanken Grotesk"/>
              <a:cs typeface="Hanken Grotesk"/>
              <a:sym typeface="Hanken Grotesk"/>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614" name="Shape 614"/>
        <p:cNvGrpSpPr/>
        <p:nvPr/>
      </p:nvGrpSpPr>
      <p:grpSpPr>
        <a:xfrm>
          <a:off x="0" y="0"/>
          <a:ext cx="0" cy="0"/>
          <a:chOff x="0" y="0"/>
          <a:chExt cx="0" cy="0"/>
        </a:xfrm>
      </p:grpSpPr>
      <p:sp>
        <p:nvSpPr>
          <p:cNvPr id="615" name="Google Shape;615;p67"/>
          <p:cNvSpPr/>
          <p:nvPr/>
        </p:nvSpPr>
        <p:spPr>
          <a:xfrm rot="-5400000">
            <a:off x="5017500" y="1017600"/>
            <a:ext cx="5144100" cy="3108900"/>
          </a:xfrm>
          <a:prstGeom prst="round2SameRect">
            <a:avLst>
              <a:gd fmla="val 9765" name="adj1"/>
              <a:gd fmla="val 0" name="adj2"/>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16" name="Google Shape;616;p67"/>
          <p:cNvSpPr txBox="1"/>
          <p:nvPr/>
        </p:nvSpPr>
        <p:spPr>
          <a:xfrm>
            <a:off x="718500" y="242700"/>
            <a:ext cx="5316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環境可持續發展</a:t>
            </a:r>
            <a:endParaRPr b="1" i="0" sz="3000" u="none" cap="none" strike="noStrike">
              <a:solidFill>
                <a:schemeClr val="accent1"/>
              </a:solidFill>
              <a:latin typeface="Hanken Grotesk"/>
              <a:ea typeface="Hanken Grotesk"/>
              <a:cs typeface="Hanken Grotesk"/>
              <a:sym typeface="Hanken Grotesk"/>
            </a:endParaRPr>
          </a:p>
        </p:txBody>
      </p:sp>
      <p:sp>
        <p:nvSpPr>
          <p:cNvPr id="617" name="Google Shape;617;p67"/>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4 </a:t>
            </a:r>
            <a:endParaRPr b="0" i="0" sz="4800" u="none" cap="none" strike="noStrike">
              <a:solidFill>
                <a:schemeClr val="accent1"/>
              </a:solidFill>
              <a:latin typeface="Arial"/>
              <a:ea typeface="Arial"/>
              <a:cs typeface="Arial"/>
              <a:sym typeface="Arial"/>
            </a:endParaRPr>
          </a:p>
        </p:txBody>
      </p:sp>
      <p:sp>
        <p:nvSpPr>
          <p:cNvPr id="618" name="Google Shape;618;p67"/>
          <p:cNvSpPr txBox="1"/>
          <p:nvPr>
            <p:ph idx="1" type="body"/>
          </p:nvPr>
        </p:nvSpPr>
        <p:spPr>
          <a:xfrm>
            <a:off x="237925" y="1858125"/>
            <a:ext cx="5531100" cy="1634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600">
                <a:solidFill>
                  <a:schemeClr val="accent1"/>
                </a:solidFill>
              </a:rPr>
              <a:t>運輸和用地系統為未來一代提供健康、有彈性的環境和可持續選擇</a:t>
            </a:r>
            <a:endParaRPr b="1" sz="1600">
              <a:solidFill>
                <a:schemeClr val="accent1"/>
              </a:solidFill>
            </a:endParaRPr>
          </a:p>
        </p:txBody>
      </p:sp>
      <p:sp>
        <p:nvSpPr>
          <p:cNvPr id="619" name="Google Shape;619;p67"/>
          <p:cNvSpPr/>
          <p:nvPr/>
        </p:nvSpPr>
        <p:spPr>
          <a:xfrm>
            <a:off x="219800" y="4663150"/>
            <a:ext cx="2948100" cy="308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20" name="Google Shape;620;p67"/>
          <p:cNvSpPr/>
          <p:nvPr/>
        </p:nvSpPr>
        <p:spPr>
          <a:xfrm>
            <a:off x="311700" y="4098575"/>
            <a:ext cx="878568" cy="873283"/>
          </a:xfrm>
          <a:custGeom>
            <a:rect b="b" l="l" r="r" t="t"/>
            <a:pathLst>
              <a:path extrusionOk="0" h="20361" w="21859">
                <a:moveTo>
                  <a:pt x="15114" y="1"/>
                </a:moveTo>
                <a:lnTo>
                  <a:pt x="14989" y="84"/>
                </a:lnTo>
                <a:lnTo>
                  <a:pt x="14947" y="167"/>
                </a:lnTo>
                <a:lnTo>
                  <a:pt x="14864" y="292"/>
                </a:lnTo>
                <a:lnTo>
                  <a:pt x="14864" y="417"/>
                </a:lnTo>
                <a:lnTo>
                  <a:pt x="14822" y="1000"/>
                </a:lnTo>
                <a:lnTo>
                  <a:pt x="14697" y="1583"/>
                </a:lnTo>
                <a:lnTo>
                  <a:pt x="14531" y="2166"/>
                </a:lnTo>
                <a:lnTo>
                  <a:pt x="14406" y="2415"/>
                </a:lnTo>
                <a:lnTo>
                  <a:pt x="14239" y="2665"/>
                </a:lnTo>
                <a:lnTo>
                  <a:pt x="14073" y="2915"/>
                </a:lnTo>
                <a:lnTo>
                  <a:pt x="13906" y="3123"/>
                </a:lnTo>
                <a:lnTo>
                  <a:pt x="13698" y="3331"/>
                </a:lnTo>
                <a:lnTo>
                  <a:pt x="13448" y="3456"/>
                </a:lnTo>
                <a:lnTo>
                  <a:pt x="13240" y="3581"/>
                </a:lnTo>
                <a:lnTo>
                  <a:pt x="12948" y="3664"/>
                </a:lnTo>
                <a:lnTo>
                  <a:pt x="12366" y="3664"/>
                </a:lnTo>
                <a:lnTo>
                  <a:pt x="11949" y="3581"/>
                </a:lnTo>
                <a:lnTo>
                  <a:pt x="11575" y="3540"/>
                </a:lnTo>
                <a:lnTo>
                  <a:pt x="11075" y="3456"/>
                </a:lnTo>
                <a:lnTo>
                  <a:pt x="10575" y="3456"/>
                </a:lnTo>
                <a:lnTo>
                  <a:pt x="10117" y="3540"/>
                </a:lnTo>
                <a:lnTo>
                  <a:pt x="9659" y="3664"/>
                </a:lnTo>
                <a:lnTo>
                  <a:pt x="9243" y="3873"/>
                </a:lnTo>
                <a:lnTo>
                  <a:pt x="8827" y="4164"/>
                </a:lnTo>
                <a:lnTo>
                  <a:pt x="8452" y="4456"/>
                </a:lnTo>
                <a:lnTo>
                  <a:pt x="8160" y="4872"/>
                </a:lnTo>
                <a:lnTo>
                  <a:pt x="7952" y="5163"/>
                </a:lnTo>
                <a:lnTo>
                  <a:pt x="7786" y="5455"/>
                </a:lnTo>
                <a:lnTo>
                  <a:pt x="7619" y="5746"/>
                </a:lnTo>
                <a:lnTo>
                  <a:pt x="7536" y="5996"/>
                </a:lnTo>
                <a:lnTo>
                  <a:pt x="7411" y="6537"/>
                </a:lnTo>
                <a:lnTo>
                  <a:pt x="7369" y="7079"/>
                </a:lnTo>
                <a:lnTo>
                  <a:pt x="7369" y="7620"/>
                </a:lnTo>
                <a:lnTo>
                  <a:pt x="7411" y="8161"/>
                </a:lnTo>
                <a:lnTo>
                  <a:pt x="7453" y="8786"/>
                </a:lnTo>
                <a:lnTo>
                  <a:pt x="7453" y="9410"/>
                </a:lnTo>
                <a:lnTo>
                  <a:pt x="7453" y="9618"/>
                </a:lnTo>
                <a:lnTo>
                  <a:pt x="7411" y="9785"/>
                </a:lnTo>
                <a:lnTo>
                  <a:pt x="7328" y="9951"/>
                </a:lnTo>
                <a:lnTo>
                  <a:pt x="7244" y="10118"/>
                </a:lnTo>
                <a:lnTo>
                  <a:pt x="7120" y="10243"/>
                </a:lnTo>
                <a:lnTo>
                  <a:pt x="6953" y="10368"/>
                </a:lnTo>
                <a:lnTo>
                  <a:pt x="6828" y="10493"/>
                </a:lnTo>
                <a:lnTo>
                  <a:pt x="6620" y="10534"/>
                </a:lnTo>
                <a:lnTo>
                  <a:pt x="6412" y="10618"/>
                </a:lnTo>
                <a:lnTo>
                  <a:pt x="5787" y="10618"/>
                </a:lnTo>
                <a:lnTo>
                  <a:pt x="5371" y="10534"/>
                </a:lnTo>
                <a:lnTo>
                  <a:pt x="4913" y="10409"/>
                </a:lnTo>
                <a:lnTo>
                  <a:pt x="4455" y="10243"/>
                </a:lnTo>
                <a:lnTo>
                  <a:pt x="3955" y="10118"/>
                </a:lnTo>
                <a:lnTo>
                  <a:pt x="3414" y="10035"/>
                </a:lnTo>
                <a:lnTo>
                  <a:pt x="2748" y="9993"/>
                </a:lnTo>
                <a:lnTo>
                  <a:pt x="2290" y="10076"/>
                </a:lnTo>
                <a:lnTo>
                  <a:pt x="1832" y="10201"/>
                </a:lnTo>
                <a:lnTo>
                  <a:pt x="1416" y="10409"/>
                </a:lnTo>
                <a:lnTo>
                  <a:pt x="1041" y="10742"/>
                </a:lnTo>
                <a:lnTo>
                  <a:pt x="708" y="11076"/>
                </a:lnTo>
                <a:lnTo>
                  <a:pt x="458" y="11450"/>
                </a:lnTo>
                <a:lnTo>
                  <a:pt x="250" y="11908"/>
                </a:lnTo>
                <a:lnTo>
                  <a:pt x="125" y="12325"/>
                </a:lnTo>
                <a:lnTo>
                  <a:pt x="42" y="12824"/>
                </a:lnTo>
                <a:lnTo>
                  <a:pt x="0" y="13282"/>
                </a:lnTo>
                <a:lnTo>
                  <a:pt x="83" y="13740"/>
                </a:lnTo>
                <a:lnTo>
                  <a:pt x="208" y="14198"/>
                </a:lnTo>
                <a:lnTo>
                  <a:pt x="291" y="14323"/>
                </a:lnTo>
                <a:lnTo>
                  <a:pt x="375" y="14406"/>
                </a:lnTo>
                <a:lnTo>
                  <a:pt x="625" y="14615"/>
                </a:lnTo>
                <a:lnTo>
                  <a:pt x="958" y="14781"/>
                </a:lnTo>
                <a:lnTo>
                  <a:pt x="1291" y="14948"/>
                </a:lnTo>
                <a:lnTo>
                  <a:pt x="2040" y="15239"/>
                </a:lnTo>
                <a:lnTo>
                  <a:pt x="2332" y="15406"/>
                </a:lnTo>
                <a:lnTo>
                  <a:pt x="2581" y="15572"/>
                </a:lnTo>
                <a:lnTo>
                  <a:pt x="2914" y="15947"/>
                </a:lnTo>
                <a:lnTo>
                  <a:pt x="3206" y="16322"/>
                </a:lnTo>
                <a:lnTo>
                  <a:pt x="3456" y="16738"/>
                </a:lnTo>
                <a:lnTo>
                  <a:pt x="3622" y="17154"/>
                </a:lnTo>
                <a:lnTo>
                  <a:pt x="3830" y="17571"/>
                </a:lnTo>
                <a:lnTo>
                  <a:pt x="4080" y="17987"/>
                </a:lnTo>
                <a:lnTo>
                  <a:pt x="4330" y="18403"/>
                </a:lnTo>
                <a:lnTo>
                  <a:pt x="4705" y="18820"/>
                </a:lnTo>
                <a:lnTo>
                  <a:pt x="6079" y="20235"/>
                </a:lnTo>
                <a:lnTo>
                  <a:pt x="6162" y="20319"/>
                </a:lnTo>
                <a:lnTo>
                  <a:pt x="6287" y="20360"/>
                </a:lnTo>
                <a:lnTo>
                  <a:pt x="6370" y="20360"/>
                </a:lnTo>
                <a:lnTo>
                  <a:pt x="6495" y="20319"/>
                </a:lnTo>
                <a:lnTo>
                  <a:pt x="6578" y="20277"/>
                </a:lnTo>
                <a:lnTo>
                  <a:pt x="6662" y="20194"/>
                </a:lnTo>
                <a:lnTo>
                  <a:pt x="6703" y="20110"/>
                </a:lnTo>
                <a:lnTo>
                  <a:pt x="6745" y="19985"/>
                </a:lnTo>
                <a:lnTo>
                  <a:pt x="6787" y="19652"/>
                </a:lnTo>
                <a:lnTo>
                  <a:pt x="6870" y="19361"/>
                </a:lnTo>
                <a:lnTo>
                  <a:pt x="7078" y="18736"/>
                </a:lnTo>
                <a:lnTo>
                  <a:pt x="7244" y="18403"/>
                </a:lnTo>
                <a:lnTo>
                  <a:pt x="7453" y="18112"/>
                </a:lnTo>
                <a:lnTo>
                  <a:pt x="7702" y="17820"/>
                </a:lnTo>
                <a:lnTo>
                  <a:pt x="7994" y="17612"/>
                </a:lnTo>
                <a:lnTo>
                  <a:pt x="8327" y="17446"/>
                </a:lnTo>
                <a:lnTo>
                  <a:pt x="8660" y="17362"/>
                </a:lnTo>
                <a:lnTo>
                  <a:pt x="9035" y="17279"/>
                </a:lnTo>
                <a:lnTo>
                  <a:pt x="9451" y="17321"/>
                </a:lnTo>
                <a:lnTo>
                  <a:pt x="9951" y="17404"/>
                </a:lnTo>
                <a:lnTo>
                  <a:pt x="10409" y="17487"/>
                </a:lnTo>
                <a:lnTo>
                  <a:pt x="11241" y="17696"/>
                </a:lnTo>
                <a:lnTo>
                  <a:pt x="11658" y="17779"/>
                </a:lnTo>
                <a:lnTo>
                  <a:pt x="12116" y="17820"/>
                </a:lnTo>
                <a:lnTo>
                  <a:pt x="12574" y="17779"/>
                </a:lnTo>
                <a:lnTo>
                  <a:pt x="13073" y="17654"/>
                </a:lnTo>
                <a:lnTo>
                  <a:pt x="13448" y="17529"/>
                </a:lnTo>
                <a:lnTo>
                  <a:pt x="13781" y="17321"/>
                </a:lnTo>
                <a:lnTo>
                  <a:pt x="14073" y="17071"/>
                </a:lnTo>
                <a:lnTo>
                  <a:pt x="14322" y="16780"/>
                </a:lnTo>
                <a:lnTo>
                  <a:pt x="14531" y="16446"/>
                </a:lnTo>
                <a:lnTo>
                  <a:pt x="14656" y="16072"/>
                </a:lnTo>
                <a:lnTo>
                  <a:pt x="14739" y="15697"/>
                </a:lnTo>
                <a:lnTo>
                  <a:pt x="14780" y="15322"/>
                </a:lnTo>
                <a:lnTo>
                  <a:pt x="14739" y="13199"/>
                </a:lnTo>
                <a:lnTo>
                  <a:pt x="14780" y="12866"/>
                </a:lnTo>
                <a:lnTo>
                  <a:pt x="14822" y="12616"/>
                </a:lnTo>
                <a:lnTo>
                  <a:pt x="14905" y="12325"/>
                </a:lnTo>
                <a:lnTo>
                  <a:pt x="14989" y="12075"/>
                </a:lnTo>
                <a:lnTo>
                  <a:pt x="15114" y="11825"/>
                </a:lnTo>
                <a:lnTo>
                  <a:pt x="15280" y="11617"/>
                </a:lnTo>
                <a:lnTo>
                  <a:pt x="15488" y="11409"/>
                </a:lnTo>
                <a:lnTo>
                  <a:pt x="15655" y="11242"/>
                </a:lnTo>
                <a:lnTo>
                  <a:pt x="15946" y="11076"/>
                </a:lnTo>
                <a:lnTo>
                  <a:pt x="16196" y="10909"/>
                </a:lnTo>
                <a:lnTo>
                  <a:pt x="16446" y="10826"/>
                </a:lnTo>
                <a:lnTo>
                  <a:pt x="16696" y="10784"/>
                </a:lnTo>
                <a:lnTo>
                  <a:pt x="16945" y="10742"/>
                </a:lnTo>
                <a:lnTo>
                  <a:pt x="17195" y="10742"/>
                </a:lnTo>
                <a:lnTo>
                  <a:pt x="17695" y="10826"/>
                </a:lnTo>
                <a:lnTo>
                  <a:pt x="18195" y="10909"/>
                </a:lnTo>
                <a:lnTo>
                  <a:pt x="18694" y="10992"/>
                </a:lnTo>
                <a:lnTo>
                  <a:pt x="19152" y="10992"/>
                </a:lnTo>
                <a:lnTo>
                  <a:pt x="19402" y="10951"/>
                </a:lnTo>
                <a:lnTo>
                  <a:pt x="19652" y="10909"/>
                </a:lnTo>
                <a:lnTo>
                  <a:pt x="19943" y="10826"/>
                </a:lnTo>
                <a:lnTo>
                  <a:pt x="20151" y="10701"/>
                </a:lnTo>
                <a:lnTo>
                  <a:pt x="20401" y="10576"/>
                </a:lnTo>
                <a:lnTo>
                  <a:pt x="20609" y="10409"/>
                </a:lnTo>
                <a:lnTo>
                  <a:pt x="21026" y="10035"/>
                </a:lnTo>
                <a:lnTo>
                  <a:pt x="21359" y="9618"/>
                </a:lnTo>
                <a:lnTo>
                  <a:pt x="21567" y="9119"/>
                </a:lnTo>
                <a:lnTo>
                  <a:pt x="21775" y="8619"/>
                </a:lnTo>
                <a:lnTo>
                  <a:pt x="21858" y="8036"/>
                </a:lnTo>
                <a:lnTo>
                  <a:pt x="21858" y="7495"/>
                </a:lnTo>
                <a:lnTo>
                  <a:pt x="21817" y="7037"/>
                </a:lnTo>
                <a:lnTo>
                  <a:pt x="21733" y="6662"/>
                </a:lnTo>
                <a:lnTo>
                  <a:pt x="21609" y="6329"/>
                </a:lnTo>
                <a:lnTo>
                  <a:pt x="21442" y="6079"/>
                </a:lnTo>
                <a:lnTo>
                  <a:pt x="21275" y="5871"/>
                </a:lnTo>
                <a:lnTo>
                  <a:pt x="21067" y="5746"/>
                </a:lnTo>
                <a:lnTo>
                  <a:pt x="20859" y="5621"/>
                </a:lnTo>
                <a:lnTo>
                  <a:pt x="20651" y="5496"/>
                </a:lnTo>
                <a:lnTo>
                  <a:pt x="20151" y="5371"/>
                </a:lnTo>
                <a:lnTo>
                  <a:pt x="19652" y="5205"/>
                </a:lnTo>
                <a:lnTo>
                  <a:pt x="19194" y="5038"/>
                </a:lnTo>
                <a:lnTo>
                  <a:pt x="18944" y="4913"/>
                </a:lnTo>
                <a:lnTo>
                  <a:pt x="18736" y="4747"/>
                </a:lnTo>
                <a:lnTo>
                  <a:pt x="18403" y="4372"/>
                </a:lnTo>
                <a:lnTo>
                  <a:pt x="18153" y="3998"/>
                </a:lnTo>
                <a:lnTo>
                  <a:pt x="17986" y="3623"/>
                </a:lnTo>
                <a:lnTo>
                  <a:pt x="17903" y="3290"/>
                </a:lnTo>
                <a:lnTo>
                  <a:pt x="17820" y="2915"/>
                </a:lnTo>
                <a:lnTo>
                  <a:pt x="17653" y="2540"/>
                </a:lnTo>
                <a:lnTo>
                  <a:pt x="17445" y="2124"/>
                </a:lnTo>
                <a:lnTo>
                  <a:pt x="17112" y="1666"/>
                </a:lnTo>
                <a:lnTo>
                  <a:pt x="16529" y="958"/>
                </a:lnTo>
                <a:lnTo>
                  <a:pt x="16196" y="625"/>
                </a:lnTo>
                <a:lnTo>
                  <a:pt x="15780" y="209"/>
                </a:lnTo>
                <a:lnTo>
                  <a:pt x="15572" y="84"/>
                </a:lnTo>
                <a:lnTo>
                  <a:pt x="15405"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67"/>
          <p:cNvSpPr txBox="1"/>
          <p:nvPr/>
        </p:nvSpPr>
        <p:spPr>
          <a:xfrm>
            <a:off x="6058050" y="1537350"/>
            <a:ext cx="2948100" cy="14775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透過將人和需求的距離拉近，減少溫室氣體排放，同時減少鄰里居民和訪客駕駛的需求</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促進氣候韌性</a:t>
            </a:r>
            <a:endParaRPr b="0" i="0" sz="1200" u="none" cap="none" strike="noStrike">
              <a:solidFill>
                <a:srgbClr val="0A203E"/>
              </a:solidFill>
              <a:latin typeface="Hanken Grotesk"/>
              <a:ea typeface="Hanken Grotesk"/>
              <a:cs typeface="Hanken Grotesk"/>
              <a:sym typeface="Hanken Grotesk"/>
            </a:endParaRPr>
          </a:p>
        </p:txBody>
      </p:sp>
      <p:sp>
        <p:nvSpPr>
          <p:cNvPr id="622" name="Google Shape;622;p67"/>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0A203E"/>
                </a:solidFill>
                <a:latin typeface="Hanken Grotesk"/>
                <a:ea typeface="Hanken Grotesk"/>
                <a:cs typeface="Hanken Grotesk"/>
                <a:sym typeface="Hanken Grotesk"/>
              </a:rPr>
              <a:t>草擬目標</a:t>
            </a:r>
            <a:endParaRPr b="1" i="0" sz="1800" u="none" cap="none" strike="noStrike">
              <a:solidFill>
                <a:srgbClr val="0A203E"/>
              </a:solidFill>
              <a:latin typeface="Hanken Grotesk"/>
              <a:ea typeface="Hanken Grotesk"/>
              <a:cs typeface="Hanken Grotesk"/>
              <a:sym typeface="Hanken Grotesk"/>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68"/>
          <p:cNvSpPr/>
          <p:nvPr/>
        </p:nvSpPr>
        <p:spPr>
          <a:xfrm>
            <a:off x="243200" y="4620650"/>
            <a:ext cx="3779700" cy="364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28" name="Google Shape;628;p68"/>
          <p:cNvSpPr/>
          <p:nvPr/>
        </p:nvSpPr>
        <p:spPr>
          <a:xfrm rot="-5400000">
            <a:off x="5017500" y="1017600"/>
            <a:ext cx="5144100" cy="3108900"/>
          </a:xfrm>
          <a:prstGeom prst="round2SameRect">
            <a:avLst>
              <a:gd fmla="val 9765" name="adj1"/>
              <a:gd fmla="val 0" name="adj2"/>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29" name="Google Shape;629;p68"/>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4 </a:t>
            </a:r>
            <a:endParaRPr b="0" i="0" sz="4800" u="none" cap="none" strike="noStrike">
              <a:solidFill>
                <a:schemeClr val="accent1"/>
              </a:solidFill>
              <a:latin typeface="Arial"/>
              <a:ea typeface="Arial"/>
              <a:cs typeface="Arial"/>
              <a:sym typeface="Arial"/>
            </a:endParaRPr>
          </a:p>
        </p:txBody>
      </p:sp>
      <p:sp>
        <p:nvSpPr>
          <p:cNvPr id="630" name="Google Shape;630;p68"/>
          <p:cNvSpPr txBox="1"/>
          <p:nvPr>
            <p:ph idx="1" type="body"/>
          </p:nvPr>
        </p:nvSpPr>
        <p:spPr>
          <a:xfrm>
            <a:off x="142150" y="982025"/>
            <a:ext cx="2039400" cy="3638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222222"/>
                </a:solidFill>
              </a:rPr>
              <a:t>研究區域擁有</a:t>
            </a:r>
            <a:r>
              <a:rPr b="1" lang="en" sz="1200">
                <a:solidFill>
                  <a:srgbClr val="222222"/>
                </a:solidFill>
              </a:rPr>
              <a:t>豐富多元的用地類型</a:t>
            </a:r>
            <a:r>
              <a:rPr lang="en" sz="1200">
                <a:solidFill>
                  <a:srgbClr val="222222"/>
                </a:solidFill>
              </a:rPr>
              <a:t>，包括住宅、商業、宗教、開放空間、休閒娛樂及醫療保健。</a:t>
            </a:r>
            <a:endParaRPr sz="1200">
              <a:solidFill>
                <a:srgbClr val="222222"/>
              </a:solidFill>
            </a:endParaRPr>
          </a:p>
          <a:p>
            <a:pPr indent="0" lvl="0" marL="0" rtl="0" algn="l">
              <a:lnSpc>
                <a:spcPct val="115000"/>
              </a:lnSpc>
              <a:spcBef>
                <a:spcPts val="1484"/>
              </a:spcBef>
              <a:spcAft>
                <a:spcPts val="1484"/>
              </a:spcAft>
              <a:buClr>
                <a:schemeClr val="dk1"/>
              </a:buClr>
              <a:buSzPts val="1100"/>
              <a:buFont typeface="Arial"/>
              <a:buNone/>
            </a:pPr>
            <a:r>
              <a:rPr lang="en" sz="1200">
                <a:solidFill>
                  <a:srgbClr val="222222"/>
                </a:solidFill>
              </a:rPr>
              <a:t>我們了解到，</a:t>
            </a:r>
            <a:r>
              <a:rPr b="1" lang="en" sz="1200">
                <a:solidFill>
                  <a:srgbClr val="222222"/>
                </a:solidFill>
              </a:rPr>
              <a:t>2025年1月菲爾莫爾／西部增建區域Safeway超市的關閉</a:t>
            </a:r>
            <a:r>
              <a:rPr lang="en" sz="1200">
                <a:solidFill>
                  <a:srgbClr val="222222"/>
                </a:solidFill>
              </a:rPr>
              <a:t>，影響了居民取得雜貨、藥局服務、家用品及基本金融服務的管道。</a:t>
            </a:r>
            <a:endParaRPr sz="1200">
              <a:solidFill>
                <a:srgbClr val="222222"/>
              </a:solidFill>
            </a:endParaRPr>
          </a:p>
        </p:txBody>
      </p:sp>
      <p:pic>
        <p:nvPicPr>
          <p:cNvPr id="631" name="Google Shape;631;p68"/>
          <p:cNvPicPr preferRelativeResize="0"/>
          <p:nvPr/>
        </p:nvPicPr>
        <p:blipFill rotWithShape="1">
          <a:blip r:embed="rId3">
            <a:alphaModFix/>
          </a:blip>
          <a:srcRect b="4889" l="0" r="0" t="0"/>
          <a:stretch/>
        </p:blipFill>
        <p:spPr>
          <a:xfrm>
            <a:off x="2243850" y="967800"/>
            <a:ext cx="3638852" cy="3811749"/>
          </a:xfrm>
          <a:prstGeom prst="rect">
            <a:avLst/>
          </a:prstGeom>
          <a:noFill/>
          <a:ln>
            <a:noFill/>
          </a:ln>
        </p:spPr>
      </p:pic>
      <p:sp>
        <p:nvSpPr>
          <p:cNvPr id="632" name="Google Shape;632;p68"/>
          <p:cNvSpPr/>
          <p:nvPr/>
        </p:nvSpPr>
        <p:spPr>
          <a:xfrm>
            <a:off x="2405675" y="4690150"/>
            <a:ext cx="552300" cy="84600"/>
          </a:xfrm>
          <a:prstGeom prst="rect">
            <a:avLst/>
          </a:prstGeom>
          <a:solidFill>
            <a:srgbClr val="FDFCF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3" name="Google Shape;633;p68"/>
          <p:cNvSpPr/>
          <p:nvPr/>
        </p:nvSpPr>
        <p:spPr>
          <a:xfrm>
            <a:off x="3168000" y="4694950"/>
            <a:ext cx="542100" cy="84600"/>
          </a:xfrm>
          <a:prstGeom prst="rect">
            <a:avLst/>
          </a:prstGeom>
          <a:solidFill>
            <a:srgbClr val="F1F6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4" name="Google Shape;634;p68"/>
          <p:cNvSpPr/>
          <p:nvPr/>
        </p:nvSpPr>
        <p:spPr>
          <a:xfrm>
            <a:off x="3871325" y="4690150"/>
            <a:ext cx="664800" cy="84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5" name="Google Shape;635;p68"/>
          <p:cNvSpPr/>
          <p:nvPr/>
        </p:nvSpPr>
        <p:spPr>
          <a:xfrm>
            <a:off x="4774350" y="4694950"/>
            <a:ext cx="416400" cy="84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6" name="Google Shape;636;p68"/>
          <p:cNvSpPr/>
          <p:nvPr/>
        </p:nvSpPr>
        <p:spPr>
          <a:xfrm>
            <a:off x="5413075" y="4690150"/>
            <a:ext cx="416400" cy="84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7" name="Google Shape;637;p68"/>
          <p:cNvSpPr txBox="1"/>
          <p:nvPr/>
        </p:nvSpPr>
        <p:spPr>
          <a:xfrm>
            <a:off x="2382624" y="4694950"/>
            <a:ext cx="6876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宗教機構</a:t>
            </a:r>
            <a:endParaRPr b="0" i="0" sz="456" u="none" cap="none" strike="noStrike">
              <a:solidFill>
                <a:srgbClr val="000000"/>
              </a:solidFill>
              <a:latin typeface="Inter"/>
              <a:ea typeface="Inter"/>
              <a:cs typeface="Inter"/>
              <a:sym typeface="Inter"/>
            </a:endParaRPr>
          </a:p>
        </p:txBody>
      </p:sp>
      <p:sp>
        <p:nvSpPr>
          <p:cNvPr id="638" name="Google Shape;638;p68"/>
          <p:cNvSpPr txBox="1"/>
          <p:nvPr/>
        </p:nvSpPr>
        <p:spPr>
          <a:xfrm>
            <a:off x="3167999" y="4690150"/>
            <a:ext cx="5523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其他機構</a:t>
            </a:r>
            <a:endParaRPr b="0" i="0" sz="456" u="none" cap="none" strike="noStrike">
              <a:solidFill>
                <a:srgbClr val="000000"/>
              </a:solidFill>
              <a:latin typeface="Inter"/>
              <a:ea typeface="Inter"/>
              <a:cs typeface="Inter"/>
              <a:sym typeface="Inter"/>
            </a:endParaRPr>
          </a:p>
        </p:txBody>
      </p:sp>
      <p:sp>
        <p:nvSpPr>
          <p:cNvPr id="639" name="Google Shape;639;p68"/>
          <p:cNvSpPr txBox="1"/>
          <p:nvPr/>
        </p:nvSpPr>
        <p:spPr>
          <a:xfrm>
            <a:off x="3859025" y="4690150"/>
            <a:ext cx="7272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零售、餐飲、生活設施</a:t>
            </a:r>
            <a:endParaRPr b="0" i="0" sz="456" u="none" cap="none" strike="noStrike">
              <a:solidFill>
                <a:srgbClr val="000000"/>
              </a:solidFill>
              <a:latin typeface="Inter"/>
              <a:ea typeface="Inter"/>
              <a:cs typeface="Inter"/>
              <a:sym typeface="Inter"/>
            </a:endParaRPr>
          </a:p>
        </p:txBody>
      </p:sp>
      <p:sp>
        <p:nvSpPr>
          <p:cNvPr id="640" name="Google Shape;640;p68"/>
          <p:cNvSpPr txBox="1"/>
          <p:nvPr/>
        </p:nvSpPr>
        <p:spPr>
          <a:xfrm>
            <a:off x="4757950" y="4690150"/>
            <a:ext cx="5421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開放空間</a:t>
            </a:r>
            <a:endParaRPr b="0" i="0" sz="456" u="none" cap="none" strike="noStrike">
              <a:solidFill>
                <a:srgbClr val="000000"/>
              </a:solidFill>
              <a:latin typeface="Inter"/>
              <a:ea typeface="Inter"/>
              <a:cs typeface="Inter"/>
              <a:sym typeface="Inter"/>
            </a:endParaRPr>
          </a:p>
        </p:txBody>
      </p:sp>
      <p:sp>
        <p:nvSpPr>
          <p:cNvPr id="641" name="Google Shape;641;p68"/>
          <p:cNvSpPr txBox="1"/>
          <p:nvPr/>
        </p:nvSpPr>
        <p:spPr>
          <a:xfrm>
            <a:off x="5413075" y="4690150"/>
            <a:ext cx="5823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消防與警察局</a:t>
            </a:r>
            <a:endParaRPr b="0" i="0" sz="456" u="none" cap="none" strike="noStrike">
              <a:solidFill>
                <a:srgbClr val="000000"/>
              </a:solidFill>
              <a:latin typeface="Inter"/>
              <a:ea typeface="Inter"/>
              <a:cs typeface="Inter"/>
              <a:sym typeface="Inter"/>
            </a:endParaRPr>
          </a:p>
        </p:txBody>
      </p:sp>
      <p:sp>
        <p:nvSpPr>
          <p:cNvPr id="642" name="Google Shape;642;p68"/>
          <p:cNvSpPr txBox="1"/>
          <p:nvPr/>
        </p:nvSpPr>
        <p:spPr>
          <a:xfrm>
            <a:off x="2243850" y="4816850"/>
            <a:ext cx="3143400" cy="242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1" lang="en" sz="456" u="none" cap="none" strike="noStrike">
                <a:solidFill>
                  <a:srgbClr val="000000"/>
                </a:solidFill>
                <a:latin typeface="Inter"/>
                <a:ea typeface="Inter"/>
                <a:cs typeface="Inter"/>
                <a:sym typeface="Inter"/>
              </a:rPr>
              <a:t>備註：本地圖僅為討論的起點。我們希望能借助您的協助，找出對社區而言重要的地點。</a:t>
            </a:r>
            <a:endParaRPr b="0" i="1" sz="456" u="none" cap="none" strike="noStrike">
              <a:solidFill>
                <a:srgbClr val="000000"/>
              </a:solidFill>
              <a:latin typeface="Inter"/>
              <a:ea typeface="Inter"/>
              <a:cs typeface="Inter"/>
              <a:sym typeface="Inter"/>
            </a:endParaRPr>
          </a:p>
          <a:p>
            <a:pPr indent="0" lvl="0" marL="0" marR="0" rtl="0" algn="l">
              <a:lnSpc>
                <a:spcPct val="100000"/>
              </a:lnSpc>
              <a:spcBef>
                <a:spcPts val="0"/>
              </a:spcBef>
              <a:spcAft>
                <a:spcPts val="0"/>
              </a:spcAft>
              <a:buClr>
                <a:srgbClr val="000000"/>
              </a:buClr>
              <a:buSzPts val="456"/>
              <a:buFont typeface="Arial"/>
              <a:buNone/>
            </a:pPr>
            <a:r>
              <a:rPr b="0" i="1" lang="en" sz="456" u="none" cap="none" strike="noStrike">
                <a:solidFill>
                  <a:srgbClr val="000000"/>
                </a:solidFill>
                <a:latin typeface="Inter"/>
                <a:ea typeface="Inter"/>
                <a:cs typeface="Inter"/>
                <a:sym typeface="Inter"/>
              </a:rPr>
              <a:t>資料來源: SF Planning, 2026 and Site Walk, February 2026</a:t>
            </a:r>
            <a:endParaRPr b="0" i="1" sz="456" u="none" cap="none" strike="noStrike">
              <a:solidFill>
                <a:srgbClr val="000000"/>
              </a:solidFill>
              <a:latin typeface="Inter"/>
              <a:ea typeface="Inter"/>
              <a:cs typeface="Inter"/>
              <a:sym typeface="Inter"/>
            </a:endParaRPr>
          </a:p>
        </p:txBody>
      </p:sp>
      <p:sp>
        <p:nvSpPr>
          <p:cNvPr id="643" name="Google Shape;643;p68"/>
          <p:cNvSpPr txBox="1"/>
          <p:nvPr/>
        </p:nvSpPr>
        <p:spPr>
          <a:xfrm>
            <a:off x="718500" y="242700"/>
            <a:ext cx="5316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環境可持續發展</a:t>
            </a:r>
            <a:endParaRPr b="1" i="0" sz="3000" u="none" cap="none" strike="noStrike">
              <a:solidFill>
                <a:schemeClr val="accent1"/>
              </a:solidFill>
              <a:latin typeface="Hanken Grotesk"/>
              <a:ea typeface="Hanken Grotesk"/>
              <a:cs typeface="Hanken Grotesk"/>
              <a:sym typeface="Hanken Grotesk"/>
            </a:endParaRPr>
          </a:p>
        </p:txBody>
      </p:sp>
      <p:sp>
        <p:nvSpPr>
          <p:cNvPr id="644" name="Google Shape;644;p68"/>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0A203E"/>
                </a:solidFill>
                <a:latin typeface="Hanken Grotesk"/>
                <a:ea typeface="Hanken Grotesk"/>
                <a:cs typeface="Hanken Grotesk"/>
                <a:sym typeface="Hanken Grotesk"/>
              </a:rPr>
              <a:t>草擬目標</a:t>
            </a:r>
            <a:endParaRPr b="1" i="0" sz="1800" u="none" cap="none" strike="noStrike">
              <a:solidFill>
                <a:srgbClr val="0A203E"/>
              </a:solidFill>
              <a:latin typeface="Hanken Grotesk"/>
              <a:ea typeface="Hanken Grotesk"/>
              <a:cs typeface="Hanken Grotesk"/>
              <a:sym typeface="Hanken Grotesk"/>
            </a:endParaRPr>
          </a:p>
        </p:txBody>
      </p:sp>
      <p:sp>
        <p:nvSpPr>
          <p:cNvPr id="645" name="Google Shape;645;p68"/>
          <p:cNvSpPr txBox="1"/>
          <p:nvPr/>
        </p:nvSpPr>
        <p:spPr>
          <a:xfrm>
            <a:off x="6058050" y="1537350"/>
            <a:ext cx="2948100" cy="14775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0A203E"/>
              </a:buClr>
              <a:buSzPts val="1200"/>
              <a:buFont typeface="Hanken Grotesk"/>
              <a:buChar char="●"/>
            </a:pPr>
            <a:r>
              <a:rPr b="0" i="0" lang="en" sz="1200" u="sng" cap="none" strike="noStrike">
                <a:solidFill>
                  <a:srgbClr val="0A203E"/>
                </a:solidFill>
                <a:latin typeface="Hanken Grotesk"/>
                <a:ea typeface="Hanken Grotesk"/>
                <a:cs typeface="Hanken Grotesk"/>
                <a:sym typeface="Hanken Grotesk"/>
              </a:rPr>
              <a:t>透過將人和需求的距離拉近，減少溫室氣體排放，同時減少鄰里居民和訪客駕駛的需求</a:t>
            </a:r>
            <a:endParaRPr b="0" i="0" sz="1200" u="sng" cap="none" strike="noStrike">
              <a:solidFill>
                <a:srgbClr val="0A203E"/>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促進氣候韌性</a:t>
            </a:r>
            <a:endParaRPr b="0" i="0" sz="1200" u="none" cap="none" strike="noStrike">
              <a:solidFill>
                <a:srgbClr val="0A203E"/>
              </a:solidFill>
              <a:latin typeface="Hanken Grotesk"/>
              <a:ea typeface="Hanken Grotesk"/>
              <a:cs typeface="Hanken Grotesk"/>
              <a:sym typeface="Hanken Grotesk"/>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69"/>
          <p:cNvSpPr/>
          <p:nvPr/>
        </p:nvSpPr>
        <p:spPr>
          <a:xfrm>
            <a:off x="243200" y="4620650"/>
            <a:ext cx="3779700" cy="364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pic>
        <p:nvPicPr>
          <p:cNvPr id="651" name="Google Shape;651;p69" title="260220_tree_canopy.png"/>
          <p:cNvPicPr preferRelativeResize="0"/>
          <p:nvPr/>
        </p:nvPicPr>
        <p:blipFill rotWithShape="1">
          <a:blip r:embed="rId3">
            <a:alphaModFix/>
          </a:blip>
          <a:srcRect b="24334" l="24858" r="24792" t="23826"/>
          <a:stretch/>
        </p:blipFill>
        <p:spPr>
          <a:xfrm>
            <a:off x="2281212" y="982025"/>
            <a:ext cx="3601500" cy="3708099"/>
          </a:xfrm>
          <a:prstGeom prst="rect">
            <a:avLst/>
          </a:prstGeom>
          <a:noFill/>
          <a:ln>
            <a:noFill/>
          </a:ln>
        </p:spPr>
      </p:pic>
      <p:pic>
        <p:nvPicPr>
          <p:cNvPr id="652" name="Google Shape;652;p69" title="CA_SF_Geary Blvd Area_SITELAB_16.jpeg"/>
          <p:cNvPicPr preferRelativeResize="0"/>
          <p:nvPr/>
        </p:nvPicPr>
        <p:blipFill rotWithShape="1">
          <a:blip r:embed="rId4">
            <a:alphaModFix/>
          </a:blip>
          <a:srcRect b="17246" l="0" r="7382" t="0"/>
          <a:stretch/>
        </p:blipFill>
        <p:spPr>
          <a:xfrm>
            <a:off x="348025" y="3617900"/>
            <a:ext cx="1723500" cy="1154926"/>
          </a:xfrm>
          <a:prstGeom prst="rect">
            <a:avLst/>
          </a:prstGeom>
          <a:noFill/>
          <a:ln>
            <a:noFill/>
          </a:ln>
        </p:spPr>
      </p:pic>
      <p:pic>
        <p:nvPicPr>
          <p:cNvPr id="653" name="Google Shape;653;p69" title="20260204_Site Vist_cc_SL_ES_63.jpeg"/>
          <p:cNvPicPr preferRelativeResize="0"/>
          <p:nvPr/>
        </p:nvPicPr>
        <p:blipFill rotWithShape="1">
          <a:blip r:embed="rId5">
            <a:alphaModFix/>
          </a:blip>
          <a:srcRect b="14174" l="0" r="27547" t="23138"/>
          <a:stretch/>
        </p:blipFill>
        <p:spPr>
          <a:xfrm>
            <a:off x="348025" y="2426725"/>
            <a:ext cx="1723500" cy="1118477"/>
          </a:xfrm>
          <a:prstGeom prst="rect">
            <a:avLst/>
          </a:prstGeom>
          <a:noFill/>
          <a:ln>
            <a:noFill/>
          </a:ln>
        </p:spPr>
      </p:pic>
      <p:sp>
        <p:nvSpPr>
          <p:cNvPr id="654" name="Google Shape;654;p69"/>
          <p:cNvSpPr/>
          <p:nvPr/>
        </p:nvSpPr>
        <p:spPr>
          <a:xfrm rot="-5400000">
            <a:off x="5017500" y="1017600"/>
            <a:ext cx="5144100" cy="3108900"/>
          </a:xfrm>
          <a:prstGeom prst="round2SameRect">
            <a:avLst>
              <a:gd fmla="val 9765" name="adj1"/>
              <a:gd fmla="val 0" name="adj2"/>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55" name="Google Shape;655;p69"/>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4 </a:t>
            </a:r>
            <a:endParaRPr b="0" i="0" sz="4800" u="none" cap="none" strike="noStrike">
              <a:solidFill>
                <a:schemeClr val="accent1"/>
              </a:solidFill>
              <a:latin typeface="Arial"/>
              <a:ea typeface="Arial"/>
              <a:cs typeface="Arial"/>
              <a:sym typeface="Arial"/>
            </a:endParaRPr>
          </a:p>
        </p:txBody>
      </p:sp>
      <p:sp>
        <p:nvSpPr>
          <p:cNvPr id="656" name="Google Shape;656;p69"/>
          <p:cNvSpPr txBox="1"/>
          <p:nvPr>
            <p:ph idx="1" type="body"/>
          </p:nvPr>
        </p:nvSpPr>
        <p:spPr>
          <a:xfrm>
            <a:off x="237925" y="923263"/>
            <a:ext cx="1943700" cy="13956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sz="1100">
                <a:solidFill>
                  <a:srgbClr val="222222"/>
                </a:solidFill>
              </a:rPr>
              <a:t>研究區域擁有</a:t>
            </a:r>
            <a:r>
              <a:rPr b="1" lang="en" sz="1100">
                <a:solidFill>
                  <a:srgbClr val="222222"/>
                </a:solidFill>
              </a:rPr>
              <a:t>相對豐富的樹冠覆蓋</a:t>
            </a:r>
            <a:r>
              <a:rPr lang="en" sz="1100">
                <a:solidFill>
                  <a:srgbClr val="222222"/>
                </a:solidFill>
              </a:rPr>
              <a:t>——這是一項重要的資產。而吉里與菲爾莫爾街的地下道則是例外。</a:t>
            </a:r>
            <a:endParaRPr sz="1100">
              <a:solidFill>
                <a:srgbClr val="222222"/>
              </a:solidFill>
            </a:endParaRPr>
          </a:p>
        </p:txBody>
      </p:sp>
      <p:grpSp>
        <p:nvGrpSpPr>
          <p:cNvPr id="657" name="Google Shape;657;p69"/>
          <p:cNvGrpSpPr/>
          <p:nvPr/>
        </p:nvGrpSpPr>
        <p:grpSpPr>
          <a:xfrm>
            <a:off x="2200115" y="1145994"/>
            <a:ext cx="3776156" cy="3467921"/>
            <a:chOff x="4765875" y="1852650"/>
            <a:chExt cx="4445675" cy="4082788"/>
          </a:xfrm>
        </p:grpSpPr>
        <p:sp>
          <p:nvSpPr>
            <p:cNvPr id="658" name="Google Shape;658;p69"/>
            <p:cNvSpPr txBox="1"/>
            <p:nvPr/>
          </p:nvSpPr>
          <p:spPr>
            <a:xfrm rot="-5400000">
              <a:off x="7010600" y="3832862"/>
              <a:ext cx="5523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000000"/>
                  </a:solidFill>
                  <a:latin typeface="Inter"/>
                  <a:ea typeface="Inter"/>
                  <a:cs typeface="Inter"/>
                  <a:sym typeface="Inter"/>
                </a:rPr>
                <a:t>FILLMORE ST</a:t>
              </a:r>
              <a:endParaRPr b="1" i="0" sz="510" u="none" cap="none" strike="noStrike">
                <a:solidFill>
                  <a:srgbClr val="000000"/>
                </a:solidFill>
                <a:latin typeface="Inter"/>
                <a:ea typeface="Inter"/>
                <a:cs typeface="Inter"/>
                <a:sym typeface="Inter"/>
              </a:endParaRPr>
            </a:p>
          </p:txBody>
        </p:sp>
        <p:sp>
          <p:nvSpPr>
            <p:cNvPr id="659" name="Google Shape;659;p69"/>
            <p:cNvSpPr txBox="1"/>
            <p:nvPr/>
          </p:nvSpPr>
          <p:spPr>
            <a:xfrm>
              <a:off x="6469450" y="2650100"/>
              <a:ext cx="1279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49"/>
                <a:buFont typeface="Arial"/>
                <a:buNone/>
              </a:pPr>
              <a:r>
                <a:rPr b="1" i="0" lang="en" sz="849" u="none" cap="none" strike="noStrike">
                  <a:solidFill>
                    <a:srgbClr val="000000"/>
                  </a:solidFill>
                  <a:highlight>
                    <a:srgbClr val="FFFFFF"/>
                  </a:highlight>
                  <a:latin typeface="Inter"/>
                  <a:ea typeface="Inter"/>
                  <a:cs typeface="Inter"/>
                  <a:sym typeface="Inter"/>
                </a:rPr>
                <a:t>GEARY BOULEVARD</a:t>
              </a:r>
              <a:endParaRPr b="1" i="0" sz="849" u="none" cap="none" strike="noStrike">
                <a:solidFill>
                  <a:srgbClr val="000000"/>
                </a:solidFill>
                <a:highlight>
                  <a:srgbClr val="FFFFFF"/>
                </a:highlight>
                <a:latin typeface="Inter"/>
                <a:ea typeface="Inter"/>
                <a:cs typeface="Inter"/>
                <a:sym typeface="Inter"/>
              </a:endParaRPr>
            </a:p>
          </p:txBody>
        </p:sp>
        <p:sp>
          <p:nvSpPr>
            <p:cNvPr id="660" name="Google Shape;660;p69"/>
            <p:cNvSpPr txBox="1"/>
            <p:nvPr/>
          </p:nvSpPr>
          <p:spPr>
            <a:xfrm rot="-5400000">
              <a:off x="7605025" y="3840000"/>
              <a:ext cx="571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000000"/>
                  </a:solidFill>
                  <a:latin typeface="Inter"/>
                  <a:ea typeface="Inter"/>
                  <a:cs typeface="Inter"/>
                  <a:sym typeface="Inter"/>
                </a:rPr>
                <a:t>WEBSTER ST</a:t>
              </a:r>
              <a:endParaRPr b="1" i="0" sz="510" u="none" cap="none" strike="noStrike">
                <a:solidFill>
                  <a:srgbClr val="000000"/>
                </a:solidFill>
                <a:latin typeface="Inter"/>
                <a:ea typeface="Inter"/>
                <a:cs typeface="Inter"/>
                <a:sym typeface="Inter"/>
              </a:endParaRPr>
            </a:p>
          </p:txBody>
        </p:sp>
        <p:sp>
          <p:nvSpPr>
            <p:cNvPr id="661" name="Google Shape;661;p69"/>
            <p:cNvSpPr txBox="1"/>
            <p:nvPr/>
          </p:nvSpPr>
          <p:spPr>
            <a:xfrm rot="-5400000">
              <a:off x="6408986" y="3893239"/>
              <a:ext cx="547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STEINER ST</a:t>
              </a:r>
              <a:endParaRPr b="1" i="0" sz="510" u="none" cap="none" strike="noStrike">
                <a:solidFill>
                  <a:srgbClr val="595959"/>
                </a:solidFill>
                <a:latin typeface="Inter"/>
                <a:ea typeface="Inter"/>
                <a:cs typeface="Inter"/>
                <a:sym typeface="Inter"/>
              </a:endParaRPr>
            </a:p>
          </p:txBody>
        </p:sp>
        <p:sp>
          <p:nvSpPr>
            <p:cNvPr id="662" name="Google Shape;662;p69"/>
            <p:cNvSpPr txBox="1"/>
            <p:nvPr/>
          </p:nvSpPr>
          <p:spPr>
            <a:xfrm rot="-5400000">
              <a:off x="5895650" y="4389350"/>
              <a:ext cx="4257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PIERCE  ST</a:t>
              </a:r>
              <a:endParaRPr b="1" i="0" sz="510" u="none" cap="none" strike="noStrike">
                <a:solidFill>
                  <a:srgbClr val="595959"/>
                </a:solidFill>
                <a:latin typeface="Inter"/>
                <a:ea typeface="Inter"/>
                <a:cs typeface="Inter"/>
                <a:sym typeface="Inter"/>
              </a:endParaRPr>
            </a:p>
          </p:txBody>
        </p:sp>
        <p:sp>
          <p:nvSpPr>
            <p:cNvPr id="663" name="Google Shape;663;p69"/>
            <p:cNvSpPr txBox="1"/>
            <p:nvPr/>
          </p:nvSpPr>
          <p:spPr>
            <a:xfrm rot="-5400000">
              <a:off x="5265350" y="5403000"/>
              <a:ext cx="4563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SCOTT  ST</a:t>
              </a:r>
              <a:endParaRPr b="1" i="0" sz="510" u="none" cap="none" strike="noStrike">
                <a:solidFill>
                  <a:srgbClr val="595959"/>
                </a:solidFill>
                <a:latin typeface="Inter"/>
                <a:ea typeface="Inter"/>
                <a:cs typeface="Inter"/>
                <a:sym typeface="Inter"/>
              </a:endParaRPr>
            </a:p>
          </p:txBody>
        </p:sp>
        <p:sp>
          <p:nvSpPr>
            <p:cNvPr id="664" name="Google Shape;664;p69"/>
            <p:cNvSpPr txBox="1"/>
            <p:nvPr/>
          </p:nvSpPr>
          <p:spPr>
            <a:xfrm rot="-5400000">
              <a:off x="4503675" y="3969175"/>
              <a:ext cx="6168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DIVISADERO ST</a:t>
              </a:r>
              <a:endParaRPr b="1" i="0" sz="510" u="none" cap="none" strike="noStrike">
                <a:solidFill>
                  <a:srgbClr val="595959"/>
                </a:solidFill>
                <a:latin typeface="Inter"/>
                <a:ea typeface="Inter"/>
                <a:cs typeface="Inter"/>
                <a:sym typeface="Inter"/>
              </a:endParaRPr>
            </a:p>
          </p:txBody>
        </p:sp>
        <p:sp>
          <p:nvSpPr>
            <p:cNvPr id="665" name="Google Shape;665;p69"/>
            <p:cNvSpPr txBox="1"/>
            <p:nvPr/>
          </p:nvSpPr>
          <p:spPr>
            <a:xfrm>
              <a:off x="6799353" y="2490150"/>
              <a:ext cx="3951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POST ST</a:t>
              </a:r>
              <a:endParaRPr b="1" i="0" sz="510" u="none" cap="none" strike="noStrike">
                <a:solidFill>
                  <a:srgbClr val="595959"/>
                </a:solidFill>
                <a:latin typeface="Inter"/>
                <a:ea typeface="Inter"/>
                <a:cs typeface="Inter"/>
                <a:sym typeface="Inter"/>
              </a:endParaRPr>
            </a:p>
          </p:txBody>
        </p:sp>
        <p:sp>
          <p:nvSpPr>
            <p:cNvPr id="666" name="Google Shape;666;p69"/>
            <p:cNvSpPr txBox="1"/>
            <p:nvPr/>
          </p:nvSpPr>
          <p:spPr>
            <a:xfrm>
              <a:off x="6728919" y="2071525"/>
              <a:ext cx="4644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SUTTER ST</a:t>
              </a:r>
              <a:endParaRPr b="1" i="0" sz="510" u="none" cap="none" strike="noStrike">
                <a:solidFill>
                  <a:srgbClr val="595959"/>
                </a:solidFill>
                <a:latin typeface="Inter"/>
                <a:ea typeface="Inter"/>
                <a:cs typeface="Inter"/>
                <a:sym typeface="Inter"/>
              </a:endParaRPr>
            </a:p>
          </p:txBody>
        </p:sp>
        <p:sp>
          <p:nvSpPr>
            <p:cNvPr id="667" name="Google Shape;667;p69"/>
            <p:cNvSpPr txBox="1"/>
            <p:nvPr/>
          </p:nvSpPr>
          <p:spPr>
            <a:xfrm rot="-5400000">
              <a:off x="8889800" y="3385225"/>
              <a:ext cx="5511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000000"/>
                  </a:solidFill>
                  <a:latin typeface="Inter"/>
                  <a:ea typeface="Inter"/>
                  <a:cs typeface="Inter"/>
                  <a:sym typeface="Inter"/>
                </a:rPr>
                <a:t>LAGUNA ST</a:t>
              </a:r>
              <a:endParaRPr b="1" i="0" sz="510" u="none" cap="none" strike="noStrike">
                <a:solidFill>
                  <a:srgbClr val="000000"/>
                </a:solidFill>
                <a:latin typeface="Inter"/>
                <a:ea typeface="Inter"/>
                <a:cs typeface="Inter"/>
                <a:sym typeface="Inter"/>
              </a:endParaRPr>
            </a:p>
          </p:txBody>
        </p:sp>
        <p:sp>
          <p:nvSpPr>
            <p:cNvPr id="668" name="Google Shape;668;p69"/>
            <p:cNvSpPr txBox="1"/>
            <p:nvPr/>
          </p:nvSpPr>
          <p:spPr>
            <a:xfrm>
              <a:off x="4933946" y="3340625"/>
              <a:ext cx="556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O’FARRELL ST</a:t>
              </a:r>
              <a:endParaRPr b="1" i="0" sz="510" u="none" cap="none" strike="noStrike">
                <a:solidFill>
                  <a:srgbClr val="595959"/>
                </a:solidFill>
                <a:latin typeface="Inter"/>
                <a:ea typeface="Inter"/>
                <a:cs typeface="Inter"/>
                <a:sym typeface="Inter"/>
              </a:endParaRPr>
            </a:p>
          </p:txBody>
        </p:sp>
        <p:sp>
          <p:nvSpPr>
            <p:cNvPr id="669" name="Google Shape;669;p69"/>
            <p:cNvSpPr txBox="1"/>
            <p:nvPr/>
          </p:nvSpPr>
          <p:spPr>
            <a:xfrm>
              <a:off x="4944452" y="4201975"/>
              <a:ext cx="535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EDDY STREET</a:t>
              </a:r>
              <a:endParaRPr b="1" i="0" sz="510" u="none" cap="none" strike="noStrike">
                <a:solidFill>
                  <a:srgbClr val="595959"/>
                </a:solidFill>
                <a:latin typeface="Inter"/>
                <a:ea typeface="Inter"/>
                <a:cs typeface="Inter"/>
                <a:sym typeface="Inter"/>
              </a:endParaRPr>
            </a:p>
          </p:txBody>
        </p:sp>
        <p:sp>
          <p:nvSpPr>
            <p:cNvPr id="670" name="Google Shape;670;p69"/>
            <p:cNvSpPr txBox="1"/>
            <p:nvPr/>
          </p:nvSpPr>
          <p:spPr>
            <a:xfrm>
              <a:off x="4944446" y="3776413"/>
              <a:ext cx="3627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ELLIS ST</a:t>
              </a:r>
              <a:endParaRPr b="1" i="0" sz="510" u="none" cap="none" strike="noStrike">
                <a:solidFill>
                  <a:srgbClr val="595959"/>
                </a:solidFill>
                <a:latin typeface="Inter"/>
                <a:ea typeface="Inter"/>
                <a:cs typeface="Inter"/>
                <a:sym typeface="Inter"/>
              </a:endParaRPr>
            </a:p>
          </p:txBody>
        </p:sp>
        <p:sp>
          <p:nvSpPr>
            <p:cNvPr id="671" name="Google Shape;671;p69"/>
            <p:cNvSpPr txBox="1"/>
            <p:nvPr/>
          </p:nvSpPr>
          <p:spPr>
            <a:xfrm>
              <a:off x="4944452" y="4627550"/>
              <a:ext cx="535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TURK BLVD</a:t>
              </a:r>
              <a:endParaRPr b="1" i="0" sz="510" u="none" cap="none" strike="noStrike">
                <a:solidFill>
                  <a:srgbClr val="595959"/>
                </a:solidFill>
                <a:latin typeface="Inter"/>
                <a:ea typeface="Inter"/>
                <a:cs typeface="Inter"/>
                <a:sym typeface="Inter"/>
              </a:endParaRPr>
            </a:p>
          </p:txBody>
        </p:sp>
        <p:sp>
          <p:nvSpPr>
            <p:cNvPr id="672" name="Google Shape;672;p69"/>
            <p:cNvSpPr txBox="1"/>
            <p:nvPr/>
          </p:nvSpPr>
          <p:spPr>
            <a:xfrm>
              <a:off x="5524798" y="5046575"/>
              <a:ext cx="10488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GOLDEN GATE BLVD</a:t>
              </a:r>
              <a:endParaRPr b="1" i="0" sz="510" u="none" cap="none" strike="noStrike">
                <a:solidFill>
                  <a:srgbClr val="595959"/>
                </a:solidFill>
                <a:latin typeface="Inter"/>
                <a:ea typeface="Inter"/>
                <a:cs typeface="Inter"/>
                <a:sym typeface="Inter"/>
              </a:endParaRPr>
            </a:p>
          </p:txBody>
        </p:sp>
        <p:sp>
          <p:nvSpPr>
            <p:cNvPr id="673" name="Google Shape;673;p69"/>
            <p:cNvSpPr txBox="1"/>
            <p:nvPr/>
          </p:nvSpPr>
          <p:spPr>
            <a:xfrm>
              <a:off x="5680123" y="5480913"/>
              <a:ext cx="10488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MCALLISTER ST</a:t>
              </a:r>
              <a:endParaRPr b="1" i="0" sz="510" u="none" cap="none" strike="noStrike">
                <a:solidFill>
                  <a:srgbClr val="595959"/>
                </a:solidFill>
                <a:latin typeface="Inter"/>
                <a:ea typeface="Inter"/>
                <a:cs typeface="Inter"/>
                <a:sym typeface="Inter"/>
              </a:endParaRPr>
            </a:p>
          </p:txBody>
        </p:sp>
        <p:sp>
          <p:nvSpPr>
            <p:cNvPr id="674" name="Google Shape;674;p69"/>
            <p:cNvSpPr txBox="1"/>
            <p:nvPr/>
          </p:nvSpPr>
          <p:spPr>
            <a:xfrm>
              <a:off x="5584098" y="5843038"/>
              <a:ext cx="10488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000000"/>
                  </a:solidFill>
                  <a:latin typeface="Inter"/>
                  <a:ea typeface="Inter"/>
                  <a:cs typeface="Inter"/>
                  <a:sym typeface="Inter"/>
                </a:rPr>
                <a:t>FULTON ST</a:t>
              </a:r>
              <a:endParaRPr b="1" i="0" sz="510" u="none" cap="none" strike="noStrike">
                <a:solidFill>
                  <a:srgbClr val="000000"/>
                </a:solidFill>
                <a:latin typeface="Inter"/>
                <a:ea typeface="Inter"/>
                <a:cs typeface="Inter"/>
                <a:sym typeface="Inter"/>
              </a:endParaRPr>
            </a:p>
          </p:txBody>
        </p:sp>
        <p:sp>
          <p:nvSpPr>
            <p:cNvPr id="675" name="Google Shape;675;p69"/>
            <p:cNvSpPr txBox="1"/>
            <p:nvPr/>
          </p:nvSpPr>
          <p:spPr>
            <a:xfrm rot="-5400000">
              <a:off x="8171450" y="2112450"/>
              <a:ext cx="6120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BUCHANAN  ST</a:t>
              </a:r>
              <a:endParaRPr b="1" i="0" sz="510" u="none" cap="none" strike="noStrike">
                <a:solidFill>
                  <a:srgbClr val="595959"/>
                </a:solidFill>
                <a:latin typeface="Inter"/>
                <a:ea typeface="Inter"/>
                <a:cs typeface="Inter"/>
                <a:sym typeface="Inter"/>
              </a:endParaRPr>
            </a:p>
          </p:txBody>
        </p:sp>
      </p:grpSp>
      <p:sp>
        <p:nvSpPr>
          <p:cNvPr id="676" name="Google Shape;676;p69"/>
          <p:cNvSpPr/>
          <p:nvPr/>
        </p:nvSpPr>
        <p:spPr>
          <a:xfrm>
            <a:off x="2243850" y="4707425"/>
            <a:ext cx="126600" cy="65400"/>
          </a:xfrm>
          <a:prstGeom prst="rect">
            <a:avLst/>
          </a:prstGeom>
          <a:solidFill>
            <a:srgbClr val="A8C185"/>
          </a:solidFill>
          <a:ln>
            <a:noFill/>
          </a:ln>
        </p:spPr>
        <p:txBody>
          <a:bodyPr anchorCtr="0" anchor="ctr" bIns="41725" lIns="41725" spcFirstLastPara="1" rIns="41725" wrap="square" tIns="41725">
            <a:noAutofit/>
          </a:bodyPr>
          <a:lstStyle/>
          <a:p>
            <a:pPr indent="0" lvl="0" marL="0" marR="0" rtl="0" algn="ctr">
              <a:lnSpc>
                <a:spcPct val="100000"/>
              </a:lnSpc>
              <a:spcBef>
                <a:spcPts val="0"/>
              </a:spcBef>
              <a:spcAft>
                <a:spcPts val="0"/>
              </a:spcAft>
              <a:buClr>
                <a:srgbClr val="000000"/>
              </a:buClr>
              <a:buSzPts val="639"/>
              <a:buFont typeface="Arial"/>
              <a:buNone/>
            </a:pPr>
            <a:r>
              <a:t/>
            </a:r>
            <a:endParaRPr b="0" i="0" sz="639" u="none" cap="none" strike="noStrike">
              <a:solidFill>
                <a:srgbClr val="000000"/>
              </a:solidFill>
              <a:latin typeface="Inter"/>
              <a:ea typeface="Inter"/>
              <a:cs typeface="Inter"/>
              <a:sym typeface="Inter"/>
            </a:endParaRPr>
          </a:p>
        </p:txBody>
      </p:sp>
      <p:sp>
        <p:nvSpPr>
          <p:cNvPr id="677" name="Google Shape;677;p69"/>
          <p:cNvSpPr/>
          <p:nvPr/>
        </p:nvSpPr>
        <p:spPr>
          <a:xfrm>
            <a:off x="3607800" y="4707430"/>
            <a:ext cx="126600" cy="65400"/>
          </a:xfrm>
          <a:prstGeom prst="rect">
            <a:avLst/>
          </a:prstGeom>
          <a:solidFill>
            <a:srgbClr val="4D856C"/>
          </a:solidFill>
          <a:ln>
            <a:noFill/>
          </a:ln>
        </p:spPr>
        <p:txBody>
          <a:bodyPr anchorCtr="0" anchor="ctr" bIns="41725" lIns="41725" spcFirstLastPara="1" rIns="41725" wrap="square" tIns="41725">
            <a:noAutofit/>
          </a:bodyPr>
          <a:lstStyle/>
          <a:p>
            <a:pPr indent="0" lvl="0" marL="0" marR="0" rtl="0" algn="ctr">
              <a:lnSpc>
                <a:spcPct val="100000"/>
              </a:lnSpc>
              <a:spcBef>
                <a:spcPts val="0"/>
              </a:spcBef>
              <a:spcAft>
                <a:spcPts val="0"/>
              </a:spcAft>
              <a:buClr>
                <a:srgbClr val="000000"/>
              </a:buClr>
              <a:buSzPts val="639"/>
              <a:buFont typeface="Arial"/>
              <a:buNone/>
            </a:pPr>
            <a:r>
              <a:t/>
            </a:r>
            <a:endParaRPr b="0" i="0" sz="639" u="none" cap="none" strike="noStrike">
              <a:solidFill>
                <a:srgbClr val="000000"/>
              </a:solidFill>
              <a:latin typeface="Inter"/>
              <a:ea typeface="Inter"/>
              <a:cs typeface="Inter"/>
              <a:sym typeface="Inter"/>
            </a:endParaRPr>
          </a:p>
        </p:txBody>
      </p:sp>
      <p:sp>
        <p:nvSpPr>
          <p:cNvPr id="678" name="Google Shape;678;p69"/>
          <p:cNvSpPr/>
          <p:nvPr/>
        </p:nvSpPr>
        <p:spPr>
          <a:xfrm>
            <a:off x="4477575" y="4732020"/>
            <a:ext cx="126600" cy="35400"/>
          </a:xfrm>
          <a:prstGeom prst="rect">
            <a:avLst/>
          </a:prstGeom>
          <a:solidFill>
            <a:srgbClr val="20452A"/>
          </a:solidFill>
          <a:ln>
            <a:noFill/>
          </a:ln>
        </p:spPr>
        <p:txBody>
          <a:bodyPr anchorCtr="0" anchor="ctr" bIns="41725" lIns="41725" spcFirstLastPara="1" rIns="41725" wrap="square" tIns="41725">
            <a:noAutofit/>
          </a:bodyPr>
          <a:lstStyle/>
          <a:p>
            <a:pPr indent="0" lvl="0" marL="0" marR="0" rtl="0" algn="ctr">
              <a:lnSpc>
                <a:spcPct val="100000"/>
              </a:lnSpc>
              <a:spcBef>
                <a:spcPts val="0"/>
              </a:spcBef>
              <a:spcAft>
                <a:spcPts val="0"/>
              </a:spcAft>
              <a:buClr>
                <a:srgbClr val="000000"/>
              </a:buClr>
              <a:buSzPts val="639"/>
              <a:buFont typeface="Arial"/>
              <a:buNone/>
            </a:pPr>
            <a:r>
              <a:t/>
            </a:r>
            <a:endParaRPr b="0" i="0" sz="639" u="none" cap="none" strike="noStrike">
              <a:solidFill>
                <a:srgbClr val="000000"/>
              </a:solidFill>
              <a:latin typeface="Inter"/>
              <a:ea typeface="Inter"/>
              <a:cs typeface="Inter"/>
              <a:sym typeface="Inter"/>
            </a:endParaRPr>
          </a:p>
        </p:txBody>
      </p:sp>
      <p:sp>
        <p:nvSpPr>
          <p:cNvPr id="679" name="Google Shape;679;p69"/>
          <p:cNvSpPr txBox="1"/>
          <p:nvPr/>
        </p:nvSpPr>
        <p:spPr>
          <a:xfrm>
            <a:off x="2386652" y="4697500"/>
            <a:ext cx="12213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透水鋪面／開放空間</a:t>
            </a:r>
            <a:endParaRPr b="0" i="0" sz="456" u="none" cap="none" strike="noStrike">
              <a:solidFill>
                <a:srgbClr val="000000"/>
              </a:solidFill>
              <a:latin typeface="Inter"/>
              <a:ea typeface="Inter"/>
              <a:cs typeface="Inter"/>
              <a:sym typeface="Inter"/>
            </a:endParaRPr>
          </a:p>
        </p:txBody>
      </p:sp>
      <p:sp>
        <p:nvSpPr>
          <p:cNvPr id="680" name="Google Shape;680;p69"/>
          <p:cNvSpPr txBox="1"/>
          <p:nvPr/>
        </p:nvSpPr>
        <p:spPr>
          <a:xfrm>
            <a:off x="3750604" y="4707425"/>
            <a:ext cx="5391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樹冠覆蓋</a:t>
            </a:r>
            <a:endParaRPr b="0" i="0" sz="456" u="none" cap="none" strike="noStrike">
              <a:solidFill>
                <a:srgbClr val="000000"/>
              </a:solidFill>
              <a:latin typeface="Inter"/>
              <a:ea typeface="Inter"/>
              <a:cs typeface="Inter"/>
              <a:sym typeface="Inter"/>
            </a:endParaRPr>
          </a:p>
        </p:txBody>
      </p:sp>
      <p:sp>
        <p:nvSpPr>
          <p:cNvPr id="681" name="Google Shape;681;p69"/>
          <p:cNvSpPr txBox="1"/>
          <p:nvPr/>
        </p:nvSpPr>
        <p:spPr>
          <a:xfrm>
            <a:off x="4631251" y="4707425"/>
            <a:ext cx="10911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綠色連結網絡</a:t>
            </a:r>
            <a:endParaRPr b="0" i="0" sz="456" u="none" cap="none" strike="noStrike">
              <a:solidFill>
                <a:srgbClr val="000000"/>
              </a:solidFill>
              <a:latin typeface="Inter"/>
              <a:ea typeface="Inter"/>
              <a:cs typeface="Inter"/>
              <a:sym typeface="Inter"/>
            </a:endParaRPr>
          </a:p>
        </p:txBody>
      </p:sp>
      <p:sp>
        <p:nvSpPr>
          <p:cNvPr id="682" name="Google Shape;682;p69"/>
          <p:cNvSpPr txBox="1"/>
          <p:nvPr/>
        </p:nvSpPr>
        <p:spPr>
          <a:xfrm>
            <a:off x="2243857" y="4809326"/>
            <a:ext cx="1875300" cy="35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1" lang="en" sz="456" u="none" cap="none" strike="noStrike">
                <a:solidFill>
                  <a:srgbClr val="000000"/>
                </a:solidFill>
                <a:latin typeface="Inter"/>
                <a:ea typeface="Inter"/>
                <a:cs typeface="Inter"/>
                <a:sym typeface="Inter"/>
              </a:rPr>
              <a:t>資料來源: SF Planning, 2026</a:t>
            </a:r>
            <a:endParaRPr b="0" i="1" sz="456" u="none" cap="none" strike="noStrike">
              <a:solidFill>
                <a:srgbClr val="000000"/>
              </a:solidFill>
              <a:latin typeface="Inter"/>
              <a:ea typeface="Inter"/>
              <a:cs typeface="Inter"/>
              <a:sym typeface="Inter"/>
            </a:endParaRPr>
          </a:p>
        </p:txBody>
      </p:sp>
      <p:sp>
        <p:nvSpPr>
          <p:cNvPr id="683" name="Google Shape;683;p69"/>
          <p:cNvSpPr txBox="1"/>
          <p:nvPr/>
        </p:nvSpPr>
        <p:spPr>
          <a:xfrm>
            <a:off x="348025" y="4556650"/>
            <a:ext cx="17235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吉里大道沿線的樹冠覆蓋程度不一</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684" name="Google Shape;684;p69"/>
          <p:cNvSpPr txBox="1"/>
          <p:nvPr/>
        </p:nvSpPr>
        <p:spPr>
          <a:xfrm>
            <a:off x="718500" y="242700"/>
            <a:ext cx="5316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環境可持續發展</a:t>
            </a:r>
            <a:endParaRPr b="1" i="0" sz="3000" u="none" cap="none" strike="noStrike">
              <a:solidFill>
                <a:schemeClr val="accent1"/>
              </a:solidFill>
              <a:latin typeface="Hanken Grotesk"/>
              <a:ea typeface="Hanken Grotesk"/>
              <a:cs typeface="Hanken Grotesk"/>
              <a:sym typeface="Hanken Grotesk"/>
            </a:endParaRPr>
          </a:p>
        </p:txBody>
      </p:sp>
      <p:sp>
        <p:nvSpPr>
          <p:cNvPr id="685" name="Google Shape;685;p69"/>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0A203E"/>
                </a:solidFill>
                <a:latin typeface="Hanken Grotesk"/>
                <a:ea typeface="Hanken Grotesk"/>
                <a:cs typeface="Hanken Grotesk"/>
                <a:sym typeface="Hanken Grotesk"/>
              </a:rPr>
              <a:t>草擬目標</a:t>
            </a:r>
            <a:endParaRPr b="1" i="0" sz="1800" u="none" cap="none" strike="noStrike">
              <a:solidFill>
                <a:srgbClr val="0A203E"/>
              </a:solidFill>
              <a:latin typeface="Hanken Grotesk"/>
              <a:ea typeface="Hanken Grotesk"/>
              <a:cs typeface="Hanken Grotesk"/>
              <a:sym typeface="Hanken Grotesk"/>
            </a:endParaRPr>
          </a:p>
        </p:txBody>
      </p:sp>
      <p:sp>
        <p:nvSpPr>
          <p:cNvPr id="686" name="Google Shape;686;p69"/>
          <p:cNvSpPr txBox="1"/>
          <p:nvPr/>
        </p:nvSpPr>
        <p:spPr>
          <a:xfrm>
            <a:off x="6058050" y="1537350"/>
            <a:ext cx="2948100" cy="14775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透過將人和需求的距離拉近，減少溫室氣體排放，同時減少鄰里居民和訪客駕駛的需求</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0A203E"/>
              </a:buClr>
              <a:buSzPts val="1200"/>
              <a:buFont typeface="Hanken Grotesk"/>
              <a:buChar char="●"/>
            </a:pPr>
            <a:r>
              <a:rPr b="0" i="0" lang="en" sz="1200" u="sng" cap="none" strike="noStrike">
                <a:solidFill>
                  <a:srgbClr val="0A203E"/>
                </a:solidFill>
                <a:latin typeface="Hanken Grotesk"/>
                <a:ea typeface="Hanken Grotesk"/>
                <a:cs typeface="Hanken Grotesk"/>
                <a:sym typeface="Hanken Grotesk"/>
              </a:rPr>
              <a:t>促進氣候韌性</a:t>
            </a:r>
            <a:endParaRPr b="0" i="0" sz="1200" u="sng" cap="none" strike="noStrike">
              <a:solidFill>
                <a:srgbClr val="0A203E"/>
              </a:solidFill>
              <a:latin typeface="Hanken Grotesk"/>
              <a:ea typeface="Hanken Grotesk"/>
              <a:cs typeface="Hanken Grotesk"/>
              <a:sym typeface="Hanken Grotesk"/>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690" name="Shape 690"/>
        <p:cNvGrpSpPr/>
        <p:nvPr/>
      </p:nvGrpSpPr>
      <p:grpSpPr>
        <a:xfrm>
          <a:off x="0" y="0"/>
          <a:ext cx="0" cy="0"/>
          <a:chOff x="0" y="0"/>
          <a:chExt cx="0" cy="0"/>
        </a:xfrm>
      </p:grpSpPr>
      <p:sp>
        <p:nvSpPr>
          <p:cNvPr id="691" name="Google Shape;691;p70"/>
          <p:cNvSpPr/>
          <p:nvPr/>
        </p:nvSpPr>
        <p:spPr>
          <a:xfrm rot="-5400000">
            <a:off x="5017500" y="1017600"/>
            <a:ext cx="5144100" cy="3108900"/>
          </a:xfrm>
          <a:prstGeom prst="round2SameRect">
            <a:avLst>
              <a:gd fmla="val 9765" name="adj1"/>
              <a:gd fmla="val 0" name="adj2"/>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92" name="Google Shape;692;p70"/>
          <p:cNvSpPr txBox="1"/>
          <p:nvPr/>
        </p:nvSpPr>
        <p:spPr>
          <a:xfrm>
            <a:off x="635100" y="242700"/>
            <a:ext cx="51825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責任與參與</a:t>
            </a:r>
            <a:endParaRPr b="1" i="0" sz="3000" u="none" cap="none" strike="noStrike">
              <a:solidFill>
                <a:schemeClr val="accent1"/>
              </a:solidFill>
              <a:latin typeface="Hanken Grotesk"/>
              <a:ea typeface="Hanken Grotesk"/>
              <a:cs typeface="Hanken Grotesk"/>
              <a:sym typeface="Hanken Grotesk"/>
            </a:endParaRPr>
          </a:p>
        </p:txBody>
      </p:sp>
      <p:sp>
        <p:nvSpPr>
          <p:cNvPr id="693" name="Google Shape;693;p70"/>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5 </a:t>
            </a:r>
            <a:endParaRPr b="0" i="0" sz="4800" u="none" cap="none" strike="noStrike">
              <a:solidFill>
                <a:schemeClr val="accent1"/>
              </a:solidFill>
              <a:latin typeface="Arial"/>
              <a:ea typeface="Arial"/>
              <a:cs typeface="Arial"/>
              <a:sym typeface="Arial"/>
            </a:endParaRPr>
          </a:p>
        </p:txBody>
      </p:sp>
      <p:sp>
        <p:nvSpPr>
          <p:cNvPr id="694" name="Google Shape;694;p70"/>
          <p:cNvSpPr txBox="1"/>
          <p:nvPr>
            <p:ph idx="1" type="body"/>
          </p:nvPr>
        </p:nvSpPr>
        <p:spPr>
          <a:xfrm>
            <a:off x="237925" y="1989963"/>
            <a:ext cx="5531100" cy="1634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600">
                <a:solidFill>
                  <a:schemeClr val="accent1"/>
                </a:solidFill>
              </a:rPr>
              <a:t>舊金山市政機構、更廣泛的社區和民選官員共同努力了解社區的需求，並以清晰、簡潔和及時的方式提供所需的項目、計劃和服務</a:t>
            </a:r>
            <a:endParaRPr b="1" sz="1600">
              <a:solidFill>
                <a:schemeClr val="accent1"/>
              </a:solidFill>
            </a:endParaRPr>
          </a:p>
        </p:txBody>
      </p:sp>
      <p:sp>
        <p:nvSpPr>
          <p:cNvPr id="695" name="Google Shape;695;p70"/>
          <p:cNvSpPr/>
          <p:nvPr/>
        </p:nvSpPr>
        <p:spPr>
          <a:xfrm>
            <a:off x="219800" y="4663150"/>
            <a:ext cx="2948100" cy="3087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96" name="Google Shape;696;p70"/>
          <p:cNvSpPr/>
          <p:nvPr/>
        </p:nvSpPr>
        <p:spPr>
          <a:xfrm>
            <a:off x="311699" y="4281023"/>
            <a:ext cx="944360" cy="641584"/>
          </a:xfrm>
          <a:custGeom>
            <a:rect b="b" l="l" r="r" t="t"/>
            <a:pathLst>
              <a:path extrusionOk="0" h="13490" w="21193">
                <a:moveTo>
                  <a:pt x="10451" y="0"/>
                </a:moveTo>
                <a:lnTo>
                  <a:pt x="9618" y="83"/>
                </a:lnTo>
                <a:lnTo>
                  <a:pt x="8785" y="167"/>
                </a:lnTo>
                <a:lnTo>
                  <a:pt x="7911" y="333"/>
                </a:lnTo>
                <a:lnTo>
                  <a:pt x="7078" y="583"/>
                </a:lnTo>
                <a:lnTo>
                  <a:pt x="6662" y="749"/>
                </a:lnTo>
                <a:lnTo>
                  <a:pt x="6287" y="916"/>
                </a:lnTo>
                <a:lnTo>
                  <a:pt x="5912" y="1124"/>
                </a:lnTo>
                <a:lnTo>
                  <a:pt x="5538" y="1374"/>
                </a:lnTo>
                <a:lnTo>
                  <a:pt x="4747" y="1998"/>
                </a:lnTo>
                <a:lnTo>
                  <a:pt x="3956" y="2665"/>
                </a:lnTo>
                <a:lnTo>
                  <a:pt x="3622" y="3039"/>
                </a:lnTo>
                <a:lnTo>
                  <a:pt x="3289" y="3372"/>
                </a:lnTo>
                <a:lnTo>
                  <a:pt x="2956" y="3789"/>
                </a:lnTo>
                <a:lnTo>
                  <a:pt x="2665" y="4205"/>
                </a:lnTo>
                <a:lnTo>
                  <a:pt x="2124" y="5079"/>
                </a:lnTo>
                <a:lnTo>
                  <a:pt x="1624" y="5954"/>
                </a:lnTo>
                <a:lnTo>
                  <a:pt x="1208" y="6911"/>
                </a:lnTo>
                <a:lnTo>
                  <a:pt x="875" y="7869"/>
                </a:lnTo>
                <a:lnTo>
                  <a:pt x="583" y="8827"/>
                </a:lnTo>
                <a:lnTo>
                  <a:pt x="333" y="9826"/>
                </a:lnTo>
                <a:lnTo>
                  <a:pt x="167" y="10825"/>
                </a:lnTo>
                <a:lnTo>
                  <a:pt x="0" y="11824"/>
                </a:lnTo>
                <a:lnTo>
                  <a:pt x="0" y="11991"/>
                </a:lnTo>
                <a:lnTo>
                  <a:pt x="42" y="12116"/>
                </a:lnTo>
                <a:lnTo>
                  <a:pt x="84" y="12241"/>
                </a:lnTo>
                <a:lnTo>
                  <a:pt x="167" y="12366"/>
                </a:lnTo>
                <a:lnTo>
                  <a:pt x="333" y="12491"/>
                </a:lnTo>
                <a:lnTo>
                  <a:pt x="458" y="12532"/>
                </a:lnTo>
                <a:lnTo>
                  <a:pt x="625" y="12574"/>
                </a:lnTo>
                <a:lnTo>
                  <a:pt x="3165" y="12699"/>
                </a:lnTo>
                <a:lnTo>
                  <a:pt x="4455" y="12782"/>
                </a:lnTo>
                <a:lnTo>
                  <a:pt x="5746" y="12907"/>
                </a:lnTo>
                <a:lnTo>
                  <a:pt x="5871" y="12907"/>
                </a:lnTo>
                <a:lnTo>
                  <a:pt x="5954" y="12824"/>
                </a:lnTo>
                <a:lnTo>
                  <a:pt x="6037" y="12699"/>
                </a:lnTo>
                <a:lnTo>
                  <a:pt x="6079" y="12574"/>
                </a:lnTo>
                <a:lnTo>
                  <a:pt x="6246" y="11866"/>
                </a:lnTo>
                <a:lnTo>
                  <a:pt x="6454" y="11117"/>
                </a:lnTo>
                <a:lnTo>
                  <a:pt x="6745" y="10326"/>
                </a:lnTo>
                <a:lnTo>
                  <a:pt x="7078" y="9534"/>
                </a:lnTo>
                <a:lnTo>
                  <a:pt x="7411" y="8785"/>
                </a:lnTo>
                <a:lnTo>
                  <a:pt x="7828" y="8077"/>
                </a:lnTo>
                <a:lnTo>
                  <a:pt x="8286" y="7453"/>
                </a:lnTo>
                <a:lnTo>
                  <a:pt x="8494" y="7161"/>
                </a:lnTo>
                <a:lnTo>
                  <a:pt x="8744" y="6953"/>
                </a:lnTo>
                <a:lnTo>
                  <a:pt x="8993" y="6745"/>
                </a:lnTo>
                <a:lnTo>
                  <a:pt x="9285" y="6578"/>
                </a:lnTo>
                <a:lnTo>
                  <a:pt x="9576" y="6495"/>
                </a:lnTo>
                <a:lnTo>
                  <a:pt x="9909" y="6453"/>
                </a:lnTo>
                <a:lnTo>
                  <a:pt x="10242" y="6453"/>
                </a:lnTo>
                <a:lnTo>
                  <a:pt x="10534" y="6495"/>
                </a:lnTo>
                <a:lnTo>
                  <a:pt x="10825" y="6620"/>
                </a:lnTo>
                <a:lnTo>
                  <a:pt x="11075" y="6787"/>
                </a:lnTo>
                <a:lnTo>
                  <a:pt x="11450" y="7161"/>
                </a:lnTo>
                <a:lnTo>
                  <a:pt x="11783" y="7536"/>
                </a:lnTo>
                <a:lnTo>
                  <a:pt x="12074" y="7911"/>
                </a:lnTo>
                <a:lnTo>
                  <a:pt x="12366" y="8369"/>
                </a:lnTo>
                <a:lnTo>
                  <a:pt x="12616" y="8785"/>
                </a:lnTo>
                <a:lnTo>
                  <a:pt x="12865" y="9243"/>
                </a:lnTo>
                <a:lnTo>
                  <a:pt x="13282" y="10201"/>
                </a:lnTo>
                <a:lnTo>
                  <a:pt x="13532" y="10867"/>
                </a:lnTo>
                <a:lnTo>
                  <a:pt x="13740" y="11575"/>
                </a:lnTo>
                <a:lnTo>
                  <a:pt x="13948" y="12282"/>
                </a:lnTo>
                <a:lnTo>
                  <a:pt x="14156" y="13032"/>
                </a:lnTo>
                <a:lnTo>
                  <a:pt x="14239" y="13240"/>
                </a:lnTo>
                <a:lnTo>
                  <a:pt x="14364" y="13365"/>
                </a:lnTo>
                <a:lnTo>
                  <a:pt x="14489" y="13448"/>
                </a:lnTo>
                <a:lnTo>
                  <a:pt x="14656" y="13490"/>
                </a:lnTo>
                <a:lnTo>
                  <a:pt x="15072" y="13490"/>
                </a:lnTo>
                <a:lnTo>
                  <a:pt x="15572" y="13407"/>
                </a:lnTo>
                <a:lnTo>
                  <a:pt x="20651" y="13073"/>
                </a:lnTo>
                <a:lnTo>
                  <a:pt x="20859" y="13032"/>
                </a:lnTo>
                <a:lnTo>
                  <a:pt x="20984" y="12949"/>
                </a:lnTo>
                <a:lnTo>
                  <a:pt x="21068" y="12824"/>
                </a:lnTo>
                <a:lnTo>
                  <a:pt x="21151" y="12657"/>
                </a:lnTo>
                <a:lnTo>
                  <a:pt x="21192" y="12491"/>
                </a:lnTo>
                <a:lnTo>
                  <a:pt x="21192" y="12324"/>
                </a:lnTo>
                <a:lnTo>
                  <a:pt x="21192" y="11991"/>
                </a:lnTo>
                <a:lnTo>
                  <a:pt x="20984" y="10784"/>
                </a:lnTo>
                <a:lnTo>
                  <a:pt x="20776" y="9534"/>
                </a:lnTo>
                <a:lnTo>
                  <a:pt x="20526" y="8327"/>
                </a:lnTo>
                <a:lnTo>
                  <a:pt x="20360" y="7744"/>
                </a:lnTo>
                <a:lnTo>
                  <a:pt x="20152" y="7161"/>
                </a:lnTo>
                <a:lnTo>
                  <a:pt x="19735" y="6204"/>
                </a:lnTo>
                <a:lnTo>
                  <a:pt x="19319" y="5288"/>
                </a:lnTo>
                <a:lnTo>
                  <a:pt x="18861" y="4372"/>
                </a:lnTo>
                <a:lnTo>
                  <a:pt x="18320" y="3581"/>
                </a:lnTo>
                <a:lnTo>
                  <a:pt x="18028" y="3206"/>
                </a:lnTo>
                <a:lnTo>
                  <a:pt x="17695" y="2831"/>
                </a:lnTo>
                <a:lnTo>
                  <a:pt x="17362" y="2456"/>
                </a:lnTo>
                <a:lnTo>
                  <a:pt x="16987" y="2123"/>
                </a:lnTo>
                <a:lnTo>
                  <a:pt x="16613" y="1832"/>
                </a:lnTo>
                <a:lnTo>
                  <a:pt x="16196" y="1541"/>
                </a:lnTo>
                <a:lnTo>
                  <a:pt x="15780" y="1249"/>
                </a:lnTo>
                <a:lnTo>
                  <a:pt x="15280" y="999"/>
                </a:lnTo>
                <a:lnTo>
                  <a:pt x="14531" y="666"/>
                </a:lnTo>
                <a:lnTo>
                  <a:pt x="13740" y="416"/>
                </a:lnTo>
                <a:lnTo>
                  <a:pt x="12907" y="208"/>
                </a:lnTo>
                <a:lnTo>
                  <a:pt x="12116" y="83"/>
                </a:lnTo>
                <a:lnTo>
                  <a:pt x="11283"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p70"/>
          <p:cNvSpPr txBox="1"/>
          <p:nvPr/>
        </p:nvSpPr>
        <p:spPr>
          <a:xfrm>
            <a:off x="6058050" y="951475"/>
            <a:ext cx="2948100" cy="29553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200000"/>
              </a:lnSpc>
              <a:spcBef>
                <a:spcPts val="120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通過參與規劃，增強社區夥伴關係</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制定強大的資助計劃，考慮各種資金流，例如補助金、捐款人及策略性合作夥伴關係；特別區域劃設；稅收增額融資模式</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計劃財務可行的項目</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2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為未來計劃</a:t>
            </a:r>
            <a:endParaRPr b="0" i="0" sz="1200" u="none" cap="none" strike="noStrike">
              <a:solidFill>
                <a:srgbClr val="0A203E"/>
              </a:solidFill>
              <a:latin typeface="Hanken Grotesk"/>
              <a:ea typeface="Hanken Grotesk"/>
              <a:cs typeface="Hanken Grotesk"/>
              <a:sym typeface="Hanken Grotesk"/>
            </a:endParaRPr>
          </a:p>
        </p:txBody>
      </p:sp>
      <p:sp>
        <p:nvSpPr>
          <p:cNvPr id="698" name="Google Shape;698;p70"/>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0A203E"/>
                </a:solidFill>
                <a:latin typeface="Hanken Grotesk"/>
                <a:ea typeface="Hanken Grotesk"/>
                <a:cs typeface="Hanken Grotesk"/>
                <a:sym typeface="Hanken Grotesk"/>
              </a:rPr>
              <a:t>草擬目標</a:t>
            </a:r>
            <a:endParaRPr b="1" i="0" sz="1800" u="none" cap="none" strike="noStrike">
              <a:solidFill>
                <a:srgbClr val="0A203E"/>
              </a:solidFill>
              <a:latin typeface="Hanken Grotesk"/>
              <a:ea typeface="Hanken Grotesk"/>
              <a:cs typeface="Hanken Grotesk"/>
              <a:sym typeface="Hanken Grotesk"/>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2" name="Shape 702"/>
        <p:cNvGrpSpPr/>
        <p:nvPr/>
      </p:nvGrpSpPr>
      <p:grpSpPr>
        <a:xfrm>
          <a:off x="0" y="0"/>
          <a:ext cx="0" cy="0"/>
          <a:chOff x="0" y="0"/>
          <a:chExt cx="0" cy="0"/>
        </a:xfrm>
      </p:grpSpPr>
      <p:sp>
        <p:nvSpPr>
          <p:cNvPr id="703" name="Google Shape;703;p71"/>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後續步驟</a:t>
            </a:r>
            <a:endParaRPr/>
          </a:p>
        </p:txBody>
      </p:sp>
      <p:sp>
        <p:nvSpPr>
          <p:cNvPr id="704" name="Google Shape;704;p71"/>
          <p:cNvSpPr/>
          <p:nvPr/>
        </p:nvSpPr>
        <p:spPr>
          <a:xfrm>
            <a:off x="5520100" y="3473200"/>
            <a:ext cx="3453600" cy="1039500"/>
          </a:xfrm>
          <a:prstGeom prst="roundRect">
            <a:avLst>
              <a:gd fmla="val 16667" name="adj"/>
            </a:avLst>
          </a:prstGeom>
          <a:solidFill>
            <a:srgbClr val="1A3A5F">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705" name="Google Shape;705;p71"/>
          <p:cNvSpPr/>
          <p:nvPr/>
        </p:nvSpPr>
        <p:spPr>
          <a:xfrm>
            <a:off x="2778138" y="2373013"/>
            <a:ext cx="3805200" cy="1011900"/>
          </a:xfrm>
          <a:prstGeom prst="roundRect">
            <a:avLst>
              <a:gd fmla="val 16667" name="adj"/>
            </a:avLst>
          </a:prstGeom>
          <a:solidFill>
            <a:srgbClr val="EB9A36">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706" name="Google Shape;706;p71"/>
          <p:cNvSpPr/>
          <p:nvPr/>
        </p:nvSpPr>
        <p:spPr>
          <a:xfrm>
            <a:off x="143513" y="1233500"/>
            <a:ext cx="3805200" cy="1051200"/>
          </a:xfrm>
          <a:prstGeom prst="roundRect">
            <a:avLst>
              <a:gd fmla="val 16667" name="adj"/>
            </a:avLst>
          </a:prstGeom>
          <a:solidFill>
            <a:srgbClr val="E89FB0">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707" name="Google Shape;707;p71"/>
          <p:cNvSpPr/>
          <p:nvPr/>
        </p:nvSpPr>
        <p:spPr>
          <a:xfrm>
            <a:off x="1373025" y="1233500"/>
            <a:ext cx="1541100" cy="1051200"/>
          </a:xfrm>
          <a:prstGeom prst="roundRect">
            <a:avLst>
              <a:gd fmla="val 16667" name="adj"/>
            </a:avLst>
          </a:prstGeom>
          <a:solidFill>
            <a:srgbClr val="E89FB0"/>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第一階段:</a:t>
            </a:r>
            <a:endParaRPr b="1" i="0" sz="12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聆聽、發現</a:t>
            </a:r>
            <a:endParaRPr b="1" i="0" sz="1200" u="none" cap="none" strike="noStrike">
              <a:solidFill>
                <a:schemeClr val="dk1"/>
              </a:solidFill>
              <a:latin typeface="Arial"/>
              <a:ea typeface="Arial"/>
              <a:cs typeface="Arial"/>
              <a:sym typeface="Arial"/>
            </a:endParaRPr>
          </a:p>
          <a:p>
            <a:pPr indent="0" lvl="0" marL="0" marR="0" rtl="0" algn="ctr">
              <a:lnSpc>
                <a:spcPct val="75000"/>
              </a:lnSpc>
              <a:spcBef>
                <a:spcPts val="1200"/>
              </a:spcBef>
              <a:spcAft>
                <a:spcPts val="1200"/>
              </a:spcAft>
              <a:buClr>
                <a:srgbClr val="000000"/>
              </a:buClr>
              <a:buSzPts val="1100"/>
              <a:buFont typeface="Arial"/>
              <a:buNone/>
            </a:pPr>
            <a:r>
              <a:rPr b="0" i="1" lang="en" sz="1100" u="none" cap="none" strike="noStrike">
                <a:solidFill>
                  <a:schemeClr val="dk1"/>
                </a:solidFill>
                <a:latin typeface="Inter"/>
                <a:ea typeface="Inter"/>
                <a:cs typeface="Inter"/>
                <a:sym typeface="Inter"/>
              </a:rPr>
              <a:t>2026年夏季</a:t>
            </a:r>
            <a:endParaRPr b="0" i="1" sz="1100" u="none" cap="none" strike="noStrike">
              <a:solidFill>
                <a:schemeClr val="dk1"/>
              </a:solidFill>
              <a:latin typeface="Inter"/>
              <a:ea typeface="Inter"/>
              <a:cs typeface="Inter"/>
              <a:sym typeface="Inter"/>
            </a:endParaRPr>
          </a:p>
        </p:txBody>
      </p:sp>
      <p:sp>
        <p:nvSpPr>
          <p:cNvPr id="708" name="Google Shape;708;p71"/>
          <p:cNvSpPr txBox="1"/>
          <p:nvPr/>
        </p:nvSpPr>
        <p:spPr>
          <a:xfrm>
            <a:off x="143525" y="1529825"/>
            <a:ext cx="12855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8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外展計畫、願景、目標</a:t>
            </a:r>
            <a:endParaRPr b="0" i="0" sz="1000" u="none" cap="none" strike="noStrike">
              <a:solidFill>
                <a:srgbClr val="000000"/>
              </a:solidFill>
              <a:latin typeface="Inter Light"/>
              <a:ea typeface="Inter Light"/>
              <a:cs typeface="Inter Light"/>
              <a:sym typeface="Inter Light"/>
            </a:endParaRPr>
          </a:p>
        </p:txBody>
      </p:sp>
      <p:sp>
        <p:nvSpPr>
          <p:cNvPr id="709" name="Google Shape;709;p71"/>
          <p:cNvSpPr txBox="1"/>
          <p:nvPr/>
        </p:nvSpPr>
        <p:spPr>
          <a:xfrm>
            <a:off x="2938300" y="1562300"/>
            <a:ext cx="9510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概念草案</a:t>
            </a:r>
            <a:endParaRPr b="0" i="0" sz="1000" u="none" cap="none" strike="noStrike">
              <a:solidFill>
                <a:srgbClr val="000000"/>
              </a:solidFill>
              <a:latin typeface="Inter Light"/>
              <a:ea typeface="Inter Light"/>
              <a:cs typeface="Inter Light"/>
              <a:sym typeface="Inter Light"/>
            </a:endParaRPr>
          </a:p>
        </p:txBody>
      </p:sp>
      <p:sp>
        <p:nvSpPr>
          <p:cNvPr id="710" name="Google Shape;710;p71"/>
          <p:cNvSpPr txBox="1"/>
          <p:nvPr/>
        </p:nvSpPr>
        <p:spPr>
          <a:xfrm>
            <a:off x="2778150" y="2755988"/>
            <a:ext cx="12855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替代方案評估</a:t>
            </a:r>
            <a:endParaRPr b="0" i="0" sz="1000" u="none" cap="none" strike="noStrike">
              <a:solidFill>
                <a:srgbClr val="000000"/>
              </a:solidFill>
              <a:latin typeface="Inter Light"/>
              <a:ea typeface="Inter Light"/>
              <a:cs typeface="Inter Light"/>
              <a:sym typeface="Inter Light"/>
            </a:endParaRPr>
          </a:p>
        </p:txBody>
      </p:sp>
      <p:sp>
        <p:nvSpPr>
          <p:cNvPr id="711" name="Google Shape;711;p71"/>
          <p:cNvSpPr txBox="1"/>
          <p:nvPr/>
        </p:nvSpPr>
        <p:spPr>
          <a:xfrm>
            <a:off x="5484850" y="2678750"/>
            <a:ext cx="11811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首選概念</a:t>
            </a:r>
            <a:endParaRPr b="0" i="0" sz="1000" u="none" cap="none" strike="noStrike">
              <a:solidFill>
                <a:srgbClr val="000000"/>
              </a:solidFill>
              <a:latin typeface="Inter Light"/>
              <a:ea typeface="Inter Light"/>
              <a:cs typeface="Inter Light"/>
              <a:sym typeface="Inter Light"/>
            </a:endParaRPr>
          </a:p>
        </p:txBody>
      </p:sp>
      <p:sp>
        <p:nvSpPr>
          <p:cNvPr id="712" name="Google Shape;712;p71"/>
          <p:cNvSpPr txBox="1"/>
          <p:nvPr/>
        </p:nvSpPr>
        <p:spPr>
          <a:xfrm>
            <a:off x="5520100" y="3796150"/>
            <a:ext cx="984000" cy="393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計畫草案與</a:t>
            </a:r>
            <a:endParaRPr b="0" i="0" sz="1000" u="none" cap="none" strike="noStrike">
              <a:solidFill>
                <a:srgbClr val="000000"/>
              </a:solidFill>
              <a:latin typeface="Inter Light"/>
              <a:ea typeface="Inter Light"/>
              <a:cs typeface="Inter Light"/>
              <a:sym typeface="Inter Light"/>
            </a:endParaRPr>
          </a:p>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報告</a:t>
            </a:r>
            <a:endParaRPr b="0" i="0" sz="1000" u="none" cap="none" strike="noStrike">
              <a:solidFill>
                <a:srgbClr val="000000"/>
              </a:solidFill>
              <a:latin typeface="Inter Light"/>
              <a:ea typeface="Inter Light"/>
              <a:cs typeface="Inter Light"/>
              <a:sym typeface="Inter Light"/>
            </a:endParaRPr>
          </a:p>
        </p:txBody>
      </p:sp>
      <p:sp>
        <p:nvSpPr>
          <p:cNvPr id="713" name="Google Shape;713;p71"/>
          <p:cNvSpPr txBox="1"/>
          <p:nvPr/>
        </p:nvSpPr>
        <p:spPr>
          <a:xfrm>
            <a:off x="7989575" y="3494100"/>
            <a:ext cx="984000" cy="1011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最終概念及實施建議</a:t>
            </a:r>
            <a:endParaRPr b="0" i="0" sz="1000" u="none" cap="none" strike="noStrike">
              <a:solidFill>
                <a:srgbClr val="000000"/>
              </a:solidFill>
              <a:latin typeface="Inter Light"/>
              <a:ea typeface="Inter Light"/>
              <a:cs typeface="Inter Light"/>
              <a:sym typeface="Inter Light"/>
            </a:endParaRPr>
          </a:p>
        </p:txBody>
      </p:sp>
      <p:cxnSp>
        <p:nvCxnSpPr>
          <p:cNvPr id="714" name="Google Shape;714;p71"/>
          <p:cNvCxnSpPr/>
          <p:nvPr/>
        </p:nvCxnSpPr>
        <p:spPr>
          <a:xfrm rot="10800000">
            <a:off x="2679775" y="982025"/>
            <a:ext cx="0" cy="498000"/>
          </a:xfrm>
          <a:prstGeom prst="straightConnector1">
            <a:avLst/>
          </a:prstGeom>
          <a:noFill/>
          <a:ln cap="flat" cmpd="sng" w="9525">
            <a:solidFill>
              <a:schemeClr val="dk1"/>
            </a:solidFill>
            <a:prstDash val="solid"/>
            <a:round/>
            <a:headEnd len="med" w="med" type="oval"/>
            <a:tailEnd len="sm" w="sm" type="none"/>
          </a:ln>
        </p:spPr>
      </p:cxnSp>
      <p:sp>
        <p:nvSpPr>
          <p:cNvPr id="715" name="Google Shape;715;p71"/>
          <p:cNvSpPr txBox="1"/>
          <p:nvPr/>
        </p:nvSpPr>
        <p:spPr>
          <a:xfrm>
            <a:off x="2301841" y="909550"/>
            <a:ext cx="1148700" cy="229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800"/>
              </a:spcBef>
              <a:spcAft>
                <a:spcPts val="0"/>
              </a:spcAft>
              <a:buClr>
                <a:srgbClr val="000000"/>
              </a:buClr>
              <a:buSzPts val="1200"/>
              <a:buFont typeface="Arial"/>
              <a:buNone/>
            </a:pPr>
            <a:r>
              <a:rPr b="1" i="0" lang="en" sz="1200" u="none" cap="none" strike="noStrike">
                <a:solidFill>
                  <a:srgbClr val="000000"/>
                </a:solidFill>
                <a:latin typeface="Inter"/>
                <a:ea typeface="Inter"/>
                <a:cs typeface="Inter"/>
                <a:sym typeface="Inter"/>
              </a:rPr>
              <a:t>今天</a:t>
            </a:r>
            <a:endParaRPr b="1" i="0" sz="1200" u="none" cap="none" strike="noStrike">
              <a:solidFill>
                <a:srgbClr val="000000"/>
              </a:solidFill>
              <a:latin typeface="Inter"/>
              <a:ea typeface="Inter"/>
              <a:cs typeface="Inter"/>
              <a:sym typeface="Inter"/>
            </a:endParaRPr>
          </a:p>
        </p:txBody>
      </p:sp>
      <p:sp>
        <p:nvSpPr>
          <p:cNvPr id="716" name="Google Shape;716;p71"/>
          <p:cNvSpPr/>
          <p:nvPr/>
        </p:nvSpPr>
        <p:spPr>
          <a:xfrm>
            <a:off x="3948725" y="2373024"/>
            <a:ext cx="1541100" cy="1011900"/>
          </a:xfrm>
          <a:prstGeom prst="roundRect">
            <a:avLst>
              <a:gd fmla="val 16667" name="adj"/>
            </a:avLst>
          </a:prstGeom>
          <a:solidFill>
            <a:srgbClr val="EB9A36"/>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第二階段:</a:t>
            </a:r>
            <a:endParaRPr b="1" i="0" sz="12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願景、概念</a:t>
            </a:r>
            <a:endParaRPr b="1" i="0" sz="1200" u="none" cap="none" strike="noStrike">
              <a:solidFill>
                <a:schemeClr val="dk1"/>
              </a:solidFill>
              <a:latin typeface="Arial"/>
              <a:ea typeface="Arial"/>
              <a:cs typeface="Arial"/>
              <a:sym typeface="Arial"/>
            </a:endParaRPr>
          </a:p>
          <a:p>
            <a:pPr indent="0" lvl="0" marL="0" marR="0" rtl="0" algn="ctr">
              <a:lnSpc>
                <a:spcPct val="75000"/>
              </a:lnSpc>
              <a:spcBef>
                <a:spcPts val="1200"/>
              </a:spcBef>
              <a:spcAft>
                <a:spcPts val="1200"/>
              </a:spcAft>
              <a:buClr>
                <a:srgbClr val="000000"/>
              </a:buClr>
              <a:buSzPts val="1100"/>
              <a:buFont typeface="Arial"/>
              <a:buNone/>
            </a:pPr>
            <a:r>
              <a:rPr b="0" i="1" lang="en" sz="1100" u="none" cap="none" strike="noStrike">
                <a:solidFill>
                  <a:schemeClr val="dk1"/>
                </a:solidFill>
                <a:latin typeface="Inter"/>
                <a:ea typeface="Inter"/>
                <a:cs typeface="Inter"/>
                <a:sym typeface="Inter"/>
              </a:rPr>
              <a:t>2026年冬季</a:t>
            </a:r>
            <a:endParaRPr b="0" i="1" sz="1100" u="none" cap="none" strike="noStrike">
              <a:solidFill>
                <a:schemeClr val="dk1"/>
              </a:solidFill>
              <a:latin typeface="Inter"/>
              <a:ea typeface="Inter"/>
              <a:cs typeface="Inter"/>
              <a:sym typeface="Inter"/>
            </a:endParaRPr>
          </a:p>
        </p:txBody>
      </p:sp>
      <p:sp>
        <p:nvSpPr>
          <p:cNvPr id="717" name="Google Shape;717;p71"/>
          <p:cNvSpPr/>
          <p:nvPr/>
        </p:nvSpPr>
        <p:spPr>
          <a:xfrm>
            <a:off x="6476350" y="3473200"/>
            <a:ext cx="1541100" cy="1039500"/>
          </a:xfrm>
          <a:prstGeom prst="roundRect">
            <a:avLst>
              <a:gd fmla="val 16667" name="adj"/>
            </a:avLst>
          </a:prstGeom>
          <a:solidFill>
            <a:srgbClr val="0A203E"/>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lt1"/>
                </a:solidFill>
                <a:latin typeface="Arial"/>
                <a:ea typeface="Arial"/>
                <a:cs typeface="Arial"/>
                <a:sym typeface="Arial"/>
              </a:rPr>
              <a:t>第三 階段:</a:t>
            </a:r>
            <a:endParaRPr b="1" i="0" sz="12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lt1"/>
                </a:solidFill>
                <a:latin typeface="Arial"/>
                <a:ea typeface="Arial"/>
                <a:cs typeface="Arial"/>
                <a:sym typeface="Arial"/>
              </a:rPr>
              <a:t>細化、確定</a:t>
            </a:r>
            <a:endParaRPr b="1" i="0" sz="1200" u="none" cap="none" strike="noStrike">
              <a:solidFill>
                <a:schemeClr val="lt1"/>
              </a:solidFill>
              <a:latin typeface="Arial"/>
              <a:ea typeface="Arial"/>
              <a:cs typeface="Arial"/>
              <a:sym typeface="Arial"/>
            </a:endParaRPr>
          </a:p>
          <a:p>
            <a:pPr indent="0" lvl="0" marL="0" marR="0" rtl="0" algn="ctr">
              <a:lnSpc>
                <a:spcPct val="75000"/>
              </a:lnSpc>
              <a:spcBef>
                <a:spcPts val="1200"/>
              </a:spcBef>
              <a:spcAft>
                <a:spcPts val="1200"/>
              </a:spcAft>
              <a:buClr>
                <a:srgbClr val="000000"/>
              </a:buClr>
              <a:buSzPts val="1100"/>
              <a:buFont typeface="Arial"/>
              <a:buNone/>
            </a:pPr>
            <a:r>
              <a:rPr b="0" i="1" lang="en" sz="1100" u="none" cap="none" strike="noStrike">
                <a:solidFill>
                  <a:schemeClr val="lt1"/>
                </a:solidFill>
                <a:latin typeface="Inter"/>
                <a:ea typeface="Inter"/>
                <a:cs typeface="Inter"/>
                <a:sym typeface="Inter"/>
              </a:rPr>
              <a:t>2027年春季至夏季</a:t>
            </a:r>
            <a:endParaRPr b="0" i="1" sz="1100" u="none" cap="none" strike="noStrike">
              <a:solidFill>
                <a:schemeClr val="lt1"/>
              </a:solidFill>
              <a:latin typeface="Inter"/>
              <a:ea typeface="Inter"/>
              <a:cs typeface="Inter"/>
              <a:sym typeface="Inte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72"/>
          <p:cNvSpPr/>
          <p:nvPr/>
        </p:nvSpPr>
        <p:spPr>
          <a:xfrm>
            <a:off x="-2423800" y="-1143000"/>
            <a:ext cx="10572660" cy="6768234"/>
          </a:xfrm>
          <a:custGeom>
            <a:rect b="b" l="l" r="r" t="t"/>
            <a:pathLst>
              <a:path extrusionOk="0" h="447117" w="470471">
                <a:moveTo>
                  <a:pt x="8720" y="422795"/>
                </a:moveTo>
                <a:cubicBezTo>
                  <a:pt x="-10941" y="403867"/>
                  <a:pt x="7377" y="392998"/>
                  <a:pt x="17512" y="333406"/>
                </a:cubicBezTo>
                <a:cubicBezTo>
                  <a:pt x="27648" y="273814"/>
                  <a:pt x="22641" y="118850"/>
                  <a:pt x="69533" y="65241"/>
                </a:cubicBezTo>
                <a:cubicBezTo>
                  <a:pt x="116425" y="11632"/>
                  <a:pt x="232557" y="18226"/>
                  <a:pt x="298866" y="11754"/>
                </a:cubicBezTo>
                <a:cubicBezTo>
                  <a:pt x="365175" y="5282"/>
                  <a:pt x="450411" y="-17676"/>
                  <a:pt x="467385" y="26408"/>
                </a:cubicBezTo>
                <a:cubicBezTo>
                  <a:pt x="484359" y="70492"/>
                  <a:pt x="426965" y="211413"/>
                  <a:pt x="400710" y="276256"/>
                </a:cubicBezTo>
                <a:cubicBezTo>
                  <a:pt x="374455" y="341099"/>
                  <a:pt x="354062" y="387015"/>
                  <a:pt x="309856" y="415468"/>
                </a:cubicBezTo>
                <a:cubicBezTo>
                  <a:pt x="265650" y="443921"/>
                  <a:pt x="185665" y="445753"/>
                  <a:pt x="135476" y="446974"/>
                </a:cubicBezTo>
                <a:cubicBezTo>
                  <a:pt x="85287" y="448195"/>
                  <a:pt x="28381" y="441723"/>
                  <a:pt x="8720" y="42279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72"/>
          <p:cNvSpPr txBox="1"/>
          <p:nvPr>
            <p:ph idx="4294967295" type="title"/>
          </p:nvPr>
        </p:nvSpPr>
        <p:spPr>
          <a:xfrm>
            <a:off x="311700" y="242700"/>
            <a:ext cx="6530100" cy="22758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2900"/>
              <a:buNone/>
            </a:pPr>
            <a:r>
              <a:rPr b="1" lang="en" sz="6000">
                <a:solidFill>
                  <a:schemeClr val="accent3"/>
                </a:solidFill>
              </a:rPr>
              <a:t>討論</a:t>
            </a:r>
            <a:endParaRPr b="1" sz="6000">
              <a:solidFill>
                <a:schemeClr val="accent3"/>
              </a:solidFill>
            </a:endParaRPr>
          </a:p>
        </p:txBody>
      </p:sp>
      <p:pic>
        <p:nvPicPr>
          <p:cNvPr id="724" name="Google Shape;724;p72"/>
          <p:cNvPicPr preferRelativeResize="0"/>
          <p:nvPr/>
        </p:nvPicPr>
        <p:blipFill rotWithShape="1">
          <a:blip r:embed="rId3">
            <a:alphaModFix/>
          </a:blip>
          <a:srcRect b="0" l="0" r="0" t="0"/>
          <a:stretch/>
        </p:blipFill>
        <p:spPr>
          <a:xfrm>
            <a:off x="7477972" y="2710623"/>
            <a:ext cx="1238775" cy="24328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8" name="Shape 728"/>
        <p:cNvGrpSpPr/>
        <p:nvPr/>
      </p:nvGrpSpPr>
      <p:grpSpPr>
        <a:xfrm>
          <a:off x="0" y="0"/>
          <a:ext cx="0" cy="0"/>
          <a:chOff x="0" y="0"/>
          <a:chExt cx="0" cy="0"/>
        </a:xfrm>
      </p:grpSpPr>
      <p:pic>
        <p:nvPicPr>
          <p:cNvPr id="729" name="Google Shape;729;p73" title="Pattern 1.jpg"/>
          <p:cNvPicPr preferRelativeResize="0"/>
          <p:nvPr/>
        </p:nvPicPr>
        <p:blipFill rotWithShape="1">
          <a:blip r:embed="rId3">
            <a:alphaModFix amt="25000"/>
          </a:blip>
          <a:srcRect b="0" l="2258" r="0" t="0"/>
          <a:stretch/>
        </p:blipFill>
        <p:spPr>
          <a:xfrm>
            <a:off x="0" y="0"/>
            <a:ext cx="9144003" cy="5143500"/>
          </a:xfrm>
          <a:prstGeom prst="rect">
            <a:avLst/>
          </a:prstGeom>
          <a:noFill/>
          <a:ln>
            <a:noFill/>
          </a:ln>
        </p:spPr>
      </p:pic>
      <p:sp>
        <p:nvSpPr>
          <p:cNvPr id="730" name="Google Shape;730;p73"/>
          <p:cNvSpPr/>
          <p:nvPr/>
        </p:nvSpPr>
        <p:spPr>
          <a:xfrm>
            <a:off x="7570425" y="2550250"/>
            <a:ext cx="1015200" cy="1015200"/>
          </a:xfrm>
          <a:prstGeom prst="roundRect">
            <a:avLst>
              <a:gd fmla="val 16667" name="adj"/>
            </a:avLst>
          </a:prstGeom>
          <a:solidFill>
            <a:schemeClr val="accent1"/>
          </a:solidFill>
          <a:ln>
            <a:noFill/>
          </a:ln>
        </p:spPr>
        <p:txBody>
          <a:bodyPr anchorCtr="0" anchor="ctr" bIns="34000" lIns="34000" spcFirstLastPara="1" rIns="34000" wrap="square" tIns="34000">
            <a:noAutofit/>
          </a:bodyPr>
          <a:lstStyle/>
          <a:p>
            <a:pPr indent="0" lvl="0" marL="0" marR="0" rtl="0" algn="ctr">
              <a:lnSpc>
                <a:spcPct val="100000"/>
              </a:lnSpc>
              <a:spcBef>
                <a:spcPts val="0"/>
              </a:spcBef>
              <a:spcAft>
                <a:spcPts val="0"/>
              </a:spcAft>
              <a:buClr>
                <a:srgbClr val="000000"/>
              </a:buClr>
              <a:buSzPts val="521"/>
              <a:buFont typeface="Arial"/>
              <a:buNone/>
            </a:pPr>
            <a:r>
              <a:t/>
            </a:r>
            <a:endParaRPr b="0" i="0" sz="521" u="none" cap="none" strike="noStrike">
              <a:solidFill>
                <a:srgbClr val="000000"/>
              </a:solidFill>
              <a:latin typeface="Inter"/>
              <a:ea typeface="Inter"/>
              <a:cs typeface="Inter"/>
              <a:sym typeface="Inter"/>
            </a:endParaRPr>
          </a:p>
        </p:txBody>
      </p:sp>
      <p:sp>
        <p:nvSpPr>
          <p:cNvPr id="731" name="Google Shape;731;p73"/>
          <p:cNvSpPr txBox="1"/>
          <p:nvPr/>
        </p:nvSpPr>
        <p:spPr>
          <a:xfrm>
            <a:off x="459675" y="623925"/>
            <a:ext cx="6566400" cy="29151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哪些目標最能引起您的共鳴，並對社區最具影響力？請選出您最重視的前5項優先事項</a:t>
            </a:r>
            <a:endParaRPr b="1" i="0" sz="30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這一系列目標對您來說是否恰當？是否有任何遺漏之處？</a:t>
            </a:r>
            <a:endParaRPr b="1" i="0" sz="3000" u="none" cap="none" strike="noStrike">
              <a:solidFill>
                <a:schemeClr val="accent1"/>
              </a:solidFill>
              <a:latin typeface="Hanken Grotesk"/>
              <a:ea typeface="Hanken Grotesk"/>
              <a:cs typeface="Hanken Grotesk"/>
              <a:sym typeface="Hanken Grotesk"/>
            </a:endParaRPr>
          </a:p>
        </p:txBody>
      </p:sp>
      <p:pic>
        <p:nvPicPr>
          <p:cNvPr id="732" name="Google Shape;732;p73" title="qrcode_form.typeform.com.png"/>
          <p:cNvPicPr preferRelativeResize="0"/>
          <p:nvPr/>
        </p:nvPicPr>
        <p:blipFill rotWithShape="1">
          <a:blip r:embed="rId4">
            <a:alphaModFix/>
          </a:blip>
          <a:srcRect b="0" l="0" r="0" t="0"/>
          <a:stretch/>
        </p:blipFill>
        <p:spPr>
          <a:xfrm>
            <a:off x="7596905" y="2576813"/>
            <a:ext cx="962203" cy="962203"/>
          </a:xfrm>
          <a:prstGeom prst="rect">
            <a:avLst/>
          </a:prstGeom>
          <a:noFill/>
          <a:ln>
            <a:noFill/>
          </a:ln>
        </p:spPr>
      </p:pic>
      <p:sp>
        <p:nvSpPr>
          <p:cNvPr id="733" name="Google Shape;733;p73"/>
          <p:cNvSpPr txBox="1"/>
          <p:nvPr/>
        </p:nvSpPr>
        <p:spPr>
          <a:xfrm>
            <a:off x="7292600" y="3565450"/>
            <a:ext cx="1570800" cy="5817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484"/>
              </a:spcAft>
              <a:buClr>
                <a:srgbClr val="000000"/>
              </a:buClr>
              <a:buSzPts val="1100"/>
              <a:buFont typeface="Arial"/>
              <a:buNone/>
            </a:pPr>
            <a:r>
              <a:rPr b="1" i="0" lang="en" sz="1100" u="none" cap="none" strike="noStrike">
                <a:solidFill>
                  <a:srgbClr val="0A203E"/>
                </a:solidFill>
                <a:latin typeface="Inter"/>
                <a:ea typeface="Inter"/>
                <a:cs typeface="Inter"/>
                <a:sym typeface="Inter"/>
              </a:rPr>
              <a:t>填寫線上調查</a:t>
            </a:r>
            <a:endParaRPr b="1" i="0" sz="1100" u="none" cap="none" strike="noStrike">
              <a:solidFill>
                <a:srgbClr val="0A203E"/>
              </a:solidFill>
              <a:latin typeface="Inter"/>
              <a:ea typeface="Inter"/>
              <a:cs typeface="Inter"/>
              <a:sym typeface="Inte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7" name="Shape 737"/>
        <p:cNvGrpSpPr/>
        <p:nvPr/>
      </p:nvGrpSpPr>
      <p:grpSpPr>
        <a:xfrm>
          <a:off x="0" y="0"/>
          <a:ext cx="0" cy="0"/>
          <a:chOff x="0" y="0"/>
          <a:chExt cx="0" cy="0"/>
        </a:xfrm>
      </p:grpSpPr>
      <p:pic>
        <p:nvPicPr>
          <p:cNvPr id="738" name="Google Shape;738;p74" title="Pattern 2.jpg"/>
          <p:cNvPicPr preferRelativeResize="0"/>
          <p:nvPr/>
        </p:nvPicPr>
        <p:blipFill rotWithShape="1">
          <a:blip r:embed="rId3">
            <a:alphaModFix amt="25000"/>
          </a:blip>
          <a:srcRect b="0" l="2248" r="0" t="0"/>
          <a:stretch/>
        </p:blipFill>
        <p:spPr>
          <a:xfrm>
            <a:off x="0" y="0"/>
            <a:ext cx="9144003" cy="5143500"/>
          </a:xfrm>
          <a:prstGeom prst="rect">
            <a:avLst/>
          </a:prstGeom>
          <a:noFill/>
          <a:ln>
            <a:noFill/>
          </a:ln>
        </p:spPr>
      </p:pic>
      <p:sp>
        <p:nvSpPr>
          <p:cNvPr id="739" name="Google Shape;739;p74"/>
          <p:cNvSpPr txBox="1"/>
          <p:nvPr/>
        </p:nvSpPr>
        <p:spPr>
          <a:xfrm>
            <a:off x="459675" y="599650"/>
            <a:ext cx="6566400" cy="30300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522D36"/>
                </a:solidFill>
                <a:latin typeface="Hanken Grotesk"/>
                <a:ea typeface="Hanken Grotesk"/>
                <a:cs typeface="Hanken Grotesk"/>
                <a:sym typeface="Hanken Grotesk"/>
              </a:rPr>
              <a:t>項目區域內有沒有任何看起來不安全或具有挑戰性的區域或通行？</a:t>
            </a:r>
            <a:endParaRPr b="1" i="0" sz="3000" u="none" cap="none" strike="noStrike">
              <a:solidFill>
                <a:srgbClr val="522D36"/>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522D36"/>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522D36"/>
                </a:solidFill>
                <a:latin typeface="Hanken Grotesk"/>
                <a:ea typeface="Hanken Grotesk"/>
                <a:cs typeface="Hanken Grotesk"/>
                <a:sym typeface="Hanken Grotesk"/>
              </a:rPr>
              <a:t>您目前在吉里大道上的體驗是什麼？您希望它未來看起來、感覺起來或運作起來是什麼樣子？</a:t>
            </a:r>
            <a:endParaRPr b="1" i="0" sz="3000" u="none" cap="none" strike="noStrike">
              <a:solidFill>
                <a:srgbClr val="522D36"/>
              </a:solidFill>
              <a:latin typeface="Hanken Grotesk"/>
              <a:ea typeface="Hanken Grotesk"/>
              <a:cs typeface="Hanken Grotesk"/>
              <a:sym typeface="Hanken Grotesk"/>
            </a:endParaRPr>
          </a:p>
        </p:txBody>
      </p:sp>
      <p:sp>
        <p:nvSpPr>
          <p:cNvPr id="740" name="Google Shape;740;p74"/>
          <p:cNvSpPr/>
          <p:nvPr/>
        </p:nvSpPr>
        <p:spPr>
          <a:xfrm>
            <a:off x="7570425" y="2550250"/>
            <a:ext cx="1015200" cy="1015200"/>
          </a:xfrm>
          <a:prstGeom prst="roundRect">
            <a:avLst>
              <a:gd fmla="val 16667" name="adj"/>
            </a:avLst>
          </a:prstGeom>
          <a:solidFill>
            <a:srgbClr val="522D36"/>
          </a:solidFill>
          <a:ln>
            <a:noFill/>
          </a:ln>
        </p:spPr>
        <p:txBody>
          <a:bodyPr anchorCtr="0" anchor="ctr" bIns="34000" lIns="34000" spcFirstLastPara="1" rIns="34000" wrap="square" tIns="34000">
            <a:noAutofit/>
          </a:bodyPr>
          <a:lstStyle/>
          <a:p>
            <a:pPr indent="0" lvl="0" marL="0" marR="0" rtl="0" algn="ctr">
              <a:lnSpc>
                <a:spcPct val="100000"/>
              </a:lnSpc>
              <a:spcBef>
                <a:spcPts val="0"/>
              </a:spcBef>
              <a:spcAft>
                <a:spcPts val="0"/>
              </a:spcAft>
              <a:buClr>
                <a:srgbClr val="000000"/>
              </a:buClr>
              <a:buSzPts val="521"/>
              <a:buFont typeface="Arial"/>
              <a:buNone/>
            </a:pPr>
            <a:r>
              <a:t/>
            </a:r>
            <a:endParaRPr b="0" i="0" sz="521" u="none" cap="none" strike="noStrike">
              <a:solidFill>
                <a:srgbClr val="000000"/>
              </a:solidFill>
              <a:latin typeface="Inter"/>
              <a:ea typeface="Inter"/>
              <a:cs typeface="Inter"/>
              <a:sym typeface="Inter"/>
            </a:endParaRPr>
          </a:p>
        </p:txBody>
      </p:sp>
      <p:pic>
        <p:nvPicPr>
          <p:cNvPr id="741" name="Google Shape;741;p74" title="qrcode_form.typeform.com.png"/>
          <p:cNvPicPr preferRelativeResize="0"/>
          <p:nvPr/>
        </p:nvPicPr>
        <p:blipFill rotWithShape="1">
          <a:blip r:embed="rId4">
            <a:alphaModFix/>
          </a:blip>
          <a:srcRect b="0" l="0" r="0" t="0"/>
          <a:stretch/>
        </p:blipFill>
        <p:spPr>
          <a:xfrm>
            <a:off x="7596905" y="2576813"/>
            <a:ext cx="962203" cy="962203"/>
          </a:xfrm>
          <a:prstGeom prst="rect">
            <a:avLst/>
          </a:prstGeom>
          <a:noFill/>
          <a:ln>
            <a:noFill/>
          </a:ln>
        </p:spPr>
      </p:pic>
      <p:sp>
        <p:nvSpPr>
          <p:cNvPr id="742" name="Google Shape;742;p74"/>
          <p:cNvSpPr txBox="1"/>
          <p:nvPr/>
        </p:nvSpPr>
        <p:spPr>
          <a:xfrm>
            <a:off x="7292600" y="3565450"/>
            <a:ext cx="1570800" cy="5817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484"/>
              </a:spcAft>
              <a:buClr>
                <a:srgbClr val="000000"/>
              </a:buClr>
              <a:buSzPts val="1100"/>
              <a:buFont typeface="Arial"/>
              <a:buNone/>
            </a:pPr>
            <a:r>
              <a:rPr b="1" i="0" lang="en" sz="1100" u="none" cap="none" strike="noStrike">
                <a:solidFill>
                  <a:srgbClr val="522D36"/>
                </a:solidFill>
                <a:latin typeface="Inter"/>
                <a:ea typeface="Inter"/>
                <a:cs typeface="Inter"/>
                <a:sym typeface="Inter"/>
              </a:rPr>
              <a:t>填寫線上調查</a:t>
            </a:r>
            <a:endParaRPr b="1" i="0" sz="1100" u="none" cap="none" strike="noStrike">
              <a:solidFill>
                <a:srgbClr val="522D36"/>
              </a:solidFill>
              <a:latin typeface="Inter"/>
              <a:ea typeface="Inter"/>
              <a:cs typeface="Inter"/>
              <a:sym typeface="Inte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6" name="Shape 746"/>
        <p:cNvGrpSpPr/>
        <p:nvPr/>
      </p:nvGrpSpPr>
      <p:grpSpPr>
        <a:xfrm>
          <a:off x="0" y="0"/>
          <a:ext cx="0" cy="0"/>
          <a:chOff x="0" y="0"/>
          <a:chExt cx="0" cy="0"/>
        </a:xfrm>
      </p:grpSpPr>
      <p:pic>
        <p:nvPicPr>
          <p:cNvPr id="747" name="Google Shape;747;p75" title="260316_Geary Branding_AS-05.jpg"/>
          <p:cNvPicPr preferRelativeResize="0"/>
          <p:nvPr/>
        </p:nvPicPr>
        <p:blipFill rotWithShape="1">
          <a:blip r:embed="rId3">
            <a:alphaModFix amt="25000"/>
          </a:blip>
          <a:srcRect b="0" l="2258" r="0" t="0"/>
          <a:stretch/>
        </p:blipFill>
        <p:spPr>
          <a:xfrm>
            <a:off x="0" y="0"/>
            <a:ext cx="9143997" cy="5143500"/>
          </a:xfrm>
          <a:prstGeom prst="rect">
            <a:avLst/>
          </a:prstGeom>
          <a:noFill/>
          <a:ln>
            <a:noFill/>
          </a:ln>
        </p:spPr>
      </p:pic>
      <p:sp>
        <p:nvSpPr>
          <p:cNvPr id="748" name="Google Shape;748;p75"/>
          <p:cNvSpPr/>
          <p:nvPr/>
        </p:nvSpPr>
        <p:spPr>
          <a:xfrm>
            <a:off x="7570425" y="2550250"/>
            <a:ext cx="1015200" cy="1015200"/>
          </a:xfrm>
          <a:prstGeom prst="roundRect">
            <a:avLst>
              <a:gd fmla="val 16667" name="adj"/>
            </a:avLst>
          </a:prstGeom>
          <a:solidFill>
            <a:srgbClr val="57330E"/>
          </a:solidFill>
          <a:ln>
            <a:noFill/>
          </a:ln>
        </p:spPr>
        <p:txBody>
          <a:bodyPr anchorCtr="0" anchor="ctr" bIns="34000" lIns="34000" spcFirstLastPara="1" rIns="34000" wrap="square" tIns="34000">
            <a:noAutofit/>
          </a:bodyPr>
          <a:lstStyle/>
          <a:p>
            <a:pPr indent="0" lvl="0" marL="0" marR="0" rtl="0" algn="ctr">
              <a:lnSpc>
                <a:spcPct val="100000"/>
              </a:lnSpc>
              <a:spcBef>
                <a:spcPts val="0"/>
              </a:spcBef>
              <a:spcAft>
                <a:spcPts val="0"/>
              </a:spcAft>
              <a:buClr>
                <a:srgbClr val="000000"/>
              </a:buClr>
              <a:buSzPts val="521"/>
              <a:buFont typeface="Arial"/>
              <a:buNone/>
            </a:pPr>
            <a:r>
              <a:t/>
            </a:r>
            <a:endParaRPr b="0" i="0" sz="521" u="none" cap="none" strike="noStrike">
              <a:solidFill>
                <a:srgbClr val="000000"/>
              </a:solidFill>
              <a:latin typeface="Inter"/>
              <a:ea typeface="Inter"/>
              <a:cs typeface="Inter"/>
              <a:sym typeface="Inter"/>
            </a:endParaRPr>
          </a:p>
        </p:txBody>
      </p:sp>
      <p:sp>
        <p:nvSpPr>
          <p:cNvPr id="749" name="Google Shape;749;p75"/>
          <p:cNvSpPr txBox="1"/>
          <p:nvPr/>
        </p:nvSpPr>
        <p:spPr>
          <a:xfrm>
            <a:off x="459675" y="815450"/>
            <a:ext cx="6566400" cy="26193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57330E"/>
                </a:solidFill>
                <a:latin typeface="Hanken Grotesk"/>
                <a:ea typeface="Hanken Grotesk"/>
                <a:cs typeface="Hanken Grotesk"/>
                <a:sym typeface="Hanken Grotesk"/>
              </a:rPr>
              <a:t>想像西部增建區的未來。社區看起來是什麼樣的？</a:t>
            </a:r>
            <a:endParaRPr b="1" i="0" sz="3000" u="none" cap="none" strike="noStrike">
              <a:solidFill>
                <a:srgbClr val="57330E"/>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57330E"/>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57330E"/>
                </a:solidFill>
                <a:latin typeface="Hanken Grotesk"/>
                <a:ea typeface="Hanken Grotesk"/>
                <a:cs typeface="Hanken Grotesk"/>
                <a:sym typeface="Hanken Grotesk"/>
              </a:rPr>
              <a:t>您看到哪些類型的用地，服務或設施？</a:t>
            </a:r>
            <a:endParaRPr b="1" i="0" sz="3000" u="none" cap="none" strike="noStrike">
              <a:solidFill>
                <a:srgbClr val="57330E"/>
              </a:solidFill>
              <a:latin typeface="Hanken Grotesk"/>
              <a:ea typeface="Hanken Grotesk"/>
              <a:cs typeface="Hanken Grotesk"/>
              <a:sym typeface="Hanken Grotesk"/>
            </a:endParaRPr>
          </a:p>
        </p:txBody>
      </p:sp>
      <p:pic>
        <p:nvPicPr>
          <p:cNvPr id="750" name="Google Shape;750;p75" title="qrcode_form.typeform.com.png"/>
          <p:cNvPicPr preferRelativeResize="0"/>
          <p:nvPr/>
        </p:nvPicPr>
        <p:blipFill rotWithShape="1">
          <a:blip r:embed="rId4">
            <a:alphaModFix/>
          </a:blip>
          <a:srcRect b="0" l="0" r="0" t="0"/>
          <a:stretch/>
        </p:blipFill>
        <p:spPr>
          <a:xfrm>
            <a:off x="7596905" y="2576813"/>
            <a:ext cx="962203" cy="962203"/>
          </a:xfrm>
          <a:prstGeom prst="rect">
            <a:avLst/>
          </a:prstGeom>
          <a:noFill/>
          <a:ln>
            <a:noFill/>
          </a:ln>
        </p:spPr>
      </p:pic>
      <p:sp>
        <p:nvSpPr>
          <p:cNvPr id="751" name="Google Shape;751;p75"/>
          <p:cNvSpPr txBox="1"/>
          <p:nvPr/>
        </p:nvSpPr>
        <p:spPr>
          <a:xfrm>
            <a:off x="7292600" y="3565450"/>
            <a:ext cx="1570800" cy="5817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484"/>
              </a:spcAft>
              <a:buClr>
                <a:srgbClr val="000000"/>
              </a:buClr>
              <a:buSzPts val="1100"/>
              <a:buFont typeface="Arial"/>
              <a:buNone/>
            </a:pPr>
            <a:r>
              <a:rPr b="1" i="0" lang="en" sz="1100" u="none" cap="none" strike="noStrike">
                <a:solidFill>
                  <a:srgbClr val="57330E"/>
                </a:solidFill>
                <a:latin typeface="Inter"/>
                <a:ea typeface="Inter"/>
                <a:cs typeface="Inter"/>
                <a:sym typeface="Inter"/>
              </a:rPr>
              <a:t>填寫線上調查</a:t>
            </a:r>
            <a:endParaRPr b="1" i="0" sz="1100" u="none" cap="none" strike="noStrike">
              <a:solidFill>
                <a:srgbClr val="57330E"/>
              </a:solidFill>
              <a:latin typeface="Inter"/>
              <a:ea typeface="Inter"/>
              <a:cs typeface="Inter"/>
              <a:sym typeface="Inte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55" name="Shape 755"/>
        <p:cNvGrpSpPr/>
        <p:nvPr/>
      </p:nvGrpSpPr>
      <p:grpSpPr>
        <a:xfrm>
          <a:off x="0" y="0"/>
          <a:ext cx="0" cy="0"/>
          <a:chOff x="0" y="0"/>
          <a:chExt cx="0" cy="0"/>
        </a:xfrm>
      </p:grpSpPr>
      <p:sp>
        <p:nvSpPr>
          <p:cNvPr id="756" name="Google Shape;756;p76"/>
          <p:cNvSpPr/>
          <p:nvPr/>
        </p:nvSpPr>
        <p:spPr>
          <a:xfrm>
            <a:off x="558313" y="1852655"/>
            <a:ext cx="2479200" cy="2737500"/>
          </a:xfrm>
          <a:prstGeom prst="roundRect">
            <a:avLst>
              <a:gd fmla="val 11913" name="adj"/>
            </a:avLst>
          </a:prstGeom>
          <a:solidFill>
            <a:schemeClr val="accent4"/>
          </a:solidFill>
          <a:ln>
            <a:noFill/>
          </a:ln>
        </p:spPr>
        <p:txBody>
          <a:bodyPr anchorCtr="0" anchor="t" bIns="84150" lIns="84150" spcFirstLastPara="1" rIns="84150" wrap="square" tIns="8415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6"/>
                </a:solidFill>
                <a:latin typeface="Hanken Grotesk"/>
                <a:ea typeface="Hanken Grotesk"/>
                <a:cs typeface="Hanken Grotesk"/>
                <a:sym typeface="Hanken Grotesk"/>
              </a:rPr>
              <a:t>哪些目標最能引起您的共鳴，並對社區最具影響力？請選出您最重視的前5項優先事項</a:t>
            </a:r>
            <a:endParaRPr b="1" i="0" sz="1400" u="none" cap="none" strike="noStrike">
              <a:solidFill>
                <a:schemeClr val="accent6"/>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6"/>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6"/>
                </a:solidFill>
                <a:latin typeface="Hanken Grotesk"/>
                <a:ea typeface="Hanken Grotesk"/>
                <a:cs typeface="Hanken Grotesk"/>
                <a:sym typeface="Hanken Grotesk"/>
              </a:rPr>
              <a:t>這一系列目標對您來說是否恰當？是否有任何遺漏之處？</a:t>
            </a:r>
            <a:endParaRPr b="1" i="0" sz="1400" u="none" cap="none" strike="noStrike">
              <a:solidFill>
                <a:schemeClr val="accent6"/>
              </a:solidFill>
              <a:latin typeface="Hanken Grotesk"/>
              <a:ea typeface="Hanken Grotesk"/>
              <a:cs typeface="Hanken Grotesk"/>
              <a:sym typeface="Hanken Grotesk"/>
            </a:endParaRPr>
          </a:p>
        </p:txBody>
      </p:sp>
      <p:sp>
        <p:nvSpPr>
          <p:cNvPr id="757" name="Google Shape;757;p76"/>
          <p:cNvSpPr/>
          <p:nvPr/>
        </p:nvSpPr>
        <p:spPr>
          <a:xfrm>
            <a:off x="3346794" y="1852655"/>
            <a:ext cx="2479200" cy="2737500"/>
          </a:xfrm>
          <a:prstGeom prst="roundRect">
            <a:avLst>
              <a:gd fmla="val 9622" name="adj"/>
            </a:avLst>
          </a:prstGeom>
          <a:solidFill>
            <a:schemeClr val="accent1"/>
          </a:solidFill>
          <a:ln>
            <a:noFill/>
          </a:ln>
        </p:spPr>
        <p:txBody>
          <a:bodyPr anchorCtr="0" anchor="t" bIns="84150" lIns="84150" spcFirstLastPara="1" rIns="84150" wrap="square" tIns="8415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2"/>
                </a:solidFill>
                <a:latin typeface="Hanken Grotesk"/>
                <a:ea typeface="Hanken Grotesk"/>
                <a:cs typeface="Hanken Grotesk"/>
                <a:sym typeface="Hanken Grotesk"/>
              </a:rPr>
              <a:t>項目區域內有沒有任何看起來不安全或具有挑戰性的區域或通行？</a:t>
            </a:r>
            <a:endParaRPr b="1" i="0" sz="1400" u="none" cap="none" strike="noStrike">
              <a:solidFill>
                <a:schemeClr val="accent2"/>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2"/>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2"/>
                </a:solidFill>
                <a:latin typeface="Hanken Grotesk"/>
                <a:ea typeface="Hanken Grotesk"/>
                <a:cs typeface="Hanken Grotesk"/>
                <a:sym typeface="Hanken Grotesk"/>
              </a:rPr>
              <a:t>您目前在吉里大道上的體驗是什麼？您希望它未來看起來、感覺起來或運作起來是什麼樣子？</a:t>
            </a:r>
            <a:endParaRPr b="1" i="0" sz="1400" u="none" cap="none" strike="noStrike">
              <a:solidFill>
                <a:schemeClr val="accent2"/>
              </a:solidFill>
              <a:latin typeface="Hanken Grotesk"/>
              <a:ea typeface="Hanken Grotesk"/>
              <a:cs typeface="Hanken Grotesk"/>
              <a:sym typeface="Hanken Grotesk"/>
            </a:endParaRPr>
          </a:p>
        </p:txBody>
      </p:sp>
      <p:sp>
        <p:nvSpPr>
          <p:cNvPr id="758" name="Google Shape;758;p76"/>
          <p:cNvSpPr/>
          <p:nvPr/>
        </p:nvSpPr>
        <p:spPr>
          <a:xfrm>
            <a:off x="6106486" y="1852655"/>
            <a:ext cx="2479200" cy="2737500"/>
          </a:xfrm>
          <a:prstGeom prst="roundRect">
            <a:avLst>
              <a:gd fmla="val 9580" name="adj"/>
            </a:avLst>
          </a:prstGeom>
          <a:solidFill>
            <a:schemeClr val="accent3"/>
          </a:solidFill>
          <a:ln>
            <a:noFill/>
          </a:ln>
        </p:spPr>
        <p:txBody>
          <a:bodyPr anchorCtr="0" anchor="t" bIns="84150" lIns="84150" spcFirstLastPara="1" rIns="84150" wrap="square" tIns="8415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1"/>
                </a:solidFill>
                <a:latin typeface="Hanken Grotesk"/>
                <a:ea typeface="Hanken Grotesk"/>
                <a:cs typeface="Hanken Grotesk"/>
                <a:sym typeface="Hanken Grotesk"/>
              </a:rPr>
              <a:t>想像西部增建區的未來。社區看起來是什麼樣的？</a:t>
            </a:r>
            <a:endParaRPr b="1" i="0" sz="14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1"/>
                </a:solidFill>
                <a:latin typeface="Hanken Grotesk"/>
                <a:ea typeface="Hanken Grotesk"/>
                <a:cs typeface="Hanken Grotesk"/>
                <a:sym typeface="Hanken Grotesk"/>
              </a:rPr>
              <a:t>您看到哪些類型的用地，服務或設施？</a:t>
            </a:r>
            <a:endParaRPr b="1" i="0" sz="1400" u="none" cap="none" strike="noStrike">
              <a:solidFill>
                <a:schemeClr val="accent1"/>
              </a:solidFill>
              <a:latin typeface="Hanken Grotesk"/>
              <a:ea typeface="Hanken Grotesk"/>
              <a:cs typeface="Hanken Grotesk"/>
              <a:sym typeface="Hanken Grotesk"/>
            </a:endParaRPr>
          </a:p>
        </p:txBody>
      </p:sp>
      <p:sp>
        <p:nvSpPr>
          <p:cNvPr id="759" name="Google Shape;759;p76"/>
          <p:cNvSpPr/>
          <p:nvPr/>
        </p:nvSpPr>
        <p:spPr>
          <a:xfrm>
            <a:off x="7570425" y="359575"/>
            <a:ext cx="1015200" cy="1015200"/>
          </a:xfrm>
          <a:prstGeom prst="roundRect">
            <a:avLst>
              <a:gd fmla="val 16667" name="adj"/>
            </a:avLst>
          </a:prstGeom>
          <a:solidFill>
            <a:schemeClr val="accent5"/>
          </a:solidFill>
          <a:ln>
            <a:noFill/>
          </a:ln>
        </p:spPr>
        <p:txBody>
          <a:bodyPr anchorCtr="0" anchor="ctr" bIns="34000" lIns="34000" spcFirstLastPara="1" rIns="34000" wrap="square" tIns="34000">
            <a:noAutofit/>
          </a:bodyPr>
          <a:lstStyle/>
          <a:p>
            <a:pPr indent="0" lvl="0" marL="0" marR="0" rtl="0" algn="ctr">
              <a:lnSpc>
                <a:spcPct val="100000"/>
              </a:lnSpc>
              <a:spcBef>
                <a:spcPts val="0"/>
              </a:spcBef>
              <a:spcAft>
                <a:spcPts val="0"/>
              </a:spcAft>
              <a:buClr>
                <a:srgbClr val="000000"/>
              </a:buClr>
              <a:buSzPts val="521"/>
              <a:buFont typeface="Arial"/>
              <a:buNone/>
            </a:pPr>
            <a:r>
              <a:t/>
            </a:r>
            <a:endParaRPr b="0" i="0" sz="521" u="none" cap="none" strike="noStrike">
              <a:solidFill>
                <a:srgbClr val="000000"/>
              </a:solidFill>
              <a:latin typeface="Inter"/>
              <a:ea typeface="Inter"/>
              <a:cs typeface="Inter"/>
              <a:sym typeface="Inter"/>
            </a:endParaRPr>
          </a:p>
        </p:txBody>
      </p:sp>
      <p:pic>
        <p:nvPicPr>
          <p:cNvPr id="760" name="Google Shape;760;p76" title="qrcode_form.typeform.com.png"/>
          <p:cNvPicPr preferRelativeResize="0"/>
          <p:nvPr/>
        </p:nvPicPr>
        <p:blipFill rotWithShape="1">
          <a:blip r:embed="rId3">
            <a:alphaModFix/>
          </a:blip>
          <a:srcRect b="0" l="0" r="0" t="0"/>
          <a:stretch/>
        </p:blipFill>
        <p:spPr>
          <a:xfrm>
            <a:off x="7596905" y="386138"/>
            <a:ext cx="962203" cy="962203"/>
          </a:xfrm>
          <a:prstGeom prst="rect">
            <a:avLst/>
          </a:prstGeom>
          <a:noFill/>
          <a:ln>
            <a:noFill/>
          </a:ln>
        </p:spPr>
      </p:pic>
      <p:sp>
        <p:nvSpPr>
          <p:cNvPr id="761" name="Google Shape;761;p76"/>
          <p:cNvSpPr txBox="1"/>
          <p:nvPr/>
        </p:nvSpPr>
        <p:spPr>
          <a:xfrm>
            <a:off x="6106475" y="892175"/>
            <a:ext cx="1416300" cy="5817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1484"/>
              </a:spcAft>
              <a:buClr>
                <a:srgbClr val="000000"/>
              </a:buClr>
              <a:buSzPts val="1000"/>
              <a:buFont typeface="Arial"/>
              <a:buNone/>
            </a:pPr>
            <a:r>
              <a:rPr b="0" i="0" lang="en" sz="1000" u="none" cap="none" strike="noStrike">
                <a:solidFill>
                  <a:schemeClr val="dk1"/>
                </a:solidFill>
                <a:latin typeface="Inter"/>
                <a:ea typeface="Inter"/>
                <a:cs typeface="Inter"/>
                <a:sym typeface="Inter"/>
              </a:rPr>
              <a:t>填寫線上調查</a:t>
            </a:r>
            <a:endParaRPr b="0" i="0" sz="1000" u="none" cap="none" strike="noStrike">
              <a:solidFill>
                <a:schemeClr val="dk1"/>
              </a:solidFill>
              <a:latin typeface="Inter"/>
              <a:ea typeface="Inter"/>
              <a:cs typeface="Inter"/>
              <a:sym typeface="Inter"/>
            </a:endParaRPr>
          </a:p>
        </p:txBody>
      </p:sp>
      <p:sp>
        <p:nvSpPr>
          <p:cNvPr id="762" name="Google Shape;762;p76"/>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討論</a:t>
            </a:r>
            <a:endParaRPr/>
          </a:p>
          <a:p>
            <a:pPr indent="0" lvl="0" marL="0" rtl="0" algn="l">
              <a:lnSpc>
                <a:spcPct val="100000"/>
              </a:lnSpc>
              <a:spcBef>
                <a:spcPts val="0"/>
              </a:spcBef>
              <a:spcAft>
                <a:spcPts val="0"/>
              </a:spcAft>
              <a:buSzPts val="30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0A203E"/>
      </a:accent1>
      <a:accent2>
        <a:srgbClr val="E89FB0"/>
      </a:accent2>
      <a:accent3>
        <a:srgbClr val="EB9A36"/>
      </a:accent3>
      <a:accent4>
        <a:srgbClr val="204529"/>
      </a:accent4>
      <a:accent5>
        <a:srgbClr val="E7D7B4"/>
      </a:accent5>
      <a:accent6>
        <a:srgbClr val="FBEDB4"/>
      </a:accent6>
      <a:hlink>
        <a:srgbClr val="E89FB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0A203E"/>
      </a:accent1>
      <a:accent2>
        <a:srgbClr val="E89FB0"/>
      </a:accent2>
      <a:accent3>
        <a:srgbClr val="EB9A36"/>
      </a:accent3>
      <a:accent4>
        <a:srgbClr val="96B8A2"/>
      </a:accent4>
      <a:accent5>
        <a:srgbClr val="FFECBB"/>
      </a:accent5>
      <a:accent6>
        <a:srgbClr val="5680C1"/>
      </a:accent6>
      <a:hlink>
        <a:srgbClr val="F4837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