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83" r:id="rId4"/>
    <p:sldMasterId id="2147483684" r:id="rId5"/>
    <p:sldMasterId id="214748368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y="5143500" cx="9144000"/>
  <p:notesSz cx="6858000" cy="9144000"/>
  <p:embeddedFontLst>
    <p:embeddedFont>
      <p:font typeface="Hanken Grotesk"/>
      <p:regular r:id="rId46"/>
      <p:bold r:id="rId47"/>
      <p:italic r:id="rId48"/>
      <p:boldItalic r:id="rId49"/>
    </p:embeddedFont>
    <p:embeddedFont>
      <p:font typeface="Inter Light"/>
      <p:regular r:id="rId50"/>
      <p:bold r:id="rId51"/>
      <p:italic r:id="rId52"/>
      <p:boldItalic r:id="rId53"/>
    </p:embeddedFont>
    <p:embeddedFont>
      <p:font typeface="Inter SemiBold"/>
      <p:regular r:id="rId54"/>
      <p:bold r:id="rId55"/>
      <p:italic r:id="rId56"/>
      <p:boldItalic r:id="rId57"/>
    </p:embeddedFont>
    <p:embeddedFont>
      <p:font typeface="Inter"/>
      <p:regular r:id="rId58"/>
      <p:bold r:id="rId59"/>
      <p:italic r:id="rId60"/>
      <p:boldItalic r:id="rId61"/>
    </p:embeddedFont>
    <p:embeddedFont>
      <p:font typeface="Inclusive Sans Light"/>
      <p:regular r:id="rId62"/>
      <p:bold r:id="rId63"/>
      <p:italic r:id="rId64"/>
      <p:boldItalic r:id="rId65"/>
    </p:embeddedFont>
    <p:embeddedFont>
      <p:font typeface="Outfit"/>
      <p:regular r:id="rId66"/>
      <p:bold r:id="rId67"/>
    </p:embeddedFont>
    <p:embeddedFont>
      <p:font typeface="Outfit Medium"/>
      <p:regular r:id="rId68"/>
      <p:bold r:id="rId69"/>
    </p:embeddedFont>
    <p:embeddedFont>
      <p:font typeface="Inter ExtraLight"/>
      <p:regular r:id="rId70"/>
      <p:bold r:id="rId71"/>
      <p:italic r:id="rId72"/>
      <p:boldItalic r:id="rId73"/>
    </p:embeddedFont>
    <p:embeddedFont>
      <p:font typeface="Barlow"/>
      <p:regular r:id="rId74"/>
      <p:bold r:id="rId75"/>
      <p:italic r:id="rId76"/>
      <p:boldItalic r:id="rId77"/>
    </p:embeddedFont>
    <p:embeddedFont>
      <p:font typeface="Hanken Grotesk Black"/>
      <p:bold r:id="rId78"/>
      <p:boldItalic r:id="rId79"/>
    </p:embeddedFont>
    <p:embeddedFont>
      <p:font typeface="Inter Black"/>
      <p:bold r:id="rId80"/>
      <p:boldItalic r:id="rId8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15">
          <p15:clr>
            <a:srgbClr val="747775"/>
          </p15:clr>
        </p15:guide>
        <p15:guide id="2" orient="horz" pos="460">
          <p15:clr>
            <a:srgbClr val="747775"/>
          </p15:clr>
        </p15:guide>
        <p15:guide id="3" orient="horz" pos="59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15" orient="horz"/>
        <p:guide pos="460" orient="horz"/>
        <p:guide pos="59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font" Target="fonts/HankenGrotesk-regular.fntdata"/><Relationship Id="rId45" Type="http://schemas.openxmlformats.org/officeDocument/2006/relationships/slide" Target="slides/slide38.xml"/><Relationship Id="rId80" Type="http://schemas.openxmlformats.org/officeDocument/2006/relationships/font" Target="fonts/InterBlack-bold.fntdata"/><Relationship Id="rId81" Type="http://schemas.openxmlformats.org/officeDocument/2006/relationships/font" Target="fonts/InterBlac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HankenGrotesk-italic.fntdata"/><Relationship Id="rId47" Type="http://schemas.openxmlformats.org/officeDocument/2006/relationships/font" Target="fonts/HankenGrotesk-bold.fntdata"/><Relationship Id="rId49" Type="http://schemas.openxmlformats.org/officeDocument/2006/relationships/font" Target="fonts/HankenGrotesk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InterExtraLight-boldItalic.fntdata"/><Relationship Id="rId72" Type="http://schemas.openxmlformats.org/officeDocument/2006/relationships/font" Target="fonts/InterExtraLight-italic.fntdata"/><Relationship Id="rId31" Type="http://schemas.openxmlformats.org/officeDocument/2006/relationships/slide" Target="slides/slide24.xml"/><Relationship Id="rId75" Type="http://schemas.openxmlformats.org/officeDocument/2006/relationships/font" Target="fonts/Barlow-bold.fntdata"/><Relationship Id="rId30" Type="http://schemas.openxmlformats.org/officeDocument/2006/relationships/slide" Target="slides/slide23.xml"/><Relationship Id="rId74" Type="http://schemas.openxmlformats.org/officeDocument/2006/relationships/font" Target="fonts/Barlow-regular.fntdata"/><Relationship Id="rId33" Type="http://schemas.openxmlformats.org/officeDocument/2006/relationships/slide" Target="slides/slide26.xml"/><Relationship Id="rId77" Type="http://schemas.openxmlformats.org/officeDocument/2006/relationships/font" Target="fonts/Barlow-boldItalic.fntdata"/><Relationship Id="rId32" Type="http://schemas.openxmlformats.org/officeDocument/2006/relationships/slide" Target="slides/slide25.xml"/><Relationship Id="rId76" Type="http://schemas.openxmlformats.org/officeDocument/2006/relationships/font" Target="fonts/Barlow-italic.fntdata"/><Relationship Id="rId35" Type="http://schemas.openxmlformats.org/officeDocument/2006/relationships/slide" Target="slides/slide28.xml"/><Relationship Id="rId79" Type="http://schemas.openxmlformats.org/officeDocument/2006/relationships/font" Target="fonts/HankenGroteskBlack-boldItalic.fntdata"/><Relationship Id="rId34" Type="http://schemas.openxmlformats.org/officeDocument/2006/relationships/slide" Target="slides/slide27.xml"/><Relationship Id="rId78" Type="http://schemas.openxmlformats.org/officeDocument/2006/relationships/font" Target="fonts/HankenGroteskBlack-bold.fntdata"/><Relationship Id="rId71" Type="http://schemas.openxmlformats.org/officeDocument/2006/relationships/font" Target="fonts/InterExtraLight-bold.fntdata"/><Relationship Id="rId70" Type="http://schemas.openxmlformats.org/officeDocument/2006/relationships/font" Target="fonts/InterExtraLight-regular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InclusiveSansLight-regular.fntdata"/><Relationship Id="rId61" Type="http://schemas.openxmlformats.org/officeDocument/2006/relationships/font" Target="fonts/Inter-boldItalic.fntdata"/><Relationship Id="rId20" Type="http://schemas.openxmlformats.org/officeDocument/2006/relationships/slide" Target="slides/slide13.xml"/><Relationship Id="rId64" Type="http://schemas.openxmlformats.org/officeDocument/2006/relationships/font" Target="fonts/InclusiveSansLight-italic.fntdata"/><Relationship Id="rId63" Type="http://schemas.openxmlformats.org/officeDocument/2006/relationships/font" Target="fonts/InclusiveSansLight-bold.fntdata"/><Relationship Id="rId22" Type="http://schemas.openxmlformats.org/officeDocument/2006/relationships/slide" Target="slides/slide15.xml"/><Relationship Id="rId66" Type="http://schemas.openxmlformats.org/officeDocument/2006/relationships/font" Target="fonts/Outfit-regular.fntdata"/><Relationship Id="rId21" Type="http://schemas.openxmlformats.org/officeDocument/2006/relationships/slide" Target="slides/slide14.xml"/><Relationship Id="rId65" Type="http://schemas.openxmlformats.org/officeDocument/2006/relationships/font" Target="fonts/InclusiveSansLight-boldItalic.fntdata"/><Relationship Id="rId24" Type="http://schemas.openxmlformats.org/officeDocument/2006/relationships/slide" Target="slides/slide17.xml"/><Relationship Id="rId68" Type="http://schemas.openxmlformats.org/officeDocument/2006/relationships/font" Target="fonts/OutfitMedium-regular.fntdata"/><Relationship Id="rId23" Type="http://schemas.openxmlformats.org/officeDocument/2006/relationships/slide" Target="slides/slide16.xml"/><Relationship Id="rId67" Type="http://schemas.openxmlformats.org/officeDocument/2006/relationships/font" Target="fonts/Outfit-bold.fntdata"/><Relationship Id="rId60" Type="http://schemas.openxmlformats.org/officeDocument/2006/relationships/font" Target="fonts/Inter-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OutfitMedium-bold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InterLight-bold.fntdata"/><Relationship Id="rId50" Type="http://schemas.openxmlformats.org/officeDocument/2006/relationships/font" Target="fonts/InterLight-regular.fntdata"/><Relationship Id="rId53" Type="http://schemas.openxmlformats.org/officeDocument/2006/relationships/font" Target="fonts/InterLight-boldItalic.fntdata"/><Relationship Id="rId52" Type="http://schemas.openxmlformats.org/officeDocument/2006/relationships/font" Target="fonts/InterLight-italic.fntdata"/><Relationship Id="rId11" Type="http://schemas.openxmlformats.org/officeDocument/2006/relationships/slide" Target="slides/slide4.xml"/><Relationship Id="rId55" Type="http://schemas.openxmlformats.org/officeDocument/2006/relationships/font" Target="fonts/InterSemiBold-bold.fntdata"/><Relationship Id="rId10" Type="http://schemas.openxmlformats.org/officeDocument/2006/relationships/slide" Target="slides/slide3.xml"/><Relationship Id="rId54" Type="http://schemas.openxmlformats.org/officeDocument/2006/relationships/font" Target="fonts/InterSemiBold-regular.fntdata"/><Relationship Id="rId13" Type="http://schemas.openxmlformats.org/officeDocument/2006/relationships/slide" Target="slides/slide6.xml"/><Relationship Id="rId57" Type="http://schemas.openxmlformats.org/officeDocument/2006/relationships/font" Target="fonts/InterSemiBold-boldItalic.fntdata"/><Relationship Id="rId12" Type="http://schemas.openxmlformats.org/officeDocument/2006/relationships/slide" Target="slides/slide5.xml"/><Relationship Id="rId56" Type="http://schemas.openxmlformats.org/officeDocument/2006/relationships/font" Target="fonts/InterSemiBold-italic.fntdata"/><Relationship Id="rId15" Type="http://schemas.openxmlformats.org/officeDocument/2006/relationships/slide" Target="slides/slide8.xml"/><Relationship Id="rId59" Type="http://schemas.openxmlformats.org/officeDocument/2006/relationships/font" Target="fonts/Inter-bold.fntdata"/><Relationship Id="rId14" Type="http://schemas.openxmlformats.org/officeDocument/2006/relationships/slide" Target="slides/slide7.xml"/><Relationship Id="rId58" Type="http://schemas.openxmlformats.org/officeDocument/2006/relationships/font" Target="fonts/Inter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/>
          <p:nvPr>
            <p:ph idx="2" type="sldImg"/>
          </p:nvPr>
        </p:nvSpPr>
        <p:spPr>
          <a:xfrm>
            <a:off x="38129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:notes"/>
          <p:cNvSpPr/>
          <p:nvPr>
            <p:ph idx="2" type="sldImg"/>
          </p:nvPr>
        </p:nvSpPr>
        <p:spPr>
          <a:xfrm>
            <a:off x="38129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/>
          <p:nvPr>
            <p:ph idx="2" type="sldImg"/>
          </p:nvPr>
        </p:nvSpPr>
        <p:spPr>
          <a:xfrm>
            <a:off x="38129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5:notes"/>
          <p:cNvSpPr/>
          <p:nvPr>
            <p:ph idx="2" type="sldImg"/>
          </p:nvPr>
        </p:nvSpPr>
        <p:spPr>
          <a:xfrm>
            <a:off x="38129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9" name="Google Shape;46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5" name="Google Shape;53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6" name="Google Shape;54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1" name="Google Shape;62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4" name="Google Shape;64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7" name="Google Shape;69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4:notes"/>
          <p:cNvSpPr/>
          <p:nvPr>
            <p:ph idx="2" type="sldImg"/>
          </p:nvPr>
        </p:nvSpPr>
        <p:spPr>
          <a:xfrm>
            <a:off x="38129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6" name="Google Shape;71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3" name="Google Shape;723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2" name="Google Shape;73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1" name="Google Shape;74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0" name="Google Shape;75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1170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1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279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2" type="body"/>
          </p:nvPr>
        </p:nvSpPr>
        <p:spPr>
          <a:xfrm>
            <a:off x="3167997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279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3" type="body"/>
          </p:nvPr>
        </p:nvSpPr>
        <p:spPr>
          <a:xfrm>
            <a:off x="6024292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279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E46962"/>
          </p15:clr>
        </p15:guide>
        <p15:guide id="2" pos="1965">
          <p15:clr>
            <a:srgbClr val="E46962"/>
          </p15:clr>
        </p15:guide>
        <p15:guide id="3" pos="1996">
          <p15:clr>
            <a:srgbClr val="E46962"/>
          </p15:clr>
        </p15:guide>
        <p15:guide id="4" pos="3764">
          <p15:clr>
            <a:srgbClr val="E46962"/>
          </p15:clr>
        </p15:guide>
        <p15:guide id="5" pos="3795">
          <p15:clr>
            <a:srgbClr val="E46962"/>
          </p15:clr>
        </p15:guide>
        <p15:guide id="6" pos="5564">
          <p15:clr>
            <a:srgbClr val="E46962"/>
          </p15:clr>
        </p15:guide>
        <p15:guide id="7" orient="horz" pos="514">
          <p15:clr>
            <a:srgbClr val="E46962"/>
          </p15:clr>
        </p15:guide>
        <p15:guide id="8" orient="horz" pos="619">
          <p15:clr>
            <a:srgbClr val="E46962"/>
          </p15:clr>
        </p15:guide>
        <p15:guide id="9" orient="horz" pos="2937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38" name="Google Shape;3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42" name="Google Shape;42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60" name="Google Shape;60;p14"/>
          <p:cNvSpPr txBox="1"/>
          <p:nvPr/>
        </p:nvSpPr>
        <p:spPr>
          <a:xfrm>
            <a:off x="8485308" y="461817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" sz="1000" u="none" cap="none" strike="noStrike">
                <a:solidFill>
                  <a:srgbClr val="595959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b="0" i="0" sz="1000" u="none" cap="none" strike="noStrike">
              <a:solidFill>
                <a:srgbClr val="595959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31170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311701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279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2" type="body"/>
          </p:nvPr>
        </p:nvSpPr>
        <p:spPr>
          <a:xfrm>
            <a:off x="3167997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279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3" type="body"/>
          </p:nvPr>
        </p:nvSpPr>
        <p:spPr>
          <a:xfrm>
            <a:off x="6024292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2794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E46962"/>
          </p15:clr>
        </p15:guide>
        <p15:guide id="2" pos="1965">
          <p15:clr>
            <a:srgbClr val="E46962"/>
          </p15:clr>
        </p15:guide>
        <p15:guide id="3" pos="1996">
          <p15:clr>
            <a:srgbClr val="E46962"/>
          </p15:clr>
        </p15:guide>
        <p15:guide id="4" pos="3764">
          <p15:clr>
            <a:srgbClr val="E46962"/>
          </p15:clr>
        </p15:guide>
        <p15:guide id="5" pos="3795">
          <p15:clr>
            <a:srgbClr val="E46962"/>
          </p15:clr>
        </p15:guide>
        <p15:guide id="6" pos="5564">
          <p15:clr>
            <a:srgbClr val="E46962"/>
          </p15:clr>
        </p15:guide>
        <p15:guide id="7" orient="horz" pos="514">
          <p15:clr>
            <a:srgbClr val="E46962"/>
          </p15:clr>
        </p15:guide>
        <p15:guide id="8" orient="horz" pos="619">
          <p15:clr>
            <a:srgbClr val="E46962"/>
          </p15:clr>
        </p15:guide>
        <p15:guide id="9" orient="horz" pos="2937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8820150" y="4733925"/>
            <a:ext cx="219000" cy="29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87" name="Google Shape;87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89" name="Google Shape;8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300"/>
              <a:buNone/>
              <a:defRPr sz="12300"/>
            </a:lvl9pPr>
          </a:lstStyle>
          <a:p>
            <a:r>
              <a:t>xx%</a:t>
            </a:r>
          </a:p>
        </p:txBody>
      </p:sp>
      <p:sp>
        <p:nvSpPr>
          <p:cNvPr id="95" name="Google Shape;95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96" name="Google Shape;9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/>
          <p:nvPr/>
        </p:nvSpPr>
        <p:spPr>
          <a:xfrm>
            <a:off x="234550" y="4531975"/>
            <a:ext cx="1432500" cy="46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p24"/>
          <p:cNvSpPr/>
          <p:nvPr/>
        </p:nvSpPr>
        <p:spPr>
          <a:xfrm>
            <a:off x="7589600" y="4531975"/>
            <a:ext cx="1432500" cy="46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footer">
  <p:cSld name="TITLE_AND_BODY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Outfit Medium"/>
              <a:buNone/>
              <a:defRPr sz="2500">
                <a:latin typeface="Outfit Medium"/>
                <a:ea typeface="Outfit Medium"/>
                <a:cs typeface="Outfit Medium"/>
                <a:sym typeface="Outfi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Outfit Medium"/>
              <a:buNone/>
              <a:defRPr>
                <a:latin typeface="Outfit Medium"/>
                <a:ea typeface="Outfit Medium"/>
                <a:cs typeface="Outfit Medium"/>
                <a:sym typeface="Outfit Medium"/>
              </a:defRPr>
            </a:lvl9pPr>
          </a:lstStyle>
          <a:p/>
        </p:txBody>
      </p:sp>
      <p:sp>
        <p:nvSpPr>
          <p:cNvPr id="102" name="Google Shape;10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"/>
              <a:buChar char="●"/>
              <a:defRPr sz="14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○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■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●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○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■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●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○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utfit"/>
              <a:buChar char="■"/>
              <a:defRPr sz="12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/>
        </p:txBody>
      </p:sp>
      <p:sp>
        <p:nvSpPr>
          <p:cNvPr id="103" name="Google Shape;10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25"/>
          <p:cNvSpPr txBox="1"/>
          <p:nvPr/>
        </p:nvSpPr>
        <p:spPr>
          <a:xfrm>
            <a:off x="7019050" y="4698600"/>
            <a:ext cx="1614600" cy="2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2"/>
                </a:solidFill>
                <a:latin typeface="Outfit Medium"/>
                <a:ea typeface="Outfit Medium"/>
                <a:cs typeface="Outfit Medium"/>
                <a:sym typeface="Outfit Medium"/>
              </a:rPr>
              <a:t>Title of slide deck  </a:t>
            </a:r>
            <a:r>
              <a:rPr b="0" i="0" lang="en" sz="1000" u="none" cap="none" strike="noStrike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|  Date</a:t>
            </a:r>
            <a:endParaRPr b="0" i="0" sz="1000" u="none" cap="none" strike="noStrike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3096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1" name="Google Shape;111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" name="Google Shape;11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5" name="Google Shape;11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9" name="Google Shape;11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" name="Google Shape;12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3" name="Google Shape;12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4" name="Google Shape;12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0" name="Google Shape;13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1" name="Google Shape;13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4" name="Google Shape;13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8" name="Google Shape;13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9" name="Google Shape;13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0" name="Google Shape;14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3" name="Google Shape;14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6" name="Google Shape;14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7" name="Google Shape;1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8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152" name="Google Shape;152;p38"/>
          <p:cNvSpPr txBox="1"/>
          <p:nvPr>
            <p:ph idx="12" type="sldNum"/>
          </p:nvPr>
        </p:nvSpPr>
        <p:spPr>
          <a:xfrm>
            <a:off x="31170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38"/>
          <p:cNvSpPr txBox="1"/>
          <p:nvPr>
            <p:ph idx="1" type="body"/>
          </p:nvPr>
        </p:nvSpPr>
        <p:spPr>
          <a:xfrm>
            <a:off x="311701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4" name="Google Shape;154;p38"/>
          <p:cNvSpPr txBox="1"/>
          <p:nvPr>
            <p:ph idx="2" type="body"/>
          </p:nvPr>
        </p:nvSpPr>
        <p:spPr>
          <a:xfrm>
            <a:off x="3167997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3" type="body"/>
          </p:nvPr>
        </p:nvSpPr>
        <p:spPr>
          <a:xfrm>
            <a:off x="6024292" y="982026"/>
            <a:ext cx="280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96">
          <p15:clr>
            <a:srgbClr val="E46962"/>
          </p15:clr>
        </p15:guide>
        <p15:guide id="2" pos="1965">
          <p15:clr>
            <a:srgbClr val="E46962"/>
          </p15:clr>
        </p15:guide>
        <p15:guide id="3" pos="1996">
          <p15:clr>
            <a:srgbClr val="E46962"/>
          </p15:clr>
        </p15:guide>
        <p15:guide id="4" pos="3764">
          <p15:clr>
            <a:srgbClr val="E46962"/>
          </p15:clr>
        </p15:guide>
        <p15:guide id="5" pos="3795">
          <p15:clr>
            <a:srgbClr val="E46962"/>
          </p15:clr>
        </p15:guide>
        <p15:guide id="6" pos="5564">
          <p15:clr>
            <a:srgbClr val="E46962"/>
          </p15:clr>
        </p15:guide>
        <p15:guide id="7" orient="horz" pos="514">
          <p15:clr>
            <a:srgbClr val="E46962"/>
          </p15:clr>
        </p15:guide>
        <p15:guide id="8" orient="horz" pos="619">
          <p15:clr>
            <a:srgbClr val="E46962"/>
          </p15:clr>
        </p15:guide>
        <p15:guide id="9" orient="horz" pos="2937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Hanken Grotesk"/>
              <a:buNone/>
              <a:defRPr b="0" i="0" sz="2900" u="none" cap="none" strike="noStrike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●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2794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 ExtraLight"/>
              <a:buChar char="○"/>
              <a:defRPr b="0" i="1" sz="800" u="none" cap="none" strike="noStrike">
                <a:solidFill>
                  <a:schemeClr val="dk1"/>
                </a:solidFill>
                <a:latin typeface="Inter ExtraLight"/>
                <a:ea typeface="Inter ExtraLight"/>
                <a:cs typeface="Inter ExtraLight"/>
                <a:sym typeface="Inter ExtraLight"/>
              </a:defRPr>
            </a:lvl2pPr>
            <a:lvl3pPr indent="-2794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■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2794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●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2794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○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2794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■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2794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●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2794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○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2794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■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Inclusive Sans Light"/>
                <a:ea typeface="Inclusive Sans Light"/>
                <a:cs typeface="Inclusive Sans Light"/>
                <a:sym typeface="Inclusive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Hanken Grotesk"/>
              <a:buNone/>
              <a:defRPr b="0" i="0" sz="2900" u="none" cap="none" strike="noStrike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>
            <a:lvl1pPr indent="-279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●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2794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 ExtraLight"/>
              <a:buChar char="○"/>
              <a:defRPr b="0" i="1" sz="800" u="none" cap="none" strike="noStrike">
                <a:solidFill>
                  <a:schemeClr val="dk1"/>
                </a:solidFill>
                <a:latin typeface="Inter ExtraLight"/>
                <a:ea typeface="Inter ExtraLight"/>
                <a:cs typeface="Inter ExtraLight"/>
                <a:sym typeface="Inter ExtraLight"/>
              </a:defRPr>
            </a:lvl2pPr>
            <a:lvl3pPr indent="-2794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■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2794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●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2794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○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2794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■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2794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●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2794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○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2794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Char char="■"/>
              <a:defRPr b="0" i="0" sz="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5" name="Google Shape;55;p13"/>
          <p:cNvSpPr txBox="1"/>
          <p:nvPr/>
        </p:nvSpPr>
        <p:spPr>
          <a:xfrm>
            <a:off x="180333" y="461817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" sz="1000" u="none" cap="none" strike="noStrike">
                <a:solidFill>
                  <a:srgbClr val="595959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b="0" i="0" sz="1000" u="none" cap="none" strike="noStrike">
              <a:solidFill>
                <a:srgbClr val="595959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85500" y="4659150"/>
            <a:ext cx="61599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7"/>
              <a:buFont typeface="Arial"/>
              <a:buNone/>
            </a:pPr>
            <a:r>
              <a:rPr b="0" i="0" lang="en" sz="837" u="none" cap="none" strike="noStrike">
                <a:solidFill>
                  <a:srgbClr val="595959"/>
                </a:solidFill>
                <a:latin typeface="Inter Light"/>
                <a:ea typeface="Inter Light"/>
                <a:cs typeface="Inter Light"/>
                <a:sym typeface="Inter Light"/>
              </a:rPr>
              <a:t>WAGCS Season 1 Engagement | Summer 2026</a:t>
            </a:r>
            <a:endParaRPr b="0" i="0" sz="837" u="none" cap="none" strike="noStrike">
              <a:solidFill>
                <a:srgbClr val="595959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Relationship Id="rId7" Type="http://schemas.openxmlformats.org/officeDocument/2006/relationships/image" Target="../media/image19.png"/><Relationship Id="rId8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32.png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33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1.png"/><Relationship Id="rId8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33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1.png"/><Relationship Id="rId8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png"/><Relationship Id="rId4" Type="http://schemas.openxmlformats.org/officeDocument/2006/relationships/image" Target="../media/image4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1.png"/><Relationship Id="rId4" Type="http://schemas.openxmlformats.org/officeDocument/2006/relationships/image" Target="../media/image43.jpg"/><Relationship Id="rId5" Type="http://schemas.openxmlformats.org/officeDocument/2006/relationships/image" Target="../media/image42.jpg"/><Relationship Id="rId6" Type="http://schemas.openxmlformats.org/officeDocument/2006/relationships/image" Target="../media/image4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5.png"/><Relationship Id="rId4" Type="http://schemas.openxmlformats.org/officeDocument/2006/relationships/image" Target="../media/image4.png"/><Relationship Id="rId5" Type="http://schemas.openxmlformats.org/officeDocument/2006/relationships/image" Target="../media/image4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jpg"/><Relationship Id="rId4" Type="http://schemas.openxmlformats.org/officeDocument/2006/relationships/image" Target="../media/image49.png"/><Relationship Id="rId5" Type="http://schemas.openxmlformats.org/officeDocument/2006/relationships/image" Target="../media/image5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png"/><Relationship Id="rId4" Type="http://schemas.openxmlformats.org/officeDocument/2006/relationships/image" Target="../media/image52.png"/><Relationship Id="rId5" Type="http://schemas.openxmlformats.org/officeDocument/2006/relationships/image" Target="../media/image5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3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Relationship Id="rId6" Type="http://schemas.openxmlformats.org/officeDocument/2006/relationships/image" Target="../media/image6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7.png"/><Relationship Id="rId4" Type="http://schemas.openxmlformats.org/officeDocument/2006/relationships/image" Target="../media/image60.png"/><Relationship Id="rId5" Type="http://schemas.openxmlformats.org/officeDocument/2006/relationships/image" Target="../media/image5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6.jpg"/><Relationship Id="rId4" Type="http://schemas.openxmlformats.org/officeDocument/2006/relationships/image" Target="../media/image6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3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2.png"/><Relationship Id="rId4" Type="http://schemas.openxmlformats.org/officeDocument/2006/relationships/image" Target="../media/image75.jpg"/><Relationship Id="rId5" Type="http://schemas.openxmlformats.org/officeDocument/2006/relationships/image" Target="../media/image7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8.png"/><Relationship Id="rId4" Type="http://schemas.openxmlformats.org/officeDocument/2006/relationships/image" Target="../media/image7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7.jpg"/><Relationship Id="rId4" Type="http://schemas.openxmlformats.org/officeDocument/2006/relationships/image" Target="../media/image7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6.jpg"/><Relationship Id="rId4" Type="http://schemas.openxmlformats.org/officeDocument/2006/relationships/image" Target="../media/image7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9" title="260513_LOGO Assets-11.png"/>
          <p:cNvPicPr preferRelativeResize="0"/>
          <p:nvPr/>
        </p:nvPicPr>
        <p:blipFill rotWithShape="1">
          <a:blip r:embed="rId3">
            <a:alphaModFix/>
          </a:blip>
          <a:srcRect b="14246" l="5237" r="5246" t="14239"/>
          <a:stretch/>
        </p:blipFill>
        <p:spPr>
          <a:xfrm>
            <a:off x="95758" y="3898050"/>
            <a:ext cx="6131502" cy="12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 txBox="1"/>
          <p:nvPr/>
        </p:nvSpPr>
        <p:spPr>
          <a:xfrm>
            <a:off x="359575" y="3849350"/>
            <a:ext cx="39510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125" lIns="62125" spcFirstLastPara="1" rIns="62125" wrap="square" tIns="62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9"/>
              <a:buFont typeface="Arial"/>
              <a:buNone/>
            </a:pPr>
            <a:r>
              <a:rPr b="0" i="0" lang="en" sz="1229" u="none" cap="none" strike="noStrike">
                <a:solidFill>
                  <a:srgbClr val="0A203E"/>
                </a:solidFill>
                <a:latin typeface="Inter Light"/>
                <a:ea typeface="Inter Light"/>
                <a:cs typeface="Inter Light"/>
                <a:sym typeface="Inter Light"/>
              </a:rPr>
              <a:t>Presentación de la Temporada 1 | Verano de 2026</a:t>
            </a:r>
            <a:endParaRPr b="0" i="0" sz="1229" u="none" cap="none" strike="noStrike">
              <a:solidFill>
                <a:srgbClr val="0A203E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2" name="Google Shape;162;p39"/>
          <p:cNvSpPr/>
          <p:nvPr/>
        </p:nvSpPr>
        <p:spPr>
          <a:xfrm>
            <a:off x="5923812" y="-894220"/>
            <a:ext cx="3983625" cy="6959700"/>
          </a:xfrm>
          <a:custGeom>
            <a:rect b="b" l="l" r="r" t="t"/>
            <a:pathLst>
              <a:path extrusionOk="0" h="278388" w="159345">
                <a:moveTo>
                  <a:pt x="1462" y="249360"/>
                </a:moveTo>
                <a:cubicBezTo>
                  <a:pt x="-9987" y="212992"/>
                  <a:pt x="53127" y="71175"/>
                  <a:pt x="77084" y="33460"/>
                </a:cubicBezTo>
                <a:cubicBezTo>
                  <a:pt x="101041" y="-4255"/>
                  <a:pt x="133754" y="-13299"/>
                  <a:pt x="145203" y="23069"/>
                </a:cubicBezTo>
                <a:cubicBezTo>
                  <a:pt x="156652" y="59437"/>
                  <a:pt x="169737" y="213954"/>
                  <a:pt x="145780" y="251669"/>
                </a:cubicBezTo>
                <a:cubicBezTo>
                  <a:pt x="121823" y="289384"/>
                  <a:pt x="12911" y="285728"/>
                  <a:pt x="1462" y="249360"/>
                </a:cubicBezTo>
                <a:close/>
              </a:path>
            </a:pathLst>
          </a:custGeom>
          <a:solidFill>
            <a:srgbClr val="FFECB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3" name="Google Shape;163;p39"/>
          <p:cNvGrpSpPr/>
          <p:nvPr/>
        </p:nvGrpSpPr>
        <p:grpSpPr>
          <a:xfrm>
            <a:off x="501800" y="554749"/>
            <a:ext cx="7742249" cy="3104811"/>
            <a:chOff x="501800" y="331337"/>
            <a:chExt cx="7742249" cy="3104811"/>
          </a:xfrm>
        </p:grpSpPr>
        <p:pic>
          <p:nvPicPr>
            <p:cNvPr id="164" name="Google Shape;164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03883" y="331337"/>
              <a:ext cx="880025" cy="17283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3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565640" y="1493682"/>
              <a:ext cx="2823541" cy="1809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3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493258" y="1087727"/>
              <a:ext cx="3125704" cy="1756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39"/>
            <p:cNvSpPr/>
            <p:nvPr/>
          </p:nvSpPr>
          <p:spPr>
            <a:xfrm>
              <a:off x="540788" y="1853370"/>
              <a:ext cx="751292" cy="478220"/>
            </a:xfrm>
            <a:custGeom>
              <a:rect b="b" l="l" r="r" t="t"/>
              <a:pathLst>
                <a:path extrusionOk="0" h="13490" w="21193">
                  <a:moveTo>
                    <a:pt x="10451" y="0"/>
                  </a:moveTo>
                  <a:lnTo>
                    <a:pt x="9618" y="83"/>
                  </a:lnTo>
                  <a:lnTo>
                    <a:pt x="8785" y="167"/>
                  </a:lnTo>
                  <a:lnTo>
                    <a:pt x="7911" y="333"/>
                  </a:lnTo>
                  <a:lnTo>
                    <a:pt x="7078" y="583"/>
                  </a:lnTo>
                  <a:lnTo>
                    <a:pt x="6662" y="749"/>
                  </a:lnTo>
                  <a:lnTo>
                    <a:pt x="6287" y="916"/>
                  </a:lnTo>
                  <a:lnTo>
                    <a:pt x="5912" y="1124"/>
                  </a:lnTo>
                  <a:lnTo>
                    <a:pt x="5538" y="1374"/>
                  </a:lnTo>
                  <a:lnTo>
                    <a:pt x="4747" y="1998"/>
                  </a:lnTo>
                  <a:lnTo>
                    <a:pt x="3956" y="2665"/>
                  </a:lnTo>
                  <a:lnTo>
                    <a:pt x="3622" y="3039"/>
                  </a:lnTo>
                  <a:lnTo>
                    <a:pt x="3289" y="3372"/>
                  </a:lnTo>
                  <a:lnTo>
                    <a:pt x="2956" y="3789"/>
                  </a:lnTo>
                  <a:lnTo>
                    <a:pt x="2665" y="4205"/>
                  </a:lnTo>
                  <a:lnTo>
                    <a:pt x="2124" y="5079"/>
                  </a:lnTo>
                  <a:lnTo>
                    <a:pt x="1624" y="5954"/>
                  </a:lnTo>
                  <a:lnTo>
                    <a:pt x="1208" y="6911"/>
                  </a:lnTo>
                  <a:lnTo>
                    <a:pt x="875" y="7869"/>
                  </a:lnTo>
                  <a:lnTo>
                    <a:pt x="583" y="8827"/>
                  </a:lnTo>
                  <a:lnTo>
                    <a:pt x="333" y="9826"/>
                  </a:lnTo>
                  <a:lnTo>
                    <a:pt x="167" y="10825"/>
                  </a:lnTo>
                  <a:lnTo>
                    <a:pt x="0" y="11824"/>
                  </a:lnTo>
                  <a:lnTo>
                    <a:pt x="0" y="11991"/>
                  </a:lnTo>
                  <a:lnTo>
                    <a:pt x="42" y="12116"/>
                  </a:lnTo>
                  <a:lnTo>
                    <a:pt x="84" y="12241"/>
                  </a:lnTo>
                  <a:lnTo>
                    <a:pt x="167" y="12366"/>
                  </a:lnTo>
                  <a:lnTo>
                    <a:pt x="333" y="12491"/>
                  </a:lnTo>
                  <a:lnTo>
                    <a:pt x="458" y="12532"/>
                  </a:lnTo>
                  <a:lnTo>
                    <a:pt x="625" y="12574"/>
                  </a:lnTo>
                  <a:lnTo>
                    <a:pt x="3165" y="12699"/>
                  </a:lnTo>
                  <a:lnTo>
                    <a:pt x="4455" y="12782"/>
                  </a:lnTo>
                  <a:lnTo>
                    <a:pt x="5746" y="12907"/>
                  </a:lnTo>
                  <a:lnTo>
                    <a:pt x="5871" y="12907"/>
                  </a:lnTo>
                  <a:lnTo>
                    <a:pt x="5954" y="12824"/>
                  </a:lnTo>
                  <a:lnTo>
                    <a:pt x="6037" y="12699"/>
                  </a:lnTo>
                  <a:lnTo>
                    <a:pt x="6079" y="12574"/>
                  </a:lnTo>
                  <a:lnTo>
                    <a:pt x="6246" y="11866"/>
                  </a:lnTo>
                  <a:lnTo>
                    <a:pt x="6454" y="11117"/>
                  </a:lnTo>
                  <a:lnTo>
                    <a:pt x="6745" y="10326"/>
                  </a:lnTo>
                  <a:lnTo>
                    <a:pt x="7078" y="9534"/>
                  </a:lnTo>
                  <a:lnTo>
                    <a:pt x="7411" y="8785"/>
                  </a:lnTo>
                  <a:lnTo>
                    <a:pt x="7828" y="8077"/>
                  </a:lnTo>
                  <a:lnTo>
                    <a:pt x="8286" y="7453"/>
                  </a:lnTo>
                  <a:lnTo>
                    <a:pt x="8494" y="7161"/>
                  </a:lnTo>
                  <a:lnTo>
                    <a:pt x="8744" y="6953"/>
                  </a:lnTo>
                  <a:lnTo>
                    <a:pt x="8993" y="6745"/>
                  </a:lnTo>
                  <a:lnTo>
                    <a:pt x="9285" y="6578"/>
                  </a:lnTo>
                  <a:lnTo>
                    <a:pt x="9576" y="6495"/>
                  </a:lnTo>
                  <a:lnTo>
                    <a:pt x="9909" y="6453"/>
                  </a:lnTo>
                  <a:lnTo>
                    <a:pt x="10242" y="6453"/>
                  </a:lnTo>
                  <a:lnTo>
                    <a:pt x="10534" y="6495"/>
                  </a:lnTo>
                  <a:lnTo>
                    <a:pt x="10825" y="6620"/>
                  </a:lnTo>
                  <a:lnTo>
                    <a:pt x="11075" y="6787"/>
                  </a:lnTo>
                  <a:lnTo>
                    <a:pt x="11450" y="7161"/>
                  </a:lnTo>
                  <a:lnTo>
                    <a:pt x="11783" y="7536"/>
                  </a:lnTo>
                  <a:lnTo>
                    <a:pt x="12074" y="7911"/>
                  </a:lnTo>
                  <a:lnTo>
                    <a:pt x="12366" y="8369"/>
                  </a:lnTo>
                  <a:lnTo>
                    <a:pt x="12616" y="8785"/>
                  </a:lnTo>
                  <a:lnTo>
                    <a:pt x="12865" y="9243"/>
                  </a:lnTo>
                  <a:lnTo>
                    <a:pt x="13282" y="10201"/>
                  </a:lnTo>
                  <a:lnTo>
                    <a:pt x="13532" y="10867"/>
                  </a:lnTo>
                  <a:lnTo>
                    <a:pt x="13740" y="11575"/>
                  </a:lnTo>
                  <a:lnTo>
                    <a:pt x="13948" y="12282"/>
                  </a:lnTo>
                  <a:lnTo>
                    <a:pt x="14156" y="13032"/>
                  </a:lnTo>
                  <a:lnTo>
                    <a:pt x="14239" y="13240"/>
                  </a:lnTo>
                  <a:lnTo>
                    <a:pt x="14364" y="13365"/>
                  </a:lnTo>
                  <a:lnTo>
                    <a:pt x="14489" y="13448"/>
                  </a:lnTo>
                  <a:lnTo>
                    <a:pt x="14656" y="13490"/>
                  </a:lnTo>
                  <a:lnTo>
                    <a:pt x="15072" y="13490"/>
                  </a:lnTo>
                  <a:lnTo>
                    <a:pt x="15572" y="13407"/>
                  </a:lnTo>
                  <a:lnTo>
                    <a:pt x="20651" y="13073"/>
                  </a:lnTo>
                  <a:lnTo>
                    <a:pt x="20859" y="13032"/>
                  </a:lnTo>
                  <a:lnTo>
                    <a:pt x="20984" y="12949"/>
                  </a:lnTo>
                  <a:lnTo>
                    <a:pt x="21068" y="12824"/>
                  </a:lnTo>
                  <a:lnTo>
                    <a:pt x="21151" y="12657"/>
                  </a:lnTo>
                  <a:lnTo>
                    <a:pt x="21192" y="12491"/>
                  </a:lnTo>
                  <a:lnTo>
                    <a:pt x="21192" y="12324"/>
                  </a:lnTo>
                  <a:lnTo>
                    <a:pt x="21192" y="11991"/>
                  </a:lnTo>
                  <a:lnTo>
                    <a:pt x="20984" y="10784"/>
                  </a:lnTo>
                  <a:lnTo>
                    <a:pt x="20776" y="9534"/>
                  </a:lnTo>
                  <a:lnTo>
                    <a:pt x="20526" y="8327"/>
                  </a:lnTo>
                  <a:lnTo>
                    <a:pt x="20360" y="7744"/>
                  </a:lnTo>
                  <a:lnTo>
                    <a:pt x="20152" y="7161"/>
                  </a:lnTo>
                  <a:lnTo>
                    <a:pt x="19735" y="6204"/>
                  </a:lnTo>
                  <a:lnTo>
                    <a:pt x="19319" y="5288"/>
                  </a:lnTo>
                  <a:lnTo>
                    <a:pt x="18861" y="4372"/>
                  </a:lnTo>
                  <a:lnTo>
                    <a:pt x="18320" y="3581"/>
                  </a:lnTo>
                  <a:lnTo>
                    <a:pt x="18028" y="3206"/>
                  </a:lnTo>
                  <a:lnTo>
                    <a:pt x="17695" y="2831"/>
                  </a:lnTo>
                  <a:lnTo>
                    <a:pt x="17362" y="2456"/>
                  </a:lnTo>
                  <a:lnTo>
                    <a:pt x="16987" y="2123"/>
                  </a:lnTo>
                  <a:lnTo>
                    <a:pt x="16613" y="1832"/>
                  </a:lnTo>
                  <a:lnTo>
                    <a:pt x="16196" y="1541"/>
                  </a:lnTo>
                  <a:lnTo>
                    <a:pt x="15780" y="1249"/>
                  </a:lnTo>
                  <a:lnTo>
                    <a:pt x="15280" y="999"/>
                  </a:lnTo>
                  <a:lnTo>
                    <a:pt x="14531" y="666"/>
                  </a:lnTo>
                  <a:lnTo>
                    <a:pt x="13740" y="416"/>
                  </a:lnTo>
                  <a:lnTo>
                    <a:pt x="12907" y="208"/>
                  </a:lnTo>
                  <a:lnTo>
                    <a:pt x="12116" y="83"/>
                  </a:lnTo>
                  <a:lnTo>
                    <a:pt x="11283" y="0"/>
                  </a:lnTo>
                  <a:close/>
                </a:path>
              </a:pathLst>
            </a:custGeom>
            <a:solidFill>
              <a:srgbClr val="EB9A36"/>
            </a:solidFill>
            <a:ln>
              <a:noFill/>
            </a:ln>
          </p:spPr>
          <p:txBody>
            <a:bodyPr anchorCtr="0" anchor="ctr" bIns="83575" lIns="83575" spcFirstLastPara="1" rIns="83575" wrap="square" tIns="83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80"/>
                <a:buFont typeface="Arial"/>
                <a:buNone/>
              </a:pPr>
              <a:r>
                <a:t/>
              </a:r>
              <a:endParaRPr b="0" i="0" sz="128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8" name="Google Shape;168;p39"/>
            <p:cNvGrpSpPr/>
            <p:nvPr/>
          </p:nvGrpSpPr>
          <p:grpSpPr>
            <a:xfrm rot="6802236">
              <a:off x="5020276" y="1222797"/>
              <a:ext cx="751288" cy="608506"/>
              <a:chOff x="4573500" y="1234866"/>
              <a:chExt cx="821894" cy="665693"/>
            </a:xfrm>
          </p:grpSpPr>
          <p:sp>
            <p:nvSpPr>
              <p:cNvPr id="169" name="Google Shape;169;p39"/>
              <p:cNvSpPr/>
              <p:nvPr/>
            </p:nvSpPr>
            <p:spPr>
              <a:xfrm>
                <a:off x="4573500" y="1234866"/>
                <a:ext cx="442653" cy="416632"/>
              </a:xfrm>
              <a:custGeom>
                <a:rect b="b" l="l" r="r" t="t"/>
                <a:pathLst>
                  <a:path extrusionOk="0" h="15323" w="16280">
                    <a:moveTo>
                      <a:pt x="7161" y="1"/>
                    </a:moveTo>
                    <a:lnTo>
                      <a:pt x="6787" y="84"/>
                    </a:lnTo>
                    <a:lnTo>
                      <a:pt x="6412" y="167"/>
                    </a:lnTo>
                    <a:lnTo>
                      <a:pt x="6037" y="334"/>
                    </a:lnTo>
                    <a:lnTo>
                      <a:pt x="5329" y="709"/>
                    </a:lnTo>
                    <a:lnTo>
                      <a:pt x="4622" y="1208"/>
                    </a:lnTo>
                    <a:lnTo>
                      <a:pt x="4247" y="1458"/>
                    </a:lnTo>
                    <a:lnTo>
                      <a:pt x="3955" y="1791"/>
                    </a:lnTo>
                    <a:lnTo>
                      <a:pt x="3622" y="2207"/>
                    </a:lnTo>
                    <a:lnTo>
                      <a:pt x="3373" y="2707"/>
                    </a:lnTo>
                    <a:lnTo>
                      <a:pt x="3289" y="2957"/>
                    </a:lnTo>
                    <a:lnTo>
                      <a:pt x="3206" y="3207"/>
                    </a:lnTo>
                    <a:lnTo>
                      <a:pt x="3164" y="3457"/>
                    </a:lnTo>
                    <a:lnTo>
                      <a:pt x="3123" y="3748"/>
                    </a:lnTo>
                    <a:lnTo>
                      <a:pt x="2665" y="3748"/>
                    </a:lnTo>
                    <a:lnTo>
                      <a:pt x="2248" y="3790"/>
                    </a:lnTo>
                    <a:lnTo>
                      <a:pt x="1790" y="3956"/>
                    </a:lnTo>
                    <a:lnTo>
                      <a:pt x="1416" y="4164"/>
                    </a:lnTo>
                    <a:lnTo>
                      <a:pt x="1083" y="4373"/>
                    </a:lnTo>
                    <a:lnTo>
                      <a:pt x="791" y="4622"/>
                    </a:lnTo>
                    <a:lnTo>
                      <a:pt x="583" y="4914"/>
                    </a:lnTo>
                    <a:lnTo>
                      <a:pt x="375" y="5205"/>
                    </a:lnTo>
                    <a:lnTo>
                      <a:pt x="208" y="5538"/>
                    </a:lnTo>
                    <a:lnTo>
                      <a:pt x="83" y="5913"/>
                    </a:lnTo>
                    <a:lnTo>
                      <a:pt x="0" y="6288"/>
                    </a:lnTo>
                    <a:lnTo>
                      <a:pt x="0" y="6662"/>
                    </a:lnTo>
                    <a:lnTo>
                      <a:pt x="42" y="7037"/>
                    </a:lnTo>
                    <a:lnTo>
                      <a:pt x="125" y="7412"/>
                    </a:lnTo>
                    <a:lnTo>
                      <a:pt x="250" y="7745"/>
                    </a:lnTo>
                    <a:lnTo>
                      <a:pt x="416" y="8078"/>
                    </a:lnTo>
                    <a:lnTo>
                      <a:pt x="583" y="8411"/>
                    </a:lnTo>
                    <a:lnTo>
                      <a:pt x="833" y="8703"/>
                    </a:lnTo>
                    <a:lnTo>
                      <a:pt x="1083" y="8994"/>
                    </a:lnTo>
                    <a:lnTo>
                      <a:pt x="1332" y="9244"/>
                    </a:lnTo>
                    <a:lnTo>
                      <a:pt x="1749" y="9535"/>
                    </a:lnTo>
                    <a:lnTo>
                      <a:pt x="2123" y="9785"/>
                    </a:lnTo>
                    <a:lnTo>
                      <a:pt x="2581" y="9993"/>
                    </a:lnTo>
                    <a:lnTo>
                      <a:pt x="3039" y="10118"/>
                    </a:lnTo>
                    <a:lnTo>
                      <a:pt x="2665" y="10659"/>
                    </a:lnTo>
                    <a:lnTo>
                      <a:pt x="2498" y="11034"/>
                    </a:lnTo>
                    <a:lnTo>
                      <a:pt x="2415" y="11367"/>
                    </a:lnTo>
                    <a:lnTo>
                      <a:pt x="2332" y="11742"/>
                    </a:lnTo>
                    <a:lnTo>
                      <a:pt x="2332" y="12075"/>
                    </a:lnTo>
                    <a:lnTo>
                      <a:pt x="2373" y="12408"/>
                    </a:lnTo>
                    <a:lnTo>
                      <a:pt x="2498" y="12783"/>
                    </a:lnTo>
                    <a:lnTo>
                      <a:pt x="2706" y="13074"/>
                    </a:lnTo>
                    <a:lnTo>
                      <a:pt x="2956" y="13366"/>
                    </a:lnTo>
                    <a:lnTo>
                      <a:pt x="3248" y="13616"/>
                    </a:lnTo>
                    <a:lnTo>
                      <a:pt x="3539" y="13824"/>
                    </a:lnTo>
                    <a:lnTo>
                      <a:pt x="3872" y="13949"/>
                    </a:lnTo>
                    <a:lnTo>
                      <a:pt x="4205" y="14074"/>
                    </a:lnTo>
                    <a:lnTo>
                      <a:pt x="4580" y="14157"/>
                    </a:lnTo>
                    <a:lnTo>
                      <a:pt x="4913" y="14240"/>
                    </a:lnTo>
                    <a:lnTo>
                      <a:pt x="5662" y="14240"/>
                    </a:lnTo>
                    <a:lnTo>
                      <a:pt x="5996" y="14198"/>
                    </a:lnTo>
                    <a:lnTo>
                      <a:pt x="6370" y="14115"/>
                    </a:lnTo>
                    <a:lnTo>
                      <a:pt x="6745" y="13990"/>
                    </a:lnTo>
                    <a:lnTo>
                      <a:pt x="7078" y="13865"/>
                    </a:lnTo>
                    <a:lnTo>
                      <a:pt x="7411" y="13740"/>
                    </a:lnTo>
                    <a:lnTo>
                      <a:pt x="7703" y="13532"/>
                    </a:lnTo>
                    <a:lnTo>
                      <a:pt x="8036" y="13366"/>
                    </a:lnTo>
                    <a:lnTo>
                      <a:pt x="8285" y="13116"/>
                    </a:lnTo>
                    <a:lnTo>
                      <a:pt x="8577" y="12866"/>
                    </a:lnTo>
                    <a:lnTo>
                      <a:pt x="8868" y="12533"/>
                    </a:lnTo>
                    <a:lnTo>
                      <a:pt x="9118" y="12242"/>
                    </a:lnTo>
                    <a:lnTo>
                      <a:pt x="9326" y="11867"/>
                    </a:lnTo>
                    <a:lnTo>
                      <a:pt x="9659" y="12575"/>
                    </a:lnTo>
                    <a:lnTo>
                      <a:pt x="10034" y="13158"/>
                    </a:lnTo>
                    <a:lnTo>
                      <a:pt x="10450" y="13699"/>
                    </a:lnTo>
                    <a:lnTo>
                      <a:pt x="10950" y="14323"/>
                    </a:lnTo>
                    <a:lnTo>
                      <a:pt x="11283" y="14698"/>
                    </a:lnTo>
                    <a:lnTo>
                      <a:pt x="11491" y="14865"/>
                    </a:lnTo>
                    <a:lnTo>
                      <a:pt x="11700" y="15031"/>
                    </a:lnTo>
                    <a:lnTo>
                      <a:pt x="11908" y="15156"/>
                    </a:lnTo>
                    <a:lnTo>
                      <a:pt x="12158" y="15239"/>
                    </a:lnTo>
                    <a:lnTo>
                      <a:pt x="12407" y="15281"/>
                    </a:lnTo>
                    <a:lnTo>
                      <a:pt x="12699" y="15323"/>
                    </a:lnTo>
                    <a:lnTo>
                      <a:pt x="12949" y="15281"/>
                    </a:lnTo>
                    <a:lnTo>
                      <a:pt x="13198" y="15239"/>
                    </a:lnTo>
                    <a:lnTo>
                      <a:pt x="13698" y="15073"/>
                    </a:lnTo>
                    <a:lnTo>
                      <a:pt x="14156" y="14823"/>
                    </a:lnTo>
                    <a:lnTo>
                      <a:pt x="14572" y="14531"/>
                    </a:lnTo>
                    <a:lnTo>
                      <a:pt x="14905" y="14198"/>
                    </a:lnTo>
                    <a:lnTo>
                      <a:pt x="15239" y="13865"/>
                    </a:lnTo>
                    <a:lnTo>
                      <a:pt x="15530" y="13491"/>
                    </a:lnTo>
                    <a:lnTo>
                      <a:pt x="15738" y="13074"/>
                    </a:lnTo>
                    <a:lnTo>
                      <a:pt x="15946" y="12658"/>
                    </a:lnTo>
                    <a:lnTo>
                      <a:pt x="16113" y="12200"/>
                    </a:lnTo>
                    <a:lnTo>
                      <a:pt x="16196" y="11742"/>
                    </a:lnTo>
                    <a:lnTo>
                      <a:pt x="16279" y="11284"/>
                    </a:lnTo>
                    <a:lnTo>
                      <a:pt x="16279" y="10826"/>
                    </a:lnTo>
                    <a:lnTo>
                      <a:pt x="16238" y="10410"/>
                    </a:lnTo>
                    <a:lnTo>
                      <a:pt x="16113" y="9993"/>
                    </a:lnTo>
                    <a:lnTo>
                      <a:pt x="15946" y="9660"/>
                    </a:lnTo>
                    <a:lnTo>
                      <a:pt x="15780" y="9327"/>
                    </a:lnTo>
                    <a:lnTo>
                      <a:pt x="15488" y="8994"/>
                    </a:lnTo>
                    <a:lnTo>
                      <a:pt x="15197" y="8703"/>
                    </a:lnTo>
                    <a:lnTo>
                      <a:pt x="14822" y="8411"/>
                    </a:lnTo>
                    <a:lnTo>
                      <a:pt x="14489" y="8161"/>
                    </a:lnTo>
                    <a:lnTo>
                      <a:pt x="14114" y="7953"/>
                    </a:lnTo>
                    <a:lnTo>
                      <a:pt x="13698" y="7745"/>
                    </a:lnTo>
                    <a:lnTo>
                      <a:pt x="13323" y="7620"/>
                    </a:lnTo>
                    <a:lnTo>
                      <a:pt x="13656" y="7329"/>
                    </a:lnTo>
                    <a:lnTo>
                      <a:pt x="13948" y="7037"/>
                    </a:lnTo>
                    <a:lnTo>
                      <a:pt x="14198" y="6704"/>
                    </a:lnTo>
                    <a:lnTo>
                      <a:pt x="14447" y="6371"/>
                    </a:lnTo>
                    <a:lnTo>
                      <a:pt x="14656" y="5996"/>
                    </a:lnTo>
                    <a:lnTo>
                      <a:pt x="14781" y="5622"/>
                    </a:lnTo>
                    <a:lnTo>
                      <a:pt x="14905" y="5205"/>
                    </a:lnTo>
                    <a:lnTo>
                      <a:pt x="14947" y="4747"/>
                    </a:lnTo>
                    <a:lnTo>
                      <a:pt x="14947" y="4414"/>
                    </a:lnTo>
                    <a:lnTo>
                      <a:pt x="14905" y="4081"/>
                    </a:lnTo>
                    <a:lnTo>
                      <a:pt x="14822" y="3790"/>
                    </a:lnTo>
                    <a:lnTo>
                      <a:pt x="14739" y="3457"/>
                    </a:lnTo>
                    <a:lnTo>
                      <a:pt x="14614" y="3165"/>
                    </a:lnTo>
                    <a:lnTo>
                      <a:pt x="14447" y="2874"/>
                    </a:lnTo>
                    <a:lnTo>
                      <a:pt x="14281" y="2624"/>
                    </a:lnTo>
                    <a:lnTo>
                      <a:pt x="14073" y="2374"/>
                    </a:lnTo>
                    <a:lnTo>
                      <a:pt x="13865" y="2124"/>
                    </a:lnTo>
                    <a:lnTo>
                      <a:pt x="13615" y="1958"/>
                    </a:lnTo>
                    <a:lnTo>
                      <a:pt x="13365" y="1791"/>
                    </a:lnTo>
                    <a:lnTo>
                      <a:pt x="13073" y="1666"/>
                    </a:lnTo>
                    <a:lnTo>
                      <a:pt x="12740" y="1583"/>
                    </a:lnTo>
                    <a:lnTo>
                      <a:pt x="12449" y="1500"/>
                    </a:lnTo>
                    <a:lnTo>
                      <a:pt x="12116" y="1500"/>
                    </a:lnTo>
                    <a:lnTo>
                      <a:pt x="11741" y="1541"/>
                    </a:lnTo>
                    <a:lnTo>
                      <a:pt x="11491" y="1625"/>
                    </a:lnTo>
                    <a:lnTo>
                      <a:pt x="11242" y="1708"/>
                    </a:lnTo>
                    <a:lnTo>
                      <a:pt x="10784" y="1958"/>
                    </a:lnTo>
                    <a:lnTo>
                      <a:pt x="10326" y="2249"/>
                    </a:lnTo>
                    <a:lnTo>
                      <a:pt x="9909" y="2582"/>
                    </a:lnTo>
                    <a:lnTo>
                      <a:pt x="9826" y="2207"/>
                    </a:lnTo>
                    <a:lnTo>
                      <a:pt x="9743" y="1874"/>
                    </a:lnTo>
                    <a:lnTo>
                      <a:pt x="9576" y="1500"/>
                    </a:lnTo>
                    <a:lnTo>
                      <a:pt x="9410" y="1167"/>
                    </a:lnTo>
                    <a:lnTo>
                      <a:pt x="9201" y="875"/>
                    </a:lnTo>
                    <a:lnTo>
                      <a:pt x="8910" y="584"/>
                    </a:lnTo>
                    <a:lnTo>
                      <a:pt x="8619" y="376"/>
                    </a:lnTo>
                    <a:lnTo>
                      <a:pt x="8285" y="167"/>
                    </a:lnTo>
                    <a:lnTo>
                      <a:pt x="7952" y="84"/>
                    </a:lnTo>
                    <a:lnTo>
                      <a:pt x="7578" y="1"/>
                    </a:lnTo>
                    <a:close/>
                  </a:path>
                </a:pathLst>
              </a:custGeom>
              <a:solidFill>
                <a:srgbClr val="E89FB0"/>
              </a:solidFill>
              <a:ln>
                <a:noFill/>
              </a:ln>
            </p:spPr>
            <p:txBody>
              <a:bodyPr anchorCtr="0" anchor="ctr" bIns="90900" lIns="90900" spcFirstLastPara="1" rIns="90900" wrap="square" tIns="90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39"/>
              <p:cNvSpPr/>
              <p:nvPr/>
            </p:nvSpPr>
            <p:spPr>
              <a:xfrm>
                <a:off x="4911956" y="1474872"/>
                <a:ext cx="483438" cy="425687"/>
              </a:xfrm>
              <a:custGeom>
                <a:rect b="b" l="l" r="r" t="t"/>
                <a:pathLst>
                  <a:path extrusionOk="0" h="15656" w="17780">
                    <a:moveTo>
                      <a:pt x="14240" y="0"/>
                    </a:moveTo>
                    <a:lnTo>
                      <a:pt x="13782" y="42"/>
                    </a:lnTo>
                    <a:lnTo>
                      <a:pt x="13324" y="125"/>
                    </a:lnTo>
                    <a:lnTo>
                      <a:pt x="12866" y="250"/>
                    </a:lnTo>
                    <a:lnTo>
                      <a:pt x="12450" y="375"/>
                    </a:lnTo>
                    <a:lnTo>
                      <a:pt x="12075" y="542"/>
                    </a:lnTo>
                    <a:lnTo>
                      <a:pt x="11742" y="708"/>
                    </a:lnTo>
                    <a:lnTo>
                      <a:pt x="11451" y="916"/>
                    </a:lnTo>
                    <a:lnTo>
                      <a:pt x="11118" y="1125"/>
                    </a:lnTo>
                    <a:lnTo>
                      <a:pt x="10826" y="1374"/>
                    </a:lnTo>
                    <a:lnTo>
                      <a:pt x="10576" y="1666"/>
                    </a:lnTo>
                    <a:lnTo>
                      <a:pt x="10326" y="1957"/>
                    </a:lnTo>
                    <a:lnTo>
                      <a:pt x="10118" y="2249"/>
                    </a:lnTo>
                    <a:lnTo>
                      <a:pt x="9785" y="2041"/>
                    </a:lnTo>
                    <a:lnTo>
                      <a:pt x="9410" y="1791"/>
                    </a:lnTo>
                    <a:lnTo>
                      <a:pt x="8952" y="1624"/>
                    </a:lnTo>
                    <a:lnTo>
                      <a:pt x="8494" y="1458"/>
                    </a:lnTo>
                    <a:lnTo>
                      <a:pt x="8037" y="1333"/>
                    </a:lnTo>
                    <a:lnTo>
                      <a:pt x="7579" y="1291"/>
                    </a:lnTo>
                    <a:lnTo>
                      <a:pt x="7121" y="1333"/>
                    </a:lnTo>
                    <a:lnTo>
                      <a:pt x="6912" y="1374"/>
                    </a:lnTo>
                    <a:lnTo>
                      <a:pt x="6704" y="1458"/>
                    </a:lnTo>
                    <a:lnTo>
                      <a:pt x="6454" y="1624"/>
                    </a:lnTo>
                    <a:lnTo>
                      <a:pt x="6205" y="1832"/>
                    </a:lnTo>
                    <a:lnTo>
                      <a:pt x="5996" y="2041"/>
                    </a:lnTo>
                    <a:lnTo>
                      <a:pt x="5830" y="2290"/>
                    </a:lnTo>
                    <a:lnTo>
                      <a:pt x="5705" y="2540"/>
                    </a:lnTo>
                    <a:lnTo>
                      <a:pt x="5580" y="2832"/>
                    </a:lnTo>
                    <a:lnTo>
                      <a:pt x="5455" y="3415"/>
                    </a:lnTo>
                    <a:lnTo>
                      <a:pt x="5414" y="3956"/>
                    </a:lnTo>
                    <a:lnTo>
                      <a:pt x="5372" y="4455"/>
                    </a:lnTo>
                    <a:lnTo>
                      <a:pt x="5414" y="5163"/>
                    </a:lnTo>
                    <a:lnTo>
                      <a:pt x="4539" y="5330"/>
                    </a:lnTo>
                    <a:lnTo>
                      <a:pt x="3748" y="5580"/>
                    </a:lnTo>
                    <a:lnTo>
                      <a:pt x="3332" y="5704"/>
                    </a:lnTo>
                    <a:lnTo>
                      <a:pt x="2957" y="5871"/>
                    </a:lnTo>
                    <a:lnTo>
                      <a:pt x="2624" y="6079"/>
                    </a:lnTo>
                    <a:lnTo>
                      <a:pt x="2291" y="6287"/>
                    </a:lnTo>
                    <a:lnTo>
                      <a:pt x="1958" y="6537"/>
                    </a:lnTo>
                    <a:lnTo>
                      <a:pt x="1666" y="6787"/>
                    </a:lnTo>
                    <a:lnTo>
                      <a:pt x="1375" y="7037"/>
                    </a:lnTo>
                    <a:lnTo>
                      <a:pt x="1125" y="7370"/>
                    </a:lnTo>
                    <a:lnTo>
                      <a:pt x="917" y="7661"/>
                    </a:lnTo>
                    <a:lnTo>
                      <a:pt x="709" y="8036"/>
                    </a:lnTo>
                    <a:lnTo>
                      <a:pt x="501" y="8411"/>
                    </a:lnTo>
                    <a:lnTo>
                      <a:pt x="376" y="8786"/>
                    </a:lnTo>
                    <a:lnTo>
                      <a:pt x="209" y="9285"/>
                    </a:lnTo>
                    <a:lnTo>
                      <a:pt x="126" y="9785"/>
                    </a:lnTo>
                    <a:lnTo>
                      <a:pt x="43" y="10284"/>
                    </a:lnTo>
                    <a:lnTo>
                      <a:pt x="1" y="10784"/>
                    </a:lnTo>
                    <a:lnTo>
                      <a:pt x="1" y="10951"/>
                    </a:lnTo>
                    <a:lnTo>
                      <a:pt x="43" y="11117"/>
                    </a:lnTo>
                    <a:lnTo>
                      <a:pt x="126" y="11284"/>
                    </a:lnTo>
                    <a:lnTo>
                      <a:pt x="251" y="11409"/>
                    </a:lnTo>
                    <a:lnTo>
                      <a:pt x="542" y="11742"/>
                    </a:lnTo>
                    <a:lnTo>
                      <a:pt x="917" y="12033"/>
                    </a:lnTo>
                    <a:lnTo>
                      <a:pt x="1333" y="12324"/>
                    </a:lnTo>
                    <a:lnTo>
                      <a:pt x="1708" y="12574"/>
                    </a:lnTo>
                    <a:lnTo>
                      <a:pt x="2083" y="12741"/>
                    </a:lnTo>
                    <a:lnTo>
                      <a:pt x="2374" y="12866"/>
                    </a:lnTo>
                    <a:lnTo>
                      <a:pt x="2666" y="12866"/>
                    </a:lnTo>
                    <a:lnTo>
                      <a:pt x="3082" y="12824"/>
                    </a:lnTo>
                    <a:lnTo>
                      <a:pt x="3540" y="12699"/>
                    </a:lnTo>
                    <a:lnTo>
                      <a:pt x="4040" y="12449"/>
                    </a:lnTo>
                    <a:lnTo>
                      <a:pt x="4164" y="12782"/>
                    </a:lnTo>
                    <a:lnTo>
                      <a:pt x="4456" y="13490"/>
                    </a:lnTo>
                    <a:lnTo>
                      <a:pt x="4831" y="14281"/>
                    </a:lnTo>
                    <a:lnTo>
                      <a:pt x="5164" y="14823"/>
                    </a:lnTo>
                    <a:lnTo>
                      <a:pt x="5289" y="15031"/>
                    </a:lnTo>
                    <a:lnTo>
                      <a:pt x="5455" y="15197"/>
                    </a:lnTo>
                    <a:lnTo>
                      <a:pt x="5663" y="15322"/>
                    </a:lnTo>
                    <a:lnTo>
                      <a:pt x="5830" y="15447"/>
                    </a:lnTo>
                    <a:lnTo>
                      <a:pt x="6080" y="15530"/>
                    </a:lnTo>
                    <a:lnTo>
                      <a:pt x="6288" y="15572"/>
                    </a:lnTo>
                    <a:lnTo>
                      <a:pt x="6746" y="15655"/>
                    </a:lnTo>
                    <a:lnTo>
                      <a:pt x="7787" y="15655"/>
                    </a:lnTo>
                    <a:lnTo>
                      <a:pt x="8828" y="15530"/>
                    </a:lnTo>
                    <a:lnTo>
                      <a:pt x="9327" y="15447"/>
                    </a:lnTo>
                    <a:lnTo>
                      <a:pt x="9535" y="15364"/>
                    </a:lnTo>
                    <a:lnTo>
                      <a:pt x="9785" y="15239"/>
                    </a:lnTo>
                    <a:lnTo>
                      <a:pt x="9952" y="15114"/>
                    </a:lnTo>
                    <a:lnTo>
                      <a:pt x="10160" y="14989"/>
                    </a:lnTo>
                    <a:lnTo>
                      <a:pt x="10326" y="14781"/>
                    </a:lnTo>
                    <a:lnTo>
                      <a:pt x="10493" y="14573"/>
                    </a:lnTo>
                    <a:lnTo>
                      <a:pt x="10576" y="14448"/>
                    </a:lnTo>
                    <a:lnTo>
                      <a:pt x="10618" y="14281"/>
                    </a:lnTo>
                    <a:lnTo>
                      <a:pt x="10701" y="13823"/>
                    </a:lnTo>
                    <a:lnTo>
                      <a:pt x="10701" y="13324"/>
                    </a:lnTo>
                    <a:lnTo>
                      <a:pt x="10701" y="12741"/>
                    </a:lnTo>
                    <a:lnTo>
                      <a:pt x="10701" y="11658"/>
                    </a:lnTo>
                    <a:lnTo>
                      <a:pt x="10743" y="11242"/>
                    </a:lnTo>
                    <a:lnTo>
                      <a:pt x="10826" y="10951"/>
                    </a:lnTo>
                    <a:lnTo>
                      <a:pt x="11201" y="11117"/>
                    </a:lnTo>
                    <a:lnTo>
                      <a:pt x="11617" y="11242"/>
                    </a:lnTo>
                    <a:lnTo>
                      <a:pt x="12033" y="11325"/>
                    </a:lnTo>
                    <a:lnTo>
                      <a:pt x="12450" y="11367"/>
                    </a:lnTo>
                    <a:lnTo>
                      <a:pt x="12866" y="11409"/>
                    </a:lnTo>
                    <a:lnTo>
                      <a:pt x="13283" y="11409"/>
                    </a:lnTo>
                    <a:lnTo>
                      <a:pt x="13699" y="11367"/>
                    </a:lnTo>
                    <a:lnTo>
                      <a:pt x="14115" y="11284"/>
                    </a:lnTo>
                    <a:lnTo>
                      <a:pt x="14532" y="11200"/>
                    </a:lnTo>
                    <a:lnTo>
                      <a:pt x="14948" y="11034"/>
                    </a:lnTo>
                    <a:lnTo>
                      <a:pt x="15323" y="10867"/>
                    </a:lnTo>
                    <a:lnTo>
                      <a:pt x="15697" y="10701"/>
                    </a:lnTo>
                    <a:lnTo>
                      <a:pt x="16072" y="10451"/>
                    </a:lnTo>
                    <a:lnTo>
                      <a:pt x="16405" y="10201"/>
                    </a:lnTo>
                    <a:lnTo>
                      <a:pt x="16738" y="9910"/>
                    </a:lnTo>
                    <a:lnTo>
                      <a:pt x="17030" y="9618"/>
                    </a:lnTo>
                    <a:lnTo>
                      <a:pt x="17113" y="9452"/>
                    </a:lnTo>
                    <a:lnTo>
                      <a:pt x="17155" y="9243"/>
                    </a:lnTo>
                    <a:lnTo>
                      <a:pt x="17155" y="9077"/>
                    </a:lnTo>
                    <a:lnTo>
                      <a:pt x="17071" y="8869"/>
                    </a:lnTo>
                    <a:lnTo>
                      <a:pt x="16822" y="8369"/>
                    </a:lnTo>
                    <a:lnTo>
                      <a:pt x="16530" y="7911"/>
                    </a:lnTo>
                    <a:lnTo>
                      <a:pt x="16197" y="7495"/>
                    </a:lnTo>
                    <a:lnTo>
                      <a:pt x="15822" y="7078"/>
                    </a:lnTo>
                    <a:lnTo>
                      <a:pt x="15448" y="6662"/>
                    </a:lnTo>
                    <a:lnTo>
                      <a:pt x="15031" y="6329"/>
                    </a:lnTo>
                    <a:lnTo>
                      <a:pt x="14573" y="5996"/>
                    </a:lnTo>
                    <a:lnTo>
                      <a:pt x="14115" y="5704"/>
                    </a:lnTo>
                    <a:lnTo>
                      <a:pt x="14656" y="5413"/>
                    </a:lnTo>
                    <a:lnTo>
                      <a:pt x="15198" y="5080"/>
                    </a:lnTo>
                    <a:lnTo>
                      <a:pt x="15822" y="4580"/>
                    </a:lnTo>
                    <a:lnTo>
                      <a:pt x="16405" y="4039"/>
                    </a:lnTo>
                    <a:lnTo>
                      <a:pt x="16988" y="3498"/>
                    </a:lnTo>
                    <a:lnTo>
                      <a:pt x="17279" y="3206"/>
                    </a:lnTo>
                    <a:lnTo>
                      <a:pt x="17529" y="2915"/>
                    </a:lnTo>
                    <a:lnTo>
                      <a:pt x="17654" y="2707"/>
                    </a:lnTo>
                    <a:lnTo>
                      <a:pt x="17737" y="2499"/>
                    </a:lnTo>
                    <a:lnTo>
                      <a:pt x="17779" y="2290"/>
                    </a:lnTo>
                    <a:lnTo>
                      <a:pt x="17779" y="2041"/>
                    </a:lnTo>
                    <a:lnTo>
                      <a:pt x="17779" y="1832"/>
                    </a:lnTo>
                    <a:lnTo>
                      <a:pt x="17737" y="1624"/>
                    </a:lnTo>
                    <a:lnTo>
                      <a:pt x="17654" y="1416"/>
                    </a:lnTo>
                    <a:lnTo>
                      <a:pt x="17529" y="1208"/>
                    </a:lnTo>
                    <a:lnTo>
                      <a:pt x="17404" y="1000"/>
                    </a:lnTo>
                    <a:lnTo>
                      <a:pt x="17279" y="833"/>
                    </a:lnTo>
                    <a:lnTo>
                      <a:pt x="17071" y="667"/>
                    </a:lnTo>
                    <a:lnTo>
                      <a:pt x="16905" y="542"/>
                    </a:lnTo>
                    <a:lnTo>
                      <a:pt x="16488" y="334"/>
                    </a:lnTo>
                    <a:lnTo>
                      <a:pt x="16072" y="209"/>
                    </a:lnTo>
                    <a:lnTo>
                      <a:pt x="15614" y="84"/>
                    </a:lnTo>
                    <a:lnTo>
                      <a:pt x="15156" y="42"/>
                    </a:lnTo>
                    <a:lnTo>
                      <a:pt x="14698" y="0"/>
                    </a:lnTo>
                    <a:close/>
                  </a:path>
                </a:pathLst>
              </a:custGeom>
              <a:solidFill>
                <a:srgbClr val="E89FB0"/>
              </a:solidFill>
              <a:ln>
                <a:noFill/>
              </a:ln>
            </p:spPr>
            <p:txBody>
              <a:bodyPr anchorCtr="0" anchor="ctr" bIns="90900" lIns="90900" spcFirstLastPara="1" rIns="90900" wrap="square" tIns="90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71" name="Google Shape;171;p3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01800" y="1643005"/>
              <a:ext cx="1852445" cy="1389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3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711520" y="1151305"/>
              <a:ext cx="1708887" cy="13893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39"/>
            <p:cNvPicPr preferRelativeResize="0"/>
            <p:nvPr/>
          </p:nvPicPr>
          <p:blipFill rotWithShape="1">
            <a:blip r:embed="rId9">
              <a:alphaModFix/>
            </a:blip>
            <a:srcRect b="8322" l="52763" r="5" t="38904"/>
            <a:stretch/>
          </p:blipFill>
          <p:spPr>
            <a:xfrm rot="305524">
              <a:off x="6301782" y="2141370"/>
              <a:ext cx="1893556" cy="118182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4" name="Google Shape;174;p39"/>
            <p:cNvGrpSpPr/>
            <p:nvPr/>
          </p:nvGrpSpPr>
          <p:grpSpPr>
            <a:xfrm flipH="1" rot="-10202714">
              <a:off x="2580305" y="1332124"/>
              <a:ext cx="435250" cy="627753"/>
              <a:chOff x="238125" y="689225"/>
              <a:chExt cx="3033950" cy="4390125"/>
            </a:xfrm>
          </p:grpSpPr>
          <p:sp>
            <p:nvSpPr>
              <p:cNvPr id="175" name="Google Shape;175;p39"/>
              <p:cNvSpPr/>
              <p:nvPr/>
            </p:nvSpPr>
            <p:spPr>
              <a:xfrm>
                <a:off x="547275" y="3339775"/>
                <a:ext cx="1030575" cy="1739575"/>
              </a:xfrm>
              <a:custGeom>
                <a:rect b="b" l="l" r="r" t="t"/>
                <a:pathLst>
                  <a:path extrusionOk="0" h="69583" w="41223">
                    <a:moveTo>
                      <a:pt x="25393" y="1"/>
                    </a:moveTo>
                    <a:lnTo>
                      <a:pt x="19292" y="660"/>
                    </a:lnTo>
                    <a:lnTo>
                      <a:pt x="16324" y="1155"/>
                    </a:lnTo>
                    <a:lnTo>
                      <a:pt x="13027" y="1814"/>
                    </a:lnTo>
                    <a:lnTo>
                      <a:pt x="9069" y="3958"/>
                    </a:lnTo>
                    <a:lnTo>
                      <a:pt x="7256" y="5937"/>
                    </a:lnTo>
                    <a:lnTo>
                      <a:pt x="6926" y="7091"/>
                    </a:lnTo>
                    <a:lnTo>
                      <a:pt x="2309" y="21436"/>
                    </a:lnTo>
                    <a:lnTo>
                      <a:pt x="1320" y="24899"/>
                    </a:lnTo>
                    <a:lnTo>
                      <a:pt x="330" y="32154"/>
                    </a:lnTo>
                    <a:lnTo>
                      <a:pt x="1" y="42871"/>
                    </a:lnTo>
                    <a:lnTo>
                      <a:pt x="495" y="50126"/>
                    </a:lnTo>
                    <a:lnTo>
                      <a:pt x="660" y="53094"/>
                    </a:lnTo>
                    <a:lnTo>
                      <a:pt x="1320" y="59030"/>
                    </a:lnTo>
                    <a:lnTo>
                      <a:pt x="2309" y="61998"/>
                    </a:lnTo>
                    <a:lnTo>
                      <a:pt x="3463" y="63812"/>
                    </a:lnTo>
                    <a:lnTo>
                      <a:pt x="6761" y="66780"/>
                    </a:lnTo>
                    <a:lnTo>
                      <a:pt x="11543" y="68758"/>
                    </a:lnTo>
                    <a:lnTo>
                      <a:pt x="17314" y="69583"/>
                    </a:lnTo>
                    <a:lnTo>
                      <a:pt x="20611" y="69583"/>
                    </a:lnTo>
                    <a:lnTo>
                      <a:pt x="23250" y="69418"/>
                    </a:lnTo>
                    <a:lnTo>
                      <a:pt x="28031" y="68429"/>
                    </a:lnTo>
                    <a:lnTo>
                      <a:pt x="31824" y="66450"/>
                    </a:lnTo>
                    <a:lnTo>
                      <a:pt x="34297" y="63812"/>
                    </a:lnTo>
                    <a:lnTo>
                      <a:pt x="34957" y="62163"/>
                    </a:lnTo>
                    <a:lnTo>
                      <a:pt x="36606" y="55568"/>
                    </a:lnTo>
                    <a:lnTo>
                      <a:pt x="38749" y="42047"/>
                    </a:lnTo>
                    <a:lnTo>
                      <a:pt x="39574" y="35286"/>
                    </a:lnTo>
                    <a:lnTo>
                      <a:pt x="40233" y="29186"/>
                    </a:lnTo>
                    <a:lnTo>
                      <a:pt x="41222" y="17149"/>
                    </a:lnTo>
                    <a:lnTo>
                      <a:pt x="40893" y="11048"/>
                    </a:lnTo>
                    <a:lnTo>
                      <a:pt x="40563" y="9234"/>
                    </a:lnTo>
                    <a:lnTo>
                      <a:pt x="38749" y="5937"/>
                    </a:lnTo>
                    <a:lnTo>
                      <a:pt x="35616" y="3134"/>
                    </a:lnTo>
                    <a:lnTo>
                      <a:pt x="31329" y="990"/>
                    </a:lnTo>
                    <a:lnTo>
                      <a:pt x="28526" y="495"/>
                    </a:lnTo>
                    <a:lnTo>
                      <a:pt x="25393" y="1"/>
                    </a:lnTo>
                    <a:close/>
                  </a:path>
                </a:pathLst>
              </a:custGeom>
              <a:solidFill>
                <a:srgbClr val="FFECBB"/>
              </a:solidFill>
              <a:ln>
                <a:noFill/>
              </a:ln>
            </p:spPr>
            <p:txBody>
              <a:bodyPr anchorCtr="0" anchor="ctr" bIns="13075" lIns="13075" spcFirstLastPara="1" rIns="13075" wrap="square" tIns="130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39"/>
              <p:cNvSpPr/>
              <p:nvPr/>
            </p:nvSpPr>
            <p:spPr>
              <a:xfrm>
                <a:off x="2257975" y="1793975"/>
                <a:ext cx="1014100" cy="2831950"/>
              </a:xfrm>
              <a:custGeom>
                <a:rect b="b" l="l" r="r" t="t"/>
                <a:pathLst>
                  <a:path extrusionOk="0" h="113278" w="40564">
                    <a:moveTo>
                      <a:pt x="20942" y="0"/>
                    </a:moveTo>
                    <a:lnTo>
                      <a:pt x="15500" y="825"/>
                    </a:lnTo>
                    <a:lnTo>
                      <a:pt x="10389" y="2968"/>
                    </a:lnTo>
                    <a:lnTo>
                      <a:pt x="8080" y="4452"/>
                    </a:lnTo>
                    <a:lnTo>
                      <a:pt x="6761" y="5606"/>
                    </a:lnTo>
                    <a:lnTo>
                      <a:pt x="4453" y="8409"/>
                    </a:lnTo>
                    <a:lnTo>
                      <a:pt x="2309" y="13026"/>
                    </a:lnTo>
                    <a:lnTo>
                      <a:pt x="1980" y="16654"/>
                    </a:lnTo>
                    <a:lnTo>
                      <a:pt x="331" y="43365"/>
                    </a:lnTo>
                    <a:lnTo>
                      <a:pt x="1" y="57381"/>
                    </a:lnTo>
                    <a:lnTo>
                      <a:pt x="496" y="81289"/>
                    </a:lnTo>
                    <a:lnTo>
                      <a:pt x="2144" y="96294"/>
                    </a:lnTo>
                    <a:lnTo>
                      <a:pt x="3464" y="102890"/>
                    </a:lnTo>
                    <a:lnTo>
                      <a:pt x="4618" y="106022"/>
                    </a:lnTo>
                    <a:lnTo>
                      <a:pt x="7586" y="109815"/>
                    </a:lnTo>
                    <a:lnTo>
                      <a:pt x="10224" y="111629"/>
                    </a:lnTo>
                    <a:lnTo>
                      <a:pt x="11873" y="112288"/>
                    </a:lnTo>
                    <a:lnTo>
                      <a:pt x="15500" y="113277"/>
                    </a:lnTo>
                    <a:lnTo>
                      <a:pt x="23250" y="113112"/>
                    </a:lnTo>
                    <a:lnTo>
                      <a:pt x="30505" y="110639"/>
                    </a:lnTo>
                    <a:lnTo>
                      <a:pt x="34462" y="107177"/>
                    </a:lnTo>
                    <a:lnTo>
                      <a:pt x="36276" y="104209"/>
                    </a:lnTo>
                    <a:lnTo>
                      <a:pt x="36936" y="102560"/>
                    </a:lnTo>
                    <a:lnTo>
                      <a:pt x="38585" y="95634"/>
                    </a:lnTo>
                    <a:lnTo>
                      <a:pt x="40233" y="81949"/>
                    </a:lnTo>
                    <a:lnTo>
                      <a:pt x="40398" y="74859"/>
                    </a:lnTo>
                    <a:lnTo>
                      <a:pt x="40563" y="41552"/>
                    </a:lnTo>
                    <a:lnTo>
                      <a:pt x="40563" y="33967"/>
                    </a:lnTo>
                    <a:lnTo>
                      <a:pt x="39574" y="18962"/>
                    </a:lnTo>
                    <a:lnTo>
                      <a:pt x="38255" y="11542"/>
                    </a:lnTo>
                    <a:lnTo>
                      <a:pt x="37760" y="9729"/>
                    </a:lnTo>
                    <a:lnTo>
                      <a:pt x="36276" y="6596"/>
                    </a:lnTo>
                    <a:lnTo>
                      <a:pt x="33968" y="3958"/>
                    </a:lnTo>
                    <a:lnTo>
                      <a:pt x="31000" y="1979"/>
                    </a:lnTo>
                    <a:lnTo>
                      <a:pt x="29351" y="1319"/>
                    </a:lnTo>
                    <a:lnTo>
                      <a:pt x="26548" y="495"/>
                    </a:lnTo>
                    <a:lnTo>
                      <a:pt x="20942" y="0"/>
                    </a:lnTo>
                    <a:close/>
                  </a:path>
                </a:pathLst>
              </a:custGeom>
              <a:solidFill>
                <a:srgbClr val="FFECBB"/>
              </a:solidFill>
              <a:ln>
                <a:noFill/>
              </a:ln>
            </p:spPr>
            <p:txBody>
              <a:bodyPr anchorCtr="0" anchor="ctr" bIns="13075" lIns="13075" spcFirstLastPara="1" rIns="13075" wrap="square" tIns="130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39"/>
              <p:cNvSpPr/>
              <p:nvPr/>
            </p:nvSpPr>
            <p:spPr>
              <a:xfrm>
                <a:off x="238125" y="689225"/>
                <a:ext cx="1615900" cy="2271350"/>
              </a:xfrm>
              <a:custGeom>
                <a:rect b="b" l="l" r="r" t="t"/>
                <a:pathLst>
                  <a:path extrusionOk="0" h="90854" w="64636">
                    <a:moveTo>
                      <a:pt x="16983" y="1"/>
                    </a:moveTo>
                    <a:lnTo>
                      <a:pt x="15335" y="166"/>
                    </a:lnTo>
                    <a:lnTo>
                      <a:pt x="12202" y="825"/>
                    </a:lnTo>
                    <a:lnTo>
                      <a:pt x="6760" y="4123"/>
                    </a:lnTo>
                    <a:lnTo>
                      <a:pt x="2473" y="8740"/>
                    </a:lnTo>
                    <a:lnTo>
                      <a:pt x="165" y="13851"/>
                    </a:lnTo>
                    <a:lnTo>
                      <a:pt x="0" y="16324"/>
                    </a:lnTo>
                    <a:lnTo>
                      <a:pt x="165" y="19457"/>
                    </a:lnTo>
                    <a:lnTo>
                      <a:pt x="1484" y="24569"/>
                    </a:lnTo>
                    <a:lnTo>
                      <a:pt x="3792" y="28361"/>
                    </a:lnTo>
                    <a:lnTo>
                      <a:pt x="6925" y="30999"/>
                    </a:lnTo>
                    <a:lnTo>
                      <a:pt x="11872" y="33473"/>
                    </a:lnTo>
                    <a:lnTo>
                      <a:pt x="17643" y="34627"/>
                    </a:lnTo>
                    <a:lnTo>
                      <a:pt x="18962" y="34627"/>
                    </a:lnTo>
                    <a:lnTo>
                      <a:pt x="22590" y="34132"/>
                    </a:lnTo>
                    <a:lnTo>
                      <a:pt x="26877" y="32648"/>
                    </a:lnTo>
                    <a:lnTo>
                      <a:pt x="27701" y="32318"/>
                    </a:lnTo>
                    <a:lnTo>
                      <a:pt x="28855" y="32318"/>
                    </a:lnTo>
                    <a:lnTo>
                      <a:pt x="29680" y="33967"/>
                    </a:lnTo>
                    <a:lnTo>
                      <a:pt x="29845" y="35781"/>
                    </a:lnTo>
                    <a:lnTo>
                      <a:pt x="29845" y="62328"/>
                    </a:lnTo>
                    <a:lnTo>
                      <a:pt x="29515" y="82774"/>
                    </a:lnTo>
                    <a:lnTo>
                      <a:pt x="29680" y="84423"/>
                    </a:lnTo>
                    <a:lnTo>
                      <a:pt x="30834" y="87226"/>
                    </a:lnTo>
                    <a:lnTo>
                      <a:pt x="33472" y="89699"/>
                    </a:lnTo>
                    <a:lnTo>
                      <a:pt x="34791" y="90359"/>
                    </a:lnTo>
                    <a:lnTo>
                      <a:pt x="37100" y="90853"/>
                    </a:lnTo>
                    <a:lnTo>
                      <a:pt x="41387" y="90853"/>
                    </a:lnTo>
                    <a:lnTo>
                      <a:pt x="45674" y="89369"/>
                    </a:lnTo>
                    <a:lnTo>
                      <a:pt x="49631" y="86566"/>
                    </a:lnTo>
                    <a:lnTo>
                      <a:pt x="51280" y="84587"/>
                    </a:lnTo>
                    <a:lnTo>
                      <a:pt x="53094" y="82444"/>
                    </a:lnTo>
                    <a:lnTo>
                      <a:pt x="56062" y="77332"/>
                    </a:lnTo>
                    <a:lnTo>
                      <a:pt x="56886" y="74365"/>
                    </a:lnTo>
                    <a:lnTo>
                      <a:pt x="59524" y="65296"/>
                    </a:lnTo>
                    <a:lnTo>
                      <a:pt x="62657" y="56392"/>
                    </a:lnTo>
                    <a:lnTo>
                      <a:pt x="63811" y="54413"/>
                    </a:lnTo>
                    <a:lnTo>
                      <a:pt x="64636" y="52764"/>
                    </a:lnTo>
                    <a:lnTo>
                      <a:pt x="63976" y="51115"/>
                    </a:lnTo>
                    <a:lnTo>
                      <a:pt x="62822" y="50786"/>
                    </a:lnTo>
                    <a:lnTo>
                      <a:pt x="62822" y="50951"/>
                    </a:lnTo>
                    <a:lnTo>
                      <a:pt x="61008" y="50786"/>
                    </a:lnTo>
                    <a:lnTo>
                      <a:pt x="58040" y="52599"/>
                    </a:lnTo>
                    <a:lnTo>
                      <a:pt x="54578" y="58041"/>
                    </a:lnTo>
                    <a:lnTo>
                      <a:pt x="50291" y="67604"/>
                    </a:lnTo>
                    <a:lnTo>
                      <a:pt x="46004" y="73540"/>
                    </a:lnTo>
                    <a:lnTo>
                      <a:pt x="42376" y="75684"/>
                    </a:lnTo>
                    <a:lnTo>
                      <a:pt x="40233" y="75848"/>
                    </a:lnTo>
                    <a:lnTo>
                      <a:pt x="40233" y="74859"/>
                    </a:lnTo>
                    <a:lnTo>
                      <a:pt x="40068" y="73870"/>
                    </a:lnTo>
                    <a:lnTo>
                      <a:pt x="40068" y="38914"/>
                    </a:lnTo>
                    <a:lnTo>
                      <a:pt x="40233" y="20776"/>
                    </a:lnTo>
                    <a:lnTo>
                      <a:pt x="39903" y="16654"/>
                    </a:lnTo>
                    <a:lnTo>
                      <a:pt x="38089" y="10059"/>
                    </a:lnTo>
                    <a:lnTo>
                      <a:pt x="34956" y="5442"/>
                    </a:lnTo>
                    <a:lnTo>
                      <a:pt x="30999" y="2309"/>
                    </a:lnTo>
                    <a:lnTo>
                      <a:pt x="24403" y="166"/>
                    </a:lnTo>
                    <a:lnTo>
                      <a:pt x="16983" y="1"/>
                    </a:lnTo>
                    <a:close/>
                  </a:path>
                </a:pathLst>
              </a:custGeom>
              <a:solidFill>
                <a:srgbClr val="FFECBB"/>
              </a:solidFill>
              <a:ln>
                <a:noFill/>
              </a:ln>
            </p:spPr>
            <p:txBody>
              <a:bodyPr anchorCtr="0" anchor="ctr" bIns="13075" lIns="13075" spcFirstLastPara="1" rIns="13075" wrap="square" tIns="130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8" name="Google Shape;178;p39"/>
            <p:cNvSpPr/>
            <p:nvPr/>
          </p:nvSpPr>
          <p:spPr>
            <a:xfrm rot="1207337">
              <a:off x="1994795" y="2502021"/>
              <a:ext cx="922586" cy="799842"/>
            </a:xfrm>
            <a:custGeom>
              <a:rect b="b" l="l" r="r" t="t"/>
              <a:pathLst>
                <a:path extrusionOk="0" h="20361" w="21859">
                  <a:moveTo>
                    <a:pt x="15114" y="1"/>
                  </a:moveTo>
                  <a:lnTo>
                    <a:pt x="14989" y="84"/>
                  </a:lnTo>
                  <a:lnTo>
                    <a:pt x="14947" y="167"/>
                  </a:lnTo>
                  <a:lnTo>
                    <a:pt x="14864" y="292"/>
                  </a:lnTo>
                  <a:lnTo>
                    <a:pt x="14864" y="417"/>
                  </a:lnTo>
                  <a:lnTo>
                    <a:pt x="14822" y="1000"/>
                  </a:lnTo>
                  <a:lnTo>
                    <a:pt x="14697" y="1583"/>
                  </a:lnTo>
                  <a:lnTo>
                    <a:pt x="14531" y="2166"/>
                  </a:lnTo>
                  <a:lnTo>
                    <a:pt x="14406" y="2415"/>
                  </a:lnTo>
                  <a:lnTo>
                    <a:pt x="14239" y="2665"/>
                  </a:lnTo>
                  <a:lnTo>
                    <a:pt x="14073" y="2915"/>
                  </a:lnTo>
                  <a:lnTo>
                    <a:pt x="13906" y="3123"/>
                  </a:lnTo>
                  <a:lnTo>
                    <a:pt x="13698" y="3331"/>
                  </a:lnTo>
                  <a:lnTo>
                    <a:pt x="13448" y="3456"/>
                  </a:lnTo>
                  <a:lnTo>
                    <a:pt x="13240" y="3581"/>
                  </a:lnTo>
                  <a:lnTo>
                    <a:pt x="12948" y="3664"/>
                  </a:lnTo>
                  <a:lnTo>
                    <a:pt x="12366" y="3664"/>
                  </a:lnTo>
                  <a:lnTo>
                    <a:pt x="11949" y="3581"/>
                  </a:lnTo>
                  <a:lnTo>
                    <a:pt x="11575" y="3540"/>
                  </a:lnTo>
                  <a:lnTo>
                    <a:pt x="11075" y="3456"/>
                  </a:lnTo>
                  <a:lnTo>
                    <a:pt x="10575" y="3456"/>
                  </a:lnTo>
                  <a:lnTo>
                    <a:pt x="10117" y="3540"/>
                  </a:lnTo>
                  <a:lnTo>
                    <a:pt x="9659" y="3664"/>
                  </a:lnTo>
                  <a:lnTo>
                    <a:pt x="9243" y="3873"/>
                  </a:lnTo>
                  <a:lnTo>
                    <a:pt x="8827" y="4164"/>
                  </a:lnTo>
                  <a:lnTo>
                    <a:pt x="8452" y="4456"/>
                  </a:lnTo>
                  <a:lnTo>
                    <a:pt x="8160" y="4872"/>
                  </a:lnTo>
                  <a:lnTo>
                    <a:pt x="7952" y="5163"/>
                  </a:lnTo>
                  <a:lnTo>
                    <a:pt x="7786" y="5455"/>
                  </a:lnTo>
                  <a:lnTo>
                    <a:pt x="7619" y="5746"/>
                  </a:lnTo>
                  <a:lnTo>
                    <a:pt x="7536" y="5996"/>
                  </a:lnTo>
                  <a:lnTo>
                    <a:pt x="7411" y="6537"/>
                  </a:lnTo>
                  <a:lnTo>
                    <a:pt x="7369" y="7079"/>
                  </a:lnTo>
                  <a:lnTo>
                    <a:pt x="7369" y="7620"/>
                  </a:lnTo>
                  <a:lnTo>
                    <a:pt x="7411" y="8161"/>
                  </a:lnTo>
                  <a:lnTo>
                    <a:pt x="7453" y="8786"/>
                  </a:lnTo>
                  <a:lnTo>
                    <a:pt x="7453" y="9410"/>
                  </a:lnTo>
                  <a:lnTo>
                    <a:pt x="7453" y="9618"/>
                  </a:lnTo>
                  <a:lnTo>
                    <a:pt x="7411" y="9785"/>
                  </a:lnTo>
                  <a:lnTo>
                    <a:pt x="7328" y="9951"/>
                  </a:lnTo>
                  <a:lnTo>
                    <a:pt x="7244" y="10118"/>
                  </a:lnTo>
                  <a:lnTo>
                    <a:pt x="7120" y="10243"/>
                  </a:lnTo>
                  <a:lnTo>
                    <a:pt x="6953" y="10368"/>
                  </a:lnTo>
                  <a:lnTo>
                    <a:pt x="6828" y="10493"/>
                  </a:lnTo>
                  <a:lnTo>
                    <a:pt x="6620" y="10534"/>
                  </a:lnTo>
                  <a:lnTo>
                    <a:pt x="6412" y="10618"/>
                  </a:lnTo>
                  <a:lnTo>
                    <a:pt x="5787" y="10618"/>
                  </a:lnTo>
                  <a:lnTo>
                    <a:pt x="5371" y="10534"/>
                  </a:lnTo>
                  <a:lnTo>
                    <a:pt x="4913" y="10409"/>
                  </a:lnTo>
                  <a:lnTo>
                    <a:pt x="4455" y="10243"/>
                  </a:lnTo>
                  <a:lnTo>
                    <a:pt x="3955" y="10118"/>
                  </a:lnTo>
                  <a:lnTo>
                    <a:pt x="3414" y="10035"/>
                  </a:lnTo>
                  <a:lnTo>
                    <a:pt x="2748" y="9993"/>
                  </a:lnTo>
                  <a:lnTo>
                    <a:pt x="2290" y="10076"/>
                  </a:lnTo>
                  <a:lnTo>
                    <a:pt x="1832" y="10201"/>
                  </a:lnTo>
                  <a:lnTo>
                    <a:pt x="1416" y="10409"/>
                  </a:lnTo>
                  <a:lnTo>
                    <a:pt x="1041" y="10742"/>
                  </a:lnTo>
                  <a:lnTo>
                    <a:pt x="708" y="11076"/>
                  </a:lnTo>
                  <a:lnTo>
                    <a:pt x="458" y="11450"/>
                  </a:lnTo>
                  <a:lnTo>
                    <a:pt x="250" y="11908"/>
                  </a:lnTo>
                  <a:lnTo>
                    <a:pt x="125" y="12325"/>
                  </a:lnTo>
                  <a:lnTo>
                    <a:pt x="42" y="12824"/>
                  </a:lnTo>
                  <a:lnTo>
                    <a:pt x="0" y="13282"/>
                  </a:lnTo>
                  <a:lnTo>
                    <a:pt x="83" y="13740"/>
                  </a:lnTo>
                  <a:lnTo>
                    <a:pt x="208" y="14198"/>
                  </a:lnTo>
                  <a:lnTo>
                    <a:pt x="291" y="14323"/>
                  </a:lnTo>
                  <a:lnTo>
                    <a:pt x="375" y="14406"/>
                  </a:lnTo>
                  <a:lnTo>
                    <a:pt x="625" y="14615"/>
                  </a:lnTo>
                  <a:lnTo>
                    <a:pt x="958" y="14781"/>
                  </a:lnTo>
                  <a:lnTo>
                    <a:pt x="1291" y="14948"/>
                  </a:lnTo>
                  <a:lnTo>
                    <a:pt x="2040" y="15239"/>
                  </a:lnTo>
                  <a:lnTo>
                    <a:pt x="2332" y="15406"/>
                  </a:lnTo>
                  <a:lnTo>
                    <a:pt x="2581" y="15572"/>
                  </a:lnTo>
                  <a:lnTo>
                    <a:pt x="2914" y="15947"/>
                  </a:lnTo>
                  <a:lnTo>
                    <a:pt x="3206" y="16322"/>
                  </a:lnTo>
                  <a:lnTo>
                    <a:pt x="3456" y="16738"/>
                  </a:lnTo>
                  <a:lnTo>
                    <a:pt x="3622" y="17154"/>
                  </a:lnTo>
                  <a:lnTo>
                    <a:pt x="3830" y="17571"/>
                  </a:lnTo>
                  <a:lnTo>
                    <a:pt x="4080" y="17987"/>
                  </a:lnTo>
                  <a:lnTo>
                    <a:pt x="4330" y="18403"/>
                  </a:lnTo>
                  <a:lnTo>
                    <a:pt x="4705" y="18820"/>
                  </a:lnTo>
                  <a:lnTo>
                    <a:pt x="6079" y="20235"/>
                  </a:lnTo>
                  <a:lnTo>
                    <a:pt x="6162" y="20319"/>
                  </a:lnTo>
                  <a:lnTo>
                    <a:pt x="6287" y="20360"/>
                  </a:lnTo>
                  <a:lnTo>
                    <a:pt x="6370" y="20360"/>
                  </a:lnTo>
                  <a:lnTo>
                    <a:pt x="6495" y="20319"/>
                  </a:lnTo>
                  <a:lnTo>
                    <a:pt x="6578" y="20277"/>
                  </a:lnTo>
                  <a:lnTo>
                    <a:pt x="6662" y="20194"/>
                  </a:lnTo>
                  <a:lnTo>
                    <a:pt x="6703" y="20110"/>
                  </a:lnTo>
                  <a:lnTo>
                    <a:pt x="6745" y="19985"/>
                  </a:lnTo>
                  <a:lnTo>
                    <a:pt x="6787" y="19652"/>
                  </a:lnTo>
                  <a:lnTo>
                    <a:pt x="6870" y="19361"/>
                  </a:lnTo>
                  <a:lnTo>
                    <a:pt x="7078" y="18736"/>
                  </a:lnTo>
                  <a:lnTo>
                    <a:pt x="7244" y="18403"/>
                  </a:lnTo>
                  <a:lnTo>
                    <a:pt x="7453" y="18112"/>
                  </a:lnTo>
                  <a:lnTo>
                    <a:pt x="7702" y="17820"/>
                  </a:lnTo>
                  <a:lnTo>
                    <a:pt x="7994" y="17612"/>
                  </a:lnTo>
                  <a:lnTo>
                    <a:pt x="8327" y="17446"/>
                  </a:lnTo>
                  <a:lnTo>
                    <a:pt x="8660" y="17362"/>
                  </a:lnTo>
                  <a:lnTo>
                    <a:pt x="9035" y="17279"/>
                  </a:lnTo>
                  <a:lnTo>
                    <a:pt x="9451" y="17321"/>
                  </a:lnTo>
                  <a:lnTo>
                    <a:pt x="9951" y="17404"/>
                  </a:lnTo>
                  <a:lnTo>
                    <a:pt x="10409" y="17487"/>
                  </a:lnTo>
                  <a:lnTo>
                    <a:pt x="11241" y="17696"/>
                  </a:lnTo>
                  <a:lnTo>
                    <a:pt x="11658" y="17779"/>
                  </a:lnTo>
                  <a:lnTo>
                    <a:pt x="12116" y="17820"/>
                  </a:lnTo>
                  <a:lnTo>
                    <a:pt x="12574" y="17779"/>
                  </a:lnTo>
                  <a:lnTo>
                    <a:pt x="13073" y="17654"/>
                  </a:lnTo>
                  <a:lnTo>
                    <a:pt x="13448" y="17529"/>
                  </a:lnTo>
                  <a:lnTo>
                    <a:pt x="13781" y="17321"/>
                  </a:lnTo>
                  <a:lnTo>
                    <a:pt x="14073" y="17071"/>
                  </a:lnTo>
                  <a:lnTo>
                    <a:pt x="14322" y="16780"/>
                  </a:lnTo>
                  <a:lnTo>
                    <a:pt x="14531" y="16446"/>
                  </a:lnTo>
                  <a:lnTo>
                    <a:pt x="14656" y="16072"/>
                  </a:lnTo>
                  <a:lnTo>
                    <a:pt x="14739" y="15697"/>
                  </a:lnTo>
                  <a:lnTo>
                    <a:pt x="14780" y="15322"/>
                  </a:lnTo>
                  <a:lnTo>
                    <a:pt x="14739" y="13199"/>
                  </a:lnTo>
                  <a:lnTo>
                    <a:pt x="14780" y="12866"/>
                  </a:lnTo>
                  <a:lnTo>
                    <a:pt x="14822" y="12616"/>
                  </a:lnTo>
                  <a:lnTo>
                    <a:pt x="14905" y="12325"/>
                  </a:lnTo>
                  <a:lnTo>
                    <a:pt x="14989" y="12075"/>
                  </a:lnTo>
                  <a:lnTo>
                    <a:pt x="15114" y="11825"/>
                  </a:lnTo>
                  <a:lnTo>
                    <a:pt x="15280" y="11617"/>
                  </a:lnTo>
                  <a:lnTo>
                    <a:pt x="15488" y="11409"/>
                  </a:lnTo>
                  <a:lnTo>
                    <a:pt x="15655" y="11242"/>
                  </a:lnTo>
                  <a:lnTo>
                    <a:pt x="15946" y="11076"/>
                  </a:lnTo>
                  <a:lnTo>
                    <a:pt x="16196" y="10909"/>
                  </a:lnTo>
                  <a:lnTo>
                    <a:pt x="16446" y="10826"/>
                  </a:lnTo>
                  <a:lnTo>
                    <a:pt x="16696" y="10784"/>
                  </a:lnTo>
                  <a:lnTo>
                    <a:pt x="16945" y="10742"/>
                  </a:lnTo>
                  <a:lnTo>
                    <a:pt x="17195" y="10742"/>
                  </a:lnTo>
                  <a:lnTo>
                    <a:pt x="17695" y="10826"/>
                  </a:lnTo>
                  <a:lnTo>
                    <a:pt x="18195" y="10909"/>
                  </a:lnTo>
                  <a:lnTo>
                    <a:pt x="18694" y="10992"/>
                  </a:lnTo>
                  <a:lnTo>
                    <a:pt x="19152" y="10992"/>
                  </a:lnTo>
                  <a:lnTo>
                    <a:pt x="19402" y="10951"/>
                  </a:lnTo>
                  <a:lnTo>
                    <a:pt x="19652" y="10909"/>
                  </a:lnTo>
                  <a:lnTo>
                    <a:pt x="19943" y="10826"/>
                  </a:lnTo>
                  <a:lnTo>
                    <a:pt x="20151" y="10701"/>
                  </a:lnTo>
                  <a:lnTo>
                    <a:pt x="20401" y="10576"/>
                  </a:lnTo>
                  <a:lnTo>
                    <a:pt x="20609" y="10409"/>
                  </a:lnTo>
                  <a:lnTo>
                    <a:pt x="21026" y="10035"/>
                  </a:lnTo>
                  <a:lnTo>
                    <a:pt x="21359" y="9618"/>
                  </a:lnTo>
                  <a:lnTo>
                    <a:pt x="21567" y="9119"/>
                  </a:lnTo>
                  <a:lnTo>
                    <a:pt x="21775" y="8619"/>
                  </a:lnTo>
                  <a:lnTo>
                    <a:pt x="21858" y="8036"/>
                  </a:lnTo>
                  <a:lnTo>
                    <a:pt x="21858" y="7495"/>
                  </a:lnTo>
                  <a:lnTo>
                    <a:pt x="21817" y="7037"/>
                  </a:lnTo>
                  <a:lnTo>
                    <a:pt x="21733" y="6662"/>
                  </a:lnTo>
                  <a:lnTo>
                    <a:pt x="21609" y="6329"/>
                  </a:lnTo>
                  <a:lnTo>
                    <a:pt x="21442" y="6079"/>
                  </a:lnTo>
                  <a:lnTo>
                    <a:pt x="21275" y="5871"/>
                  </a:lnTo>
                  <a:lnTo>
                    <a:pt x="21067" y="5746"/>
                  </a:lnTo>
                  <a:lnTo>
                    <a:pt x="20859" y="5621"/>
                  </a:lnTo>
                  <a:lnTo>
                    <a:pt x="20651" y="5496"/>
                  </a:lnTo>
                  <a:lnTo>
                    <a:pt x="20151" y="5371"/>
                  </a:lnTo>
                  <a:lnTo>
                    <a:pt x="19652" y="5205"/>
                  </a:lnTo>
                  <a:lnTo>
                    <a:pt x="19194" y="5038"/>
                  </a:lnTo>
                  <a:lnTo>
                    <a:pt x="18944" y="4913"/>
                  </a:lnTo>
                  <a:lnTo>
                    <a:pt x="18736" y="4747"/>
                  </a:lnTo>
                  <a:lnTo>
                    <a:pt x="18403" y="4372"/>
                  </a:lnTo>
                  <a:lnTo>
                    <a:pt x="18153" y="3998"/>
                  </a:lnTo>
                  <a:lnTo>
                    <a:pt x="17986" y="3623"/>
                  </a:lnTo>
                  <a:lnTo>
                    <a:pt x="17903" y="3290"/>
                  </a:lnTo>
                  <a:lnTo>
                    <a:pt x="17820" y="2915"/>
                  </a:lnTo>
                  <a:lnTo>
                    <a:pt x="17653" y="2540"/>
                  </a:lnTo>
                  <a:lnTo>
                    <a:pt x="17445" y="2124"/>
                  </a:lnTo>
                  <a:lnTo>
                    <a:pt x="17112" y="1666"/>
                  </a:lnTo>
                  <a:lnTo>
                    <a:pt x="16529" y="958"/>
                  </a:lnTo>
                  <a:lnTo>
                    <a:pt x="16196" y="625"/>
                  </a:lnTo>
                  <a:lnTo>
                    <a:pt x="15780" y="209"/>
                  </a:lnTo>
                  <a:lnTo>
                    <a:pt x="15572" y="84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0A203E"/>
            </a:solidFill>
            <a:ln>
              <a:noFill/>
            </a:ln>
          </p:spPr>
          <p:txBody>
            <a:bodyPr anchorCtr="0" anchor="ctr" bIns="83575" lIns="83575" spcFirstLastPara="1" rIns="83575" wrap="square" tIns="83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80"/>
                <a:buFont typeface="Arial"/>
                <a:buNone/>
              </a:pPr>
              <a:r>
                <a:t/>
              </a:r>
              <a:endParaRPr b="0" i="0" sz="128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9"/>
            <p:cNvSpPr/>
            <p:nvPr/>
          </p:nvSpPr>
          <p:spPr>
            <a:xfrm rot="5032954">
              <a:off x="7229814" y="1835628"/>
              <a:ext cx="551002" cy="551005"/>
            </a:xfrm>
            <a:custGeom>
              <a:rect b="b" l="l" r="r" t="t"/>
              <a:pathLst>
                <a:path extrusionOk="0" h="209710" w="209709">
                  <a:moveTo>
                    <a:pt x="93716" y="63645"/>
                  </a:moveTo>
                  <a:lnTo>
                    <a:pt x="97535" y="64122"/>
                  </a:lnTo>
                  <a:lnTo>
                    <a:pt x="101195" y="65395"/>
                  </a:lnTo>
                  <a:lnTo>
                    <a:pt x="104536" y="67463"/>
                  </a:lnTo>
                  <a:lnTo>
                    <a:pt x="108832" y="71600"/>
                  </a:lnTo>
                  <a:lnTo>
                    <a:pt x="111059" y="75260"/>
                  </a:lnTo>
                  <a:lnTo>
                    <a:pt x="112173" y="77646"/>
                  </a:lnTo>
                  <a:lnTo>
                    <a:pt x="113764" y="82579"/>
                  </a:lnTo>
                  <a:lnTo>
                    <a:pt x="114560" y="87511"/>
                  </a:lnTo>
                  <a:lnTo>
                    <a:pt x="114242" y="92285"/>
                  </a:lnTo>
                  <a:lnTo>
                    <a:pt x="113128" y="97058"/>
                  </a:lnTo>
                  <a:lnTo>
                    <a:pt x="111059" y="101354"/>
                  </a:lnTo>
                  <a:lnTo>
                    <a:pt x="108036" y="105491"/>
                  </a:lnTo>
                  <a:lnTo>
                    <a:pt x="104059" y="109151"/>
                  </a:lnTo>
                  <a:lnTo>
                    <a:pt x="101672" y="110742"/>
                  </a:lnTo>
                  <a:lnTo>
                    <a:pt x="98808" y="112333"/>
                  </a:lnTo>
                  <a:lnTo>
                    <a:pt x="92921" y="114560"/>
                  </a:lnTo>
                  <a:lnTo>
                    <a:pt x="87034" y="115515"/>
                  </a:lnTo>
                  <a:lnTo>
                    <a:pt x="80987" y="114719"/>
                  </a:lnTo>
                  <a:lnTo>
                    <a:pt x="78123" y="113606"/>
                  </a:lnTo>
                  <a:lnTo>
                    <a:pt x="75737" y="112492"/>
                  </a:lnTo>
                  <a:lnTo>
                    <a:pt x="71123" y="109469"/>
                  </a:lnTo>
                  <a:lnTo>
                    <a:pt x="66986" y="105332"/>
                  </a:lnTo>
                  <a:lnTo>
                    <a:pt x="64440" y="100081"/>
                  </a:lnTo>
                  <a:lnTo>
                    <a:pt x="64122" y="97058"/>
                  </a:lnTo>
                  <a:lnTo>
                    <a:pt x="64122" y="94671"/>
                  </a:lnTo>
                  <a:lnTo>
                    <a:pt x="64917" y="90057"/>
                  </a:lnTo>
                  <a:lnTo>
                    <a:pt x="67304" y="83374"/>
                  </a:lnTo>
                  <a:lnTo>
                    <a:pt x="72714" y="75419"/>
                  </a:lnTo>
                  <a:lnTo>
                    <a:pt x="79555" y="68895"/>
                  </a:lnTo>
                  <a:lnTo>
                    <a:pt x="83533" y="66509"/>
                  </a:lnTo>
                  <a:lnTo>
                    <a:pt x="85602" y="65395"/>
                  </a:lnTo>
                  <a:lnTo>
                    <a:pt x="89579" y="63963"/>
                  </a:lnTo>
                  <a:lnTo>
                    <a:pt x="93716" y="63645"/>
                  </a:lnTo>
                  <a:close/>
                  <a:moveTo>
                    <a:pt x="104536" y="0"/>
                  </a:moveTo>
                  <a:lnTo>
                    <a:pt x="94194" y="477"/>
                  </a:lnTo>
                  <a:lnTo>
                    <a:pt x="83851" y="2068"/>
                  </a:lnTo>
                  <a:lnTo>
                    <a:pt x="73509" y="4773"/>
                  </a:lnTo>
                  <a:lnTo>
                    <a:pt x="68418" y="6524"/>
                  </a:lnTo>
                  <a:lnTo>
                    <a:pt x="63485" y="8433"/>
                  </a:lnTo>
                  <a:lnTo>
                    <a:pt x="53939" y="13206"/>
                  </a:lnTo>
                  <a:lnTo>
                    <a:pt x="45028" y="18616"/>
                  </a:lnTo>
                  <a:lnTo>
                    <a:pt x="36914" y="24981"/>
                  </a:lnTo>
                  <a:lnTo>
                    <a:pt x="29436" y="31981"/>
                  </a:lnTo>
                  <a:lnTo>
                    <a:pt x="22753" y="39619"/>
                  </a:lnTo>
                  <a:lnTo>
                    <a:pt x="16866" y="47733"/>
                  </a:lnTo>
                  <a:lnTo>
                    <a:pt x="11774" y="56485"/>
                  </a:lnTo>
                  <a:lnTo>
                    <a:pt x="7637" y="65554"/>
                  </a:lnTo>
                  <a:lnTo>
                    <a:pt x="4296" y="75101"/>
                  </a:lnTo>
                  <a:lnTo>
                    <a:pt x="1909" y="84966"/>
                  </a:lnTo>
                  <a:lnTo>
                    <a:pt x="477" y="94990"/>
                  </a:lnTo>
                  <a:lnTo>
                    <a:pt x="0" y="105173"/>
                  </a:lnTo>
                  <a:lnTo>
                    <a:pt x="477" y="115515"/>
                  </a:lnTo>
                  <a:lnTo>
                    <a:pt x="2068" y="125857"/>
                  </a:lnTo>
                  <a:lnTo>
                    <a:pt x="4773" y="136040"/>
                  </a:lnTo>
                  <a:lnTo>
                    <a:pt x="6524" y="141132"/>
                  </a:lnTo>
                  <a:lnTo>
                    <a:pt x="8433" y="146224"/>
                  </a:lnTo>
                  <a:lnTo>
                    <a:pt x="13206" y="155770"/>
                  </a:lnTo>
                  <a:lnTo>
                    <a:pt x="18616" y="164681"/>
                  </a:lnTo>
                  <a:lnTo>
                    <a:pt x="24980" y="172795"/>
                  </a:lnTo>
                  <a:lnTo>
                    <a:pt x="31981" y="180273"/>
                  </a:lnTo>
                  <a:lnTo>
                    <a:pt x="39619" y="186956"/>
                  </a:lnTo>
                  <a:lnTo>
                    <a:pt x="47733" y="192843"/>
                  </a:lnTo>
                  <a:lnTo>
                    <a:pt x="56484" y="197935"/>
                  </a:lnTo>
                  <a:lnTo>
                    <a:pt x="65554" y="202072"/>
                  </a:lnTo>
                  <a:lnTo>
                    <a:pt x="75100" y="205413"/>
                  </a:lnTo>
                  <a:lnTo>
                    <a:pt x="84965" y="207800"/>
                  </a:lnTo>
                  <a:lnTo>
                    <a:pt x="94989" y="209232"/>
                  </a:lnTo>
                  <a:lnTo>
                    <a:pt x="105172" y="209709"/>
                  </a:lnTo>
                  <a:lnTo>
                    <a:pt x="115515" y="209232"/>
                  </a:lnTo>
                  <a:lnTo>
                    <a:pt x="125698" y="207641"/>
                  </a:lnTo>
                  <a:lnTo>
                    <a:pt x="136040" y="204936"/>
                  </a:lnTo>
                  <a:lnTo>
                    <a:pt x="141131" y="203186"/>
                  </a:lnTo>
                  <a:lnTo>
                    <a:pt x="146223" y="201276"/>
                  </a:lnTo>
                  <a:lnTo>
                    <a:pt x="155770" y="196503"/>
                  </a:lnTo>
                  <a:lnTo>
                    <a:pt x="164521" y="191093"/>
                  </a:lnTo>
                  <a:lnTo>
                    <a:pt x="172794" y="184729"/>
                  </a:lnTo>
                  <a:lnTo>
                    <a:pt x="180273" y="177728"/>
                  </a:lnTo>
                  <a:lnTo>
                    <a:pt x="186955" y="170090"/>
                  </a:lnTo>
                  <a:lnTo>
                    <a:pt x="192842" y="161976"/>
                  </a:lnTo>
                  <a:lnTo>
                    <a:pt x="197775" y="153224"/>
                  </a:lnTo>
                  <a:lnTo>
                    <a:pt x="202071" y="144155"/>
                  </a:lnTo>
                  <a:lnTo>
                    <a:pt x="205412" y="134608"/>
                  </a:lnTo>
                  <a:lnTo>
                    <a:pt x="207799" y="124744"/>
                  </a:lnTo>
                  <a:lnTo>
                    <a:pt x="209231" y="114719"/>
                  </a:lnTo>
                  <a:lnTo>
                    <a:pt x="209708" y="104536"/>
                  </a:lnTo>
                  <a:lnTo>
                    <a:pt x="209072" y="94194"/>
                  </a:lnTo>
                  <a:lnTo>
                    <a:pt x="207481" y="84011"/>
                  </a:lnTo>
                  <a:lnTo>
                    <a:pt x="204776" y="73669"/>
                  </a:lnTo>
                  <a:lnTo>
                    <a:pt x="203026" y="68577"/>
                  </a:lnTo>
                  <a:lnTo>
                    <a:pt x="201116" y="63486"/>
                  </a:lnTo>
                  <a:lnTo>
                    <a:pt x="196502" y="53939"/>
                  </a:lnTo>
                  <a:lnTo>
                    <a:pt x="190933" y="45029"/>
                  </a:lnTo>
                  <a:lnTo>
                    <a:pt x="184569" y="36914"/>
                  </a:lnTo>
                  <a:lnTo>
                    <a:pt x="177727" y="29436"/>
                  </a:lnTo>
                  <a:lnTo>
                    <a:pt x="170090" y="22753"/>
                  </a:lnTo>
                  <a:lnTo>
                    <a:pt x="161816" y="16866"/>
                  </a:lnTo>
                  <a:lnTo>
                    <a:pt x="153065" y="11774"/>
                  </a:lnTo>
                  <a:lnTo>
                    <a:pt x="143995" y="7637"/>
                  </a:lnTo>
                  <a:lnTo>
                    <a:pt x="134449" y="4296"/>
                  </a:lnTo>
                  <a:lnTo>
                    <a:pt x="124743" y="1909"/>
                  </a:lnTo>
                  <a:lnTo>
                    <a:pt x="114719" y="477"/>
                  </a:lnTo>
                  <a:lnTo>
                    <a:pt x="104536" y="0"/>
                  </a:lnTo>
                  <a:close/>
                </a:path>
              </a:pathLst>
            </a:custGeom>
            <a:solidFill>
              <a:srgbClr val="0A203E"/>
            </a:solidFill>
            <a:ln>
              <a:noFill/>
            </a:ln>
          </p:spPr>
          <p:txBody>
            <a:bodyPr anchorCtr="0" anchor="ctr" bIns="46275" lIns="46275" spcFirstLastPara="1" rIns="46275" wrap="square" tIns="46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9"/>
                <a:buFont typeface="Arial"/>
                <a:buNone/>
              </a:pPr>
              <a:r>
                <a:t/>
              </a:r>
              <a:endParaRPr b="0" i="0" sz="70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0" name="Google Shape;180;p3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59575" y="302672"/>
            <a:ext cx="1070586" cy="299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652293" y="297100"/>
            <a:ext cx="1070585" cy="310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9" title="Sfmta-logo-2018.png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005100" y="302667"/>
            <a:ext cx="903428" cy="3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0"/>
          <p:cNvSpPr txBox="1"/>
          <p:nvPr/>
        </p:nvSpPr>
        <p:spPr>
          <a:xfrm>
            <a:off x="825025" y="1234800"/>
            <a:ext cx="4692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Introducción al proyecto</a:t>
            </a:r>
            <a:endParaRPr b="0" i="0" sz="18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Metas y objetivos preliminares</a:t>
            </a:r>
            <a:endParaRPr b="0" i="0" sz="18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Conversación</a:t>
            </a:r>
            <a:endParaRPr b="0" i="0" sz="18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88" name="Google Shape;188;p40"/>
          <p:cNvSpPr txBox="1"/>
          <p:nvPr>
            <p:ph idx="12" type="sldNum"/>
          </p:nvPr>
        </p:nvSpPr>
        <p:spPr>
          <a:xfrm>
            <a:off x="8296900" y="4495716"/>
            <a:ext cx="613500" cy="44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2175" lIns="102175" spcFirstLastPara="1" rIns="102175" wrap="square" tIns="1021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18"/>
              <a:buNone/>
            </a:pPr>
            <a:fld id="{00000000-1234-1234-1234-123412341234}" type="slidenum">
              <a:rPr lang="en" sz="1118"/>
              <a:t>‹#›</a:t>
            </a:fld>
            <a:endParaRPr sz="1118"/>
          </a:p>
        </p:txBody>
      </p:sp>
      <p:sp>
        <p:nvSpPr>
          <p:cNvPr id="189" name="Google Shape;189;p40"/>
          <p:cNvSpPr/>
          <p:nvPr/>
        </p:nvSpPr>
        <p:spPr>
          <a:xfrm>
            <a:off x="7289875" y="2971376"/>
            <a:ext cx="1429500" cy="1429500"/>
          </a:xfrm>
          <a:prstGeom prst="roundRect">
            <a:avLst>
              <a:gd fmla="val 16667" name="adj"/>
            </a:avLst>
          </a:prstGeom>
          <a:solidFill>
            <a:srgbClr val="FFECBB"/>
          </a:solidFill>
          <a:ln>
            <a:noFill/>
          </a:ln>
        </p:spPr>
        <p:txBody>
          <a:bodyPr anchorCtr="0" anchor="ctr" bIns="47875" lIns="47875" spcFirstLastPara="1" rIns="47875" wrap="square" tIns="47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3"/>
              <a:buFont typeface="Arial"/>
              <a:buNone/>
            </a:pPr>
            <a:r>
              <a:t/>
            </a:r>
            <a:endParaRPr b="0" i="0" sz="733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90" name="Google Shape;190;p40" title="qrcode_form.typeform.c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7154" y="3008774"/>
            <a:ext cx="1354655" cy="135465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0"/>
          <p:cNvSpPr txBox="1"/>
          <p:nvPr/>
        </p:nvSpPr>
        <p:spPr>
          <a:xfrm>
            <a:off x="4861100" y="4460200"/>
            <a:ext cx="1841100" cy="40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63825" lIns="63825" spcFirstLastPara="1" rIns="63825" wrap="square" tIns="638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036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Regístrese para recibir actualizaciones del proyecto</a:t>
            </a:r>
            <a:endParaRPr b="0" i="0" sz="1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2" name="Google Shape;192;p40"/>
          <p:cNvSpPr/>
          <p:nvPr/>
        </p:nvSpPr>
        <p:spPr>
          <a:xfrm>
            <a:off x="5088452" y="2971376"/>
            <a:ext cx="1429500" cy="1429500"/>
          </a:xfrm>
          <a:prstGeom prst="roundRect">
            <a:avLst>
              <a:gd fmla="val 16667" name="adj"/>
            </a:avLst>
          </a:prstGeom>
          <a:solidFill>
            <a:srgbClr val="FFECBB"/>
          </a:solidFill>
          <a:ln>
            <a:noFill/>
          </a:ln>
        </p:spPr>
        <p:txBody>
          <a:bodyPr anchorCtr="0" anchor="ctr" bIns="47875" lIns="47875" spcFirstLastPara="1" rIns="47875" wrap="square" tIns="47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3"/>
              <a:buFont typeface="Arial"/>
              <a:buNone/>
            </a:pPr>
            <a:r>
              <a:t/>
            </a:r>
            <a:endParaRPr b="0" i="0" sz="733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93" name="Google Shape;193;p40" title="qrcode_www.sfcta.org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3284" y="3008774"/>
            <a:ext cx="1354654" cy="135465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0"/>
          <p:cNvSpPr/>
          <p:nvPr/>
        </p:nvSpPr>
        <p:spPr>
          <a:xfrm>
            <a:off x="622598" y="1402503"/>
            <a:ext cx="114023" cy="107339"/>
          </a:xfrm>
          <a:custGeom>
            <a:rect b="b" l="l" r="r" t="t"/>
            <a:pathLst>
              <a:path extrusionOk="0" h="37597" w="39938">
                <a:moveTo>
                  <a:pt x="16887" y="1"/>
                </a:moveTo>
                <a:lnTo>
                  <a:pt x="13313" y="740"/>
                </a:lnTo>
                <a:lnTo>
                  <a:pt x="11587" y="1603"/>
                </a:lnTo>
                <a:lnTo>
                  <a:pt x="9861" y="2219"/>
                </a:lnTo>
                <a:lnTo>
                  <a:pt x="6780" y="4192"/>
                </a:lnTo>
                <a:lnTo>
                  <a:pt x="5547" y="5424"/>
                </a:lnTo>
                <a:lnTo>
                  <a:pt x="4191" y="6780"/>
                </a:lnTo>
                <a:lnTo>
                  <a:pt x="2219" y="9862"/>
                </a:lnTo>
                <a:lnTo>
                  <a:pt x="1602" y="11464"/>
                </a:lnTo>
                <a:lnTo>
                  <a:pt x="863" y="13190"/>
                </a:lnTo>
                <a:lnTo>
                  <a:pt x="0" y="16888"/>
                </a:lnTo>
                <a:lnTo>
                  <a:pt x="0" y="18737"/>
                </a:lnTo>
                <a:lnTo>
                  <a:pt x="740" y="23791"/>
                </a:lnTo>
                <a:lnTo>
                  <a:pt x="1479" y="26133"/>
                </a:lnTo>
                <a:lnTo>
                  <a:pt x="3821" y="30324"/>
                </a:lnTo>
                <a:lnTo>
                  <a:pt x="5547" y="32049"/>
                </a:lnTo>
                <a:lnTo>
                  <a:pt x="9368" y="35008"/>
                </a:lnTo>
                <a:lnTo>
                  <a:pt x="11587" y="36240"/>
                </a:lnTo>
                <a:lnTo>
                  <a:pt x="16271" y="37473"/>
                </a:lnTo>
                <a:lnTo>
                  <a:pt x="18859" y="37596"/>
                </a:lnTo>
                <a:lnTo>
                  <a:pt x="23050" y="37596"/>
                </a:lnTo>
                <a:lnTo>
                  <a:pt x="26625" y="36733"/>
                </a:lnTo>
                <a:lnTo>
                  <a:pt x="28351" y="35994"/>
                </a:lnTo>
                <a:lnTo>
                  <a:pt x="30077" y="35378"/>
                </a:lnTo>
                <a:lnTo>
                  <a:pt x="33035" y="33405"/>
                </a:lnTo>
                <a:lnTo>
                  <a:pt x="34391" y="32049"/>
                </a:lnTo>
                <a:lnTo>
                  <a:pt x="35747" y="30817"/>
                </a:lnTo>
                <a:lnTo>
                  <a:pt x="37596" y="27735"/>
                </a:lnTo>
                <a:lnTo>
                  <a:pt x="38335" y="26009"/>
                </a:lnTo>
                <a:lnTo>
                  <a:pt x="39075" y="24284"/>
                </a:lnTo>
                <a:lnTo>
                  <a:pt x="39938" y="20709"/>
                </a:lnTo>
                <a:lnTo>
                  <a:pt x="39938" y="18737"/>
                </a:lnTo>
                <a:lnTo>
                  <a:pt x="39198" y="13806"/>
                </a:lnTo>
                <a:lnTo>
                  <a:pt x="38458" y="11464"/>
                </a:lnTo>
                <a:lnTo>
                  <a:pt x="35993" y="7273"/>
                </a:lnTo>
                <a:lnTo>
                  <a:pt x="34391" y="5424"/>
                </a:lnTo>
                <a:lnTo>
                  <a:pt x="32419" y="4068"/>
                </a:lnTo>
                <a:lnTo>
                  <a:pt x="30570" y="2589"/>
                </a:lnTo>
                <a:lnTo>
                  <a:pt x="28351" y="1356"/>
                </a:lnTo>
                <a:lnTo>
                  <a:pt x="23543" y="124"/>
                </a:lnTo>
                <a:lnTo>
                  <a:pt x="2107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3500" lIns="13500" spcFirstLastPara="1" rIns="13500" wrap="square" tIns="1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0"/>
          <p:cNvSpPr/>
          <p:nvPr/>
        </p:nvSpPr>
        <p:spPr>
          <a:xfrm>
            <a:off x="622598" y="1799778"/>
            <a:ext cx="114023" cy="107339"/>
          </a:xfrm>
          <a:custGeom>
            <a:rect b="b" l="l" r="r" t="t"/>
            <a:pathLst>
              <a:path extrusionOk="0" h="37597" w="39938">
                <a:moveTo>
                  <a:pt x="16887" y="1"/>
                </a:moveTo>
                <a:lnTo>
                  <a:pt x="13313" y="740"/>
                </a:lnTo>
                <a:lnTo>
                  <a:pt x="11587" y="1603"/>
                </a:lnTo>
                <a:lnTo>
                  <a:pt x="9861" y="2219"/>
                </a:lnTo>
                <a:lnTo>
                  <a:pt x="6780" y="4192"/>
                </a:lnTo>
                <a:lnTo>
                  <a:pt x="5547" y="5424"/>
                </a:lnTo>
                <a:lnTo>
                  <a:pt x="4191" y="6780"/>
                </a:lnTo>
                <a:lnTo>
                  <a:pt x="2219" y="9862"/>
                </a:lnTo>
                <a:lnTo>
                  <a:pt x="1602" y="11464"/>
                </a:lnTo>
                <a:lnTo>
                  <a:pt x="863" y="13190"/>
                </a:lnTo>
                <a:lnTo>
                  <a:pt x="0" y="16888"/>
                </a:lnTo>
                <a:lnTo>
                  <a:pt x="0" y="18737"/>
                </a:lnTo>
                <a:lnTo>
                  <a:pt x="740" y="23791"/>
                </a:lnTo>
                <a:lnTo>
                  <a:pt x="1479" y="26133"/>
                </a:lnTo>
                <a:lnTo>
                  <a:pt x="3821" y="30324"/>
                </a:lnTo>
                <a:lnTo>
                  <a:pt x="5547" y="32049"/>
                </a:lnTo>
                <a:lnTo>
                  <a:pt x="9368" y="35008"/>
                </a:lnTo>
                <a:lnTo>
                  <a:pt x="11587" y="36240"/>
                </a:lnTo>
                <a:lnTo>
                  <a:pt x="16271" y="37473"/>
                </a:lnTo>
                <a:lnTo>
                  <a:pt x="18859" y="37596"/>
                </a:lnTo>
                <a:lnTo>
                  <a:pt x="23050" y="37596"/>
                </a:lnTo>
                <a:lnTo>
                  <a:pt x="26625" y="36733"/>
                </a:lnTo>
                <a:lnTo>
                  <a:pt x="28351" y="35994"/>
                </a:lnTo>
                <a:lnTo>
                  <a:pt x="30077" y="35378"/>
                </a:lnTo>
                <a:lnTo>
                  <a:pt x="33035" y="33405"/>
                </a:lnTo>
                <a:lnTo>
                  <a:pt x="34391" y="32049"/>
                </a:lnTo>
                <a:lnTo>
                  <a:pt x="35747" y="30817"/>
                </a:lnTo>
                <a:lnTo>
                  <a:pt x="37596" y="27735"/>
                </a:lnTo>
                <a:lnTo>
                  <a:pt x="38335" y="26009"/>
                </a:lnTo>
                <a:lnTo>
                  <a:pt x="39075" y="24284"/>
                </a:lnTo>
                <a:lnTo>
                  <a:pt x="39938" y="20709"/>
                </a:lnTo>
                <a:lnTo>
                  <a:pt x="39938" y="18737"/>
                </a:lnTo>
                <a:lnTo>
                  <a:pt x="39198" y="13806"/>
                </a:lnTo>
                <a:lnTo>
                  <a:pt x="38458" y="11464"/>
                </a:lnTo>
                <a:lnTo>
                  <a:pt x="35993" y="7273"/>
                </a:lnTo>
                <a:lnTo>
                  <a:pt x="34391" y="5424"/>
                </a:lnTo>
                <a:lnTo>
                  <a:pt x="32419" y="4068"/>
                </a:lnTo>
                <a:lnTo>
                  <a:pt x="30570" y="2589"/>
                </a:lnTo>
                <a:lnTo>
                  <a:pt x="28351" y="1356"/>
                </a:lnTo>
                <a:lnTo>
                  <a:pt x="23543" y="124"/>
                </a:lnTo>
                <a:lnTo>
                  <a:pt x="2107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3500" lIns="13500" spcFirstLastPara="1" rIns="13500" wrap="square" tIns="1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0"/>
          <p:cNvSpPr/>
          <p:nvPr/>
        </p:nvSpPr>
        <p:spPr>
          <a:xfrm>
            <a:off x="622598" y="2240128"/>
            <a:ext cx="114023" cy="107339"/>
          </a:xfrm>
          <a:custGeom>
            <a:rect b="b" l="l" r="r" t="t"/>
            <a:pathLst>
              <a:path extrusionOk="0" h="37597" w="39938">
                <a:moveTo>
                  <a:pt x="16887" y="1"/>
                </a:moveTo>
                <a:lnTo>
                  <a:pt x="13313" y="740"/>
                </a:lnTo>
                <a:lnTo>
                  <a:pt x="11587" y="1603"/>
                </a:lnTo>
                <a:lnTo>
                  <a:pt x="9861" y="2219"/>
                </a:lnTo>
                <a:lnTo>
                  <a:pt x="6780" y="4192"/>
                </a:lnTo>
                <a:lnTo>
                  <a:pt x="5547" y="5424"/>
                </a:lnTo>
                <a:lnTo>
                  <a:pt x="4191" y="6780"/>
                </a:lnTo>
                <a:lnTo>
                  <a:pt x="2219" y="9862"/>
                </a:lnTo>
                <a:lnTo>
                  <a:pt x="1602" y="11464"/>
                </a:lnTo>
                <a:lnTo>
                  <a:pt x="863" y="13190"/>
                </a:lnTo>
                <a:lnTo>
                  <a:pt x="0" y="16888"/>
                </a:lnTo>
                <a:lnTo>
                  <a:pt x="0" y="18737"/>
                </a:lnTo>
                <a:lnTo>
                  <a:pt x="740" y="23791"/>
                </a:lnTo>
                <a:lnTo>
                  <a:pt x="1479" y="26133"/>
                </a:lnTo>
                <a:lnTo>
                  <a:pt x="3821" y="30324"/>
                </a:lnTo>
                <a:lnTo>
                  <a:pt x="5547" y="32049"/>
                </a:lnTo>
                <a:lnTo>
                  <a:pt x="9368" y="35008"/>
                </a:lnTo>
                <a:lnTo>
                  <a:pt x="11587" y="36240"/>
                </a:lnTo>
                <a:lnTo>
                  <a:pt x="16271" y="37473"/>
                </a:lnTo>
                <a:lnTo>
                  <a:pt x="18859" y="37596"/>
                </a:lnTo>
                <a:lnTo>
                  <a:pt x="23050" y="37596"/>
                </a:lnTo>
                <a:lnTo>
                  <a:pt x="26625" y="36733"/>
                </a:lnTo>
                <a:lnTo>
                  <a:pt x="28351" y="35994"/>
                </a:lnTo>
                <a:lnTo>
                  <a:pt x="30077" y="35378"/>
                </a:lnTo>
                <a:lnTo>
                  <a:pt x="33035" y="33405"/>
                </a:lnTo>
                <a:lnTo>
                  <a:pt x="34391" y="32049"/>
                </a:lnTo>
                <a:lnTo>
                  <a:pt x="35747" y="30817"/>
                </a:lnTo>
                <a:lnTo>
                  <a:pt x="37596" y="27735"/>
                </a:lnTo>
                <a:lnTo>
                  <a:pt x="38335" y="26009"/>
                </a:lnTo>
                <a:lnTo>
                  <a:pt x="39075" y="24284"/>
                </a:lnTo>
                <a:lnTo>
                  <a:pt x="39938" y="20709"/>
                </a:lnTo>
                <a:lnTo>
                  <a:pt x="39938" y="18737"/>
                </a:lnTo>
                <a:lnTo>
                  <a:pt x="39198" y="13806"/>
                </a:lnTo>
                <a:lnTo>
                  <a:pt x="38458" y="11464"/>
                </a:lnTo>
                <a:lnTo>
                  <a:pt x="35993" y="7273"/>
                </a:lnTo>
                <a:lnTo>
                  <a:pt x="34391" y="5424"/>
                </a:lnTo>
                <a:lnTo>
                  <a:pt x="32419" y="4068"/>
                </a:lnTo>
                <a:lnTo>
                  <a:pt x="30570" y="2589"/>
                </a:lnTo>
                <a:lnTo>
                  <a:pt x="28351" y="1356"/>
                </a:lnTo>
                <a:lnTo>
                  <a:pt x="23543" y="124"/>
                </a:lnTo>
                <a:lnTo>
                  <a:pt x="2107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3500" lIns="13500" spcFirstLastPara="1" rIns="13500" wrap="square" tIns="1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0"/>
          <p:cNvSpPr txBox="1"/>
          <p:nvPr/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Agenda</a:t>
            </a:r>
            <a:endParaRPr b="0" i="0" sz="3000" u="none" cap="none" strike="noStrike">
              <a:solidFill>
                <a:srgbClr val="000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98" name="Google Shape;198;p40"/>
          <p:cNvSpPr txBox="1"/>
          <p:nvPr/>
        </p:nvSpPr>
        <p:spPr>
          <a:xfrm>
            <a:off x="7255675" y="4460200"/>
            <a:ext cx="1497900" cy="40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63825" lIns="63825" spcFirstLastPara="1" rIns="63825" wrap="square" tIns="638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036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Realice la encuesta digital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1"/>
          <p:cNvSpPr/>
          <p:nvPr/>
        </p:nvSpPr>
        <p:spPr>
          <a:xfrm>
            <a:off x="-2423800" y="-1143000"/>
            <a:ext cx="10572660" cy="6768234"/>
          </a:xfrm>
          <a:custGeom>
            <a:rect b="b" l="l" r="r" t="t"/>
            <a:pathLst>
              <a:path extrusionOk="0" h="447117" w="470471">
                <a:moveTo>
                  <a:pt x="8720" y="422795"/>
                </a:moveTo>
                <a:cubicBezTo>
                  <a:pt x="-10941" y="403867"/>
                  <a:pt x="7377" y="392998"/>
                  <a:pt x="17512" y="333406"/>
                </a:cubicBezTo>
                <a:cubicBezTo>
                  <a:pt x="27648" y="273814"/>
                  <a:pt x="22641" y="118850"/>
                  <a:pt x="69533" y="65241"/>
                </a:cubicBezTo>
                <a:cubicBezTo>
                  <a:pt x="116425" y="11632"/>
                  <a:pt x="232557" y="18226"/>
                  <a:pt x="298866" y="11754"/>
                </a:cubicBezTo>
                <a:cubicBezTo>
                  <a:pt x="365175" y="5282"/>
                  <a:pt x="450411" y="-17676"/>
                  <a:pt x="467385" y="26408"/>
                </a:cubicBezTo>
                <a:cubicBezTo>
                  <a:pt x="484359" y="70492"/>
                  <a:pt x="426965" y="211413"/>
                  <a:pt x="400710" y="276256"/>
                </a:cubicBezTo>
                <a:cubicBezTo>
                  <a:pt x="374455" y="341099"/>
                  <a:pt x="354062" y="387015"/>
                  <a:pt x="309856" y="415468"/>
                </a:cubicBezTo>
                <a:cubicBezTo>
                  <a:pt x="265650" y="443921"/>
                  <a:pt x="185665" y="445753"/>
                  <a:pt x="135476" y="446974"/>
                </a:cubicBezTo>
                <a:cubicBezTo>
                  <a:pt x="85287" y="448195"/>
                  <a:pt x="28381" y="441723"/>
                  <a:pt x="8720" y="4227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1"/>
          <p:cNvSpPr txBox="1"/>
          <p:nvPr>
            <p:ph type="title"/>
          </p:nvPr>
        </p:nvSpPr>
        <p:spPr>
          <a:xfrm>
            <a:off x="311700" y="242700"/>
            <a:ext cx="6675600" cy="22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6000">
                <a:solidFill>
                  <a:schemeClr val="accent3"/>
                </a:solidFill>
              </a:rPr>
              <a:t>Introducción al proyecto</a:t>
            </a:r>
            <a:endParaRPr b="1" sz="60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 sz="6000">
              <a:solidFill>
                <a:schemeClr val="accent3"/>
              </a:solidFill>
            </a:endParaRPr>
          </a:p>
        </p:txBody>
      </p:sp>
      <p:sp>
        <p:nvSpPr>
          <p:cNvPr id="205" name="Google Shape;205;p41"/>
          <p:cNvSpPr txBox="1"/>
          <p:nvPr>
            <p:ph idx="12" type="sldNum"/>
          </p:nvPr>
        </p:nvSpPr>
        <p:spPr>
          <a:xfrm>
            <a:off x="31170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6" name="Google Shape;206;p41" title="Westaddi$bread-truck-1920s.jpg"/>
          <p:cNvPicPr preferRelativeResize="0"/>
          <p:nvPr/>
        </p:nvPicPr>
        <p:blipFill rotWithShape="1">
          <a:blip r:embed="rId3">
            <a:alphaModFix/>
          </a:blip>
          <a:srcRect b="0" l="0" r="2344" t="0"/>
          <a:stretch/>
        </p:blipFill>
        <p:spPr>
          <a:xfrm>
            <a:off x="6491626" y="3615400"/>
            <a:ext cx="2185975" cy="152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2"/>
          <p:cNvSpPr txBox="1"/>
          <p:nvPr/>
        </p:nvSpPr>
        <p:spPr>
          <a:xfrm>
            <a:off x="4922675" y="1286300"/>
            <a:ext cx="4019100" cy="16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06375" lvl="0" marL="4000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C2D0"/>
              </a:buClr>
              <a:buSzPts val="1000"/>
              <a:buFont typeface="Inter"/>
              <a:buChar char="●"/>
            </a:pPr>
            <a:r>
              <a:rPr b="1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Mantener y reinvertir</a:t>
            </a: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en el sistema de transporte actual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6375" lvl="0" marL="40005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43C2D0"/>
              </a:buClr>
              <a:buSzPts val="1000"/>
              <a:buFont typeface="Inter"/>
              <a:buChar char="●"/>
            </a:pPr>
            <a:r>
              <a:rPr b="1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Priorizar el transporte público y los viajes compartidos</a:t>
            </a: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en nuestras calles y autopistas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6375" lvl="0" marL="40005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43C2D0"/>
              </a:buClr>
              <a:buSzPts val="1000"/>
              <a:buFont typeface="Inter"/>
              <a:buChar char="●"/>
            </a:pPr>
            <a:r>
              <a:rPr b="1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Construir una red completa</a:t>
            </a: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para peatones y ciclistas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6375" lvl="0" marL="40005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43C2D0"/>
              </a:buClr>
              <a:buSzPts val="1000"/>
              <a:buFont typeface="Inter"/>
              <a:buChar char="●"/>
            </a:pPr>
            <a:r>
              <a:rPr b="1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Priorizar la seguridad</a:t>
            </a: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en todas las inversiones y mediante programas específicos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06375" lvl="0" marL="400050" marR="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rgbClr val="43C2D0"/>
              </a:buClr>
              <a:buSzPts val="1000"/>
              <a:buFont typeface="Inter"/>
              <a:buChar char="●"/>
            </a:pPr>
            <a:r>
              <a:rPr b="1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Reparar daños históricos y reconectar</a:t>
            </a: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comunidades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42"/>
          <p:cNvSpPr txBox="1"/>
          <p:nvPr/>
        </p:nvSpPr>
        <p:spPr>
          <a:xfrm>
            <a:off x="7302900" y="0"/>
            <a:ext cx="1837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Landing page</a:t>
            </a:r>
            <a:endParaRPr b="0" i="0" sz="18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13" name="Google Shape;21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4522" y="127874"/>
            <a:ext cx="1408554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2"/>
          <p:cNvPicPr preferRelativeResize="0"/>
          <p:nvPr/>
        </p:nvPicPr>
        <p:blipFill rotWithShape="1">
          <a:blip r:embed="rId4">
            <a:alphaModFix/>
          </a:blip>
          <a:srcRect b="0" l="4447" r="53441" t="0"/>
          <a:stretch/>
        </p:blipFill>
        <p:spPr>
          <a:xfrm>
            <a:off x="328270" y="1379090"/>
            <a:ext cx="1920225" cy="2571576"/>
          </a:xfrm>
          <a:prstGeom prst="rect">
            <a:avLst/>
          </a:prstGeom>
          <a:noFill/>
          <a:ln>
            <a:noFill/>
          </a:ln>
          <a:effectLst>
            <a:outerShdw blurRad="48841" rotWithShape="0" algn="bl" dir="5400000" dist="16280">
              <a:srgbClr val="000000">
                <a:alpha val="50196"/>
              </a:srgbClr>
            </a:outerShdw>
          </a:effectLst>
        </p:spPr>
      </p:pic>
      <p:grpSp>
        <p:nvGrpSpPr>
          <p:cNvPr id="215" name="Google Shape;215;p42"/>
          <p:cNvGrpSpPr/>
          <p:nvPr/>
        </p:nvGrpSpPr>
        <p:grpSpPr>
          <a:xfrm>
            <a:off x="2421791" y="1379104"/>
            <a:ext cx="2496691" cy="2571578"/>
            <a:chOff x="625650" y="3172985"/>
            <a:chExt cx="1680934" cy="1731352"/>
          </a:xfrm>
        </p:grpSpPr>
        <p:sp>
          <p:nvSpPr>
            <p:cNvPr id="216" name="Google Shape;216;p42"/>
            <p:cNvSpPr/>
            <p:nvPr/>
          </p:nvSpPr>
          <p:spPr>
            <a:xfrm>
              <a:off x="625650" y="3173000"/>
              <a:ext cx="1680900" cy="1731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84885" rotWithShape="0" algn="bl" dir="5400000" dist="28295">
                <a:srgbClr val="000000">
                  <a:alpha val="50196"/>
                </a:srgbClr>
              </a:outerShdw>
            </a:effectLst>
          </p:spPr>
          <p:txBody>
            <a:bodyPr anchorCtr="0" anchor="ctr" bIns="135800" lIns="135800" spcFirstLastPara="1" rIns="135800" wrap="square" tIns="135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79"/>
                <a:buFont typeface="Arial"/>
                <a:buNone/>
              </a:pPr>
              <a:r>
                <a:t/>
              </a:r>
              <a:endParaRPr b="0" i="0" sz="2079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  <p:pic>
          <p:nvPicPr>
            <p:cNvPr id="217" name="Google Shape;217;p42" title="FINAL_SFS_Report-5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25650" y="3172985"/>
              <a:ext cx="1680934" cy="17313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8" name="Google Shape;218;p42"/>
          <p:cNvSpPr txBox="1"/>
          <p:nvPr/>
        </p:nvSpPr>
        <p:spPr>
          <a:xfrm>
            <a:off x="3120058" y="2604263"/>
            <a:ext cx="1029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sng" cap="none" strike="noStrike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rPr>
              <a:t>ConnectSF</a:t>
            </a:r>
            <a:endParaRPr b="1" i="0" sz="1100" u="sng" cap="none" strike="noStrike">
              <a:solidFill>
                <a:schemeClr val="accent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sng" cap="none" strike="noStrike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rPr>
              <a:t>Goals</a:t>
            </a:r>
            <a:endParaRPr b="1" i="0" sz="1100" u="sng" cap="none" strike="noStrike">
              <a:solidFill>
                <a:schemeClr val="accent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9" name="Google Shape;219;p42"/>
          <p:cNvSpPr/>
          <p:nvPr/>
        </p:nvSpPr>
        <p:spPr>
          <a:xfrm>
            <a:off x="5129175" y="2622310"/>
            <a:ext cx="3737700" cy="19800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0" name="Google Shape;220;p42"/>
          <p:cNvSpPr/>
          <p:nvPr/>
        </p:nvSpPr>
        <p:spPr>
          <a:xfrm>
            <a:off x="5134725" y="3092850"/>
            <a:ext cx="3726600" cy="88950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1" name="Google Shape;221;p42"/>
          <p:cNvSpPr txBox="1"/>
          <p:nvPr/>
        </p:nvSpPr>
        <p:spPr>
          <a:xfrm>
            <a:off x="280200" y="4035550"/>
            <a:ext cx="8520600" cy="6807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Este proyecto está financiado por una subvención de planificación del </a:t>
            </a:r>
            <a:r>
              <a:rPr b="1" i="0" lang="en" sz="12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Programa Piloto Reconectando Comunidades </a:t>
            </a:r>
            <a:r>
              <a:rPr b="0" i="0" lang="en" sz="12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(RCP por sus siglas en inglés) del Departamento de Transporte de EE. UU., con fondos de contrapartida del impuesto a las ventas de la Proposición L de San Francisco.</a:t>
            </a:r>
            <a:endParaRPr b="0" i="0" sz="12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22" name="Google Shape;222;p42"/>
          <p:cNvSpPr txBox="1"/>
          <p:nvPr>
            <p:ph idx="4294967295"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r>
              <a:rPr lang="en" sz="3000"/>
              <a:t>Iniciativa del proyecto</a:t>
            </a:r>
            <a:endParaRPr sz="3000">
              <a:highlight>
                <a:schemeClr val="accent6"/>
              </a:highlight>
            </a:endParaRPr>
          </a:p>
        </p:txBody>
      </p:sp>
      <p:sp>
        <p:nvSpPr>
          <p:cNvPr id="223" name="Google Shape;223;p42"/>
          <p:cNvSpPr txBox="1"/>
          <p:nvPr/>
        </p:nvSpPr>
        <p:spPr>
          <a:xfrm>
            <a:off x="5179248" y="3271498"/>
            <a:ext cx="132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4d.Paso bajo nivel de Geary/Fillmore</a:t>
            </a:r>
            <a:endParaRPr b="1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42"/>
          <p:cNvSpPr txBox="1"/>
          <p:nvPr/>
        </p:nvSpPr>
        <p:spPr>
          <a:xfrm>
            <a:off x="6531175" y="3060450"/>
            <a:ext cx="2335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Eliminar el paso bajo nivel en Geary Boulevard y Fillmore Street y crear una intersección convencional para mejorar la seguridad y reconectar Japantown con Western Addition.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25" name="Google Shape;225;p42"/>
          <p:cNvCxnSpPr>
            <a:stCxn id="219" idx="2"/>
            <a:endCxn id="220" idx="0"/>
          </p:cNvCxnSpPr>
          <p:nvPr/>
        </p:nvCxnSpPr>
        <p:spPr>
          <a:xfrm>
            <a:off x="6998025" y="2820310"/>
            <a:ext cx="0" cy="2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6" name="Google Shape;226;p42"/>
          <p:cNvSpPr txBox="1"/>
          <p:nvPr/>
        </p:nvSpPr>
        <p:spPr>
          <a:xfrm>
            <a:off x="237925" y="986175"/>
            <a:ext cx="46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Planificación a Largo Plazo de San Francisco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ConnectSF</a:t>
            </a:r>
            <a:endParaRPr b="1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3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Alcance del proyecto</a:t>
            </a:r>
            <a:endParaRPr/>
          </a:p>
        </p:txBody>
      </p:sp>
      <p:sp>
        <p:nvSpPr>
          <p:cNvPr id="232" name="Google Shape;232;p43"/>
          <p:cNvSpPr/>
          <p:nvPr/>
        </p:nvSpPr>
        <p:spPr>
          <a:xfrm>
            <a:off x="408250" y="3344000"/>
            <a:ext cx="1692900" cy="1055700"/>
          </a:xfrm>
          <a:prstGeom prst="rect">
            <a:avLst/>
          </a:prstGeom>
          <a:solidFill>
            <a:srgbClr val="7085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Nuevo diseño del corredor</a:t>
            </a:r>
            <a:r>
              <a:rPr b="0" i="0" lang="en" sz="1100" u="none" cap="none" strike="noStrike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y mejoras de transporte relacionadas</a:t>
            </a:r>
            <a:endParaRPr b="0" i="0" sz="1100" u="none" cap="none" strike="noStrike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33" name="Google Shape;233;p43"/>
          <p:cNvSpPr/>
          <p:nvPr/>
        </p:nvSpPr>
        <p:spPr>
          <a:xfrm>
            <a:off x="408250" y="2760675"/>
            <a:ext cx="3807300" cy="45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Establecer una visión para Geary entre </a:t>
            </a:r>
            <a:endParaRPr b="1" i="0" sz="1200" u="none" cap="none" strike="noStrike">
              <a:solidFill>
                <a:schemeClr val="l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Divisadero y Laguna</a:t>
            </a:r>
            <a:endParaRPr b="1" i="0" sz="1200" u="none" cap="none" strike="noStrike">
              <a:solidFill>
                <a:schemeClr val="l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34" name="Google Shape;234;p43"/>
          <p:cNvSpPr/>
          <p:nvPr/>
        </p:nvSpPr>
        <p:spPr>
          <a:xfrm>
            <a:off x="2194625" y="3344000"/>
            <a:ext cx="2021100" cy="1055700"/>
          </a:xfrm>
          <a:prstGeom prst="rect">
            <a:avLst/>
          </a:prstGeom>
          <a:solidFill>
            <a:srgbClr val="7085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Recomendaciones de uso del suelo</a:t>
            </a:r>
            <a:r>
              <a:rPr b="0" i="0" lang="en" sz="1100" u="none" cap="none" strike="noStrike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para ampliar la vivienda, los espacios abiertos u otras necesidades de la comunidad.</a:t>
            </a:r>
            <a:endParaRPr b="0" i="0" sz="1100" u="none" cap="none" strike="noStrike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35" name="Google Shape;235;p43"/>
          <p:cNvSpPr txBox="1"/>
          <p:nvPr/>
        </p:nvSpPr>
        <p:spPr>
          <a:xfrm>
            <a:off x="237925" y="986175"/>
            <a:ext cx="41709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El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Estudio Comunitario de Western Addition y Geary Boulevard (WAGCS) </a:t>
            </a: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es un esfuerzo impulsado por la comunidad para reimaginar el área que se vio afectada por la ampliación de Geary Boulevard en las décadas de 1950 y 1960, la cual alteró comunidades históricas como Japantown y Fillmore / Western Addition.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3"/>
          <p:cNvSpPr txBox="1"/>
          <p:nvPr/>
        </p:nvSpPr>
        <p:spPr>
          <a:xfrm>
            <a:off x="4962200" y="4662300"/>
            <a:ext cx="1290600" cy="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Área de estudio primaria</a:t>
            </a:r>
            <a:endParaRPr b="0" i="0" sz="7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7" name="Google Shape;237;p43"/>
          <p:cNvSpPr txBox="1"/>
          <p:nvPr/>
        </p:nvSpPr>
        <p:spPr>
          <a:xfrm>
            <a:off x="4962200" y="4811650"/>
            <a:ext cx="1290600" cy="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Área de estudio secundaria</a:t>
            </a:r>
            <a:endParaRPr b="0" i="0" sz="7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38" name="Google Shape;238;p43"/>
          <p:cNvCxnSpPr/>
          <p:nvPr/>
        </p:nvCxnSpPr>
        <p:spPr>
          <a:xfrm>
            <a:off x="6252915" y="4712005"/>
            <a:ext cx="251700" cy="0"/>
          </a:xfrm>
          <a:prstGeom prst="straightConnector1">
            <a:avLst/>
          </a:prstGeom>
          <a:noFill/>
          <a:ln cap="flat" cmpd="sng" w="12550">
            <a:solidFill>
              <a:srgbClr val="ED2B25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39" name="Google Shape;239;p43"/>
          <p:cNvSpPr txBox="1"/>
          <p:nvPr/>
        </p:nvSpPr>
        <p:spPr>
          <a:xfrm>
            <a:off x="6551774" y="4658169"/>
            <a:ext cx="1511400" cy="1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9"/>
              <a:buFont typeface="Arial"/>
              <a:buNone/>
            </a:pPr>
            <a:r>
              <a:rPr b="0" i="0" lang="en" sz="659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Límite histórico de la reurbanización</a:t>
            </a:r>
            <a:endParaRPr b="0" i="0" sz="659" u="none" cap="none" strike="noStrike">
              <a:solidFill>
                <a:srgbClr val="000000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40" name="Google Shape;240;p43"/>
          <p:cNvPicPr preferRelativeResize="0"/>
          <p:nvPr/>
        </p:nvPicPr>
        <p:blipFill rotWithShape="1">
          <a:blip r:embed="rId3">
            <a:alphaModFix/>
          </a:blip>
          <a:srcRect b="0" l="0" r="39169" t="0"/>
          <a:stretch/>
        </p:blipFill>
        <p:spPr>
          <a:xfrm>
            <a:off x="4662225" y="954488"/>
            <a:ext cx="4243200" cy="3494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3"/>
          <p:cNvPicPr preferRelativeResize="0"/>
          <p:nvPr/>
        </p:nvPicPr>
        <p:blipFill rotWithShape="1">
          <a:blip r:embed="rId3">
            <a:alphaModFix/>
          </a:blip>
          <a:srcRect b="78726" l="60807" r="34576" t="15586"/>
          <a:stretch/>
        </p:blipFill>
        <p:spPr>
          <a:xfrm>
            <a:off x="4662225" y="4637675"/>
            <a:ext cx="229002" cy="141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3"/>
          <p:cNvPicPr preferRelativeResize="0"/>
          <p:nvPr/>
        </p:nvPicPr>
        <p:blipFill rotWithShape="1">
          <a:blip r:embed="rId3">
            <a:alphaModFix/>
          </a:blip>
          <a:srcRect b="59558" l="60809" r="34574" t="34754"/>
          <a:stretch/>
        </p:blipFill>
        <p:spPr>
          <a:xfrm>
            <a:off x="4662225" y="4787025"/>
            <a:ext cx="229002" cy="14134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3"/>
          <p:cNvSpPr txBox="1"/>
          <p:nvPr/>
        </p:nvSpPr>
        <p:spPr>
          <a:xfrm>
            <a:off x="4962200" y="4502025"/>
            <a:ext cx="3870000" cy="1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9"/>
              <a:buFont typeface="Arial"/>
              <a:buNone/>
            </a:pPr>
            <a:r>
              <a:rPr b="0" i="0" lang="en" sz="65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Área de estudio del Estudio comunitario de Western Addition y Geary Boulevard (WAGCS)</a:t>
            </a:r>
            <a:endParaRPr b="0" i="0" sz="659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44" name="Google Shape;244;p43"/>
          <p:cNvCxnSpPr/>
          <p:nvPr/>
        </p:nvCxnSpPr>
        <p:spPr>
          <a:xfrm>
            <a:off x="4678998" y="4563080"/>
            <a:ext cx="251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4"/>
          <p:cNvSpPr txBox="1"/>
          <p:nvPr/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Etapas del proyecto</a:t>
            </a:r>
            <a:endParaRPr b="0" i="0" sz="3000" u="none" cap="none" strike="noStrike">
              <a:solidFill>
                <a:srgbClr val="000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50" name="Google Shape;250;p44"/>
          <p:cNvSpPr/>
          <p:nvPr/>
        </p:nvSpPr>
        <p:spPr>
          <a:xfrm>
            <a:off x="5119413" y="3384900"/>
            <a:ext cx="3751500" cy="1039500"/>
          </a:xfrm>
          <a:prstGeom prst="roundRect">
            <a:avLst>
              <a:gd fmla="val 16667" name="adj"/>
            </a:avLst>
          </a:prstGeom>
          <a:solidFill>
            <a:srgbClr val="1A3A5F">
              <a:alpha val="50196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1" name="Google Shape;251;p44"/>
          <p:cNvSpPr/>
          <p:nvPr/>
        </p:nvSpPr>
        <p:spPr>
          <a:xfrm>
            <a:off x="2623863" y="2328850"/>
            <a:ext cx="3537000" cy="1011900"/>
          </a:xfrm>
          <a:prstGeom prst="roundRect">
            <a:avLst>
              <a:gd fmla="val 16667" name="adj"/>
            </a:avLst>
          </a:prstGeom>
          <a:solidFill>
            <a:srgbClr val="EB9A36">
              <a:alpha val="50196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p44"/>
          <p:cNvSpPr/>
          <p:nvPr/>
        </p:nvSpPr>
        <p:spPr>
          <a:xfrm>
            <a:off x="282163" y="1233500"/>
            <a:ext cx="3537000" cy="1051200"/>
          </a:xfrm>
          <a:prstGeom prst="roundRect">
            <a:avLst>
              <a:gd fmla="val 16667" name="adj"/>
            </a:avLst>
          </a:prstGeom>
          <a:solidFill>
            <a:srgbClr val="E89FB0">
              <a:alpha val="50196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3" name="Google Shape;253;p44"/>
          <p:cNvSpPr/>
          <p:nvPr/>
        </p:nvSpPr>
        <p:spPr>
          <a:xfrm>
            <a:off x="1359564" y="1233500"/>
            <a:ext cx="1497000" cy="1051200"/>
          </a:xfrm>
          <a:prstGeom prst="roundRect">
            <a:avLst>
              <a:gd fmla="val 16667" name="adj"/>
            </a:avLst>
          </a:prstGeom>
          <a:solidFill>
            <a:srgbClr val="E89F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Temporada 1: Escuchar, Descubrir</a:t>
            </a:r>
            <a:endParaRPr b="1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Verano 2026</a:t>
            </a:r>
            <a:endParaRPr b="0" i="1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4" name="Google Shape;254;p44"/>
          <p:cNvSpPr/>
          <p:nvPr/>
        </p:nvSpPr>
        <p:spPr>
          <a:xfrm>
            <a:off x="3701264" y="2328850"/>
            <a:ext cx="1497000" cy="1011900"/>
          </a:xfrm>
          <a:prstGeom prst="roundRect">
            <a:avLst>
              <a:gd fmla="val 16667" name="adj"/>
            </a:avLst>
          </a:prstGeom>
          <a:solidFill>
            <a:srgbClr val="EB9A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Temporada 2: Visión, Concepto</a:t>
            </a:r>
            <a:endParaRPr b="1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Invierno 2026</a:t>
            </a:r>
            <a:endParaRPr b="0" i="1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5" name="Google Shape;255;p44"/>
          <p:cNvSpPr txBox="1"/>
          <p:nvPr/>
        </p:nvSpPr>
        <p:spPr>
          <a:xfrm>
            <a:off x="246763" y="1405100"/>
            <a:ext cx="1148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Plan de Alcance Comunitario, Visión, Objetivos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56" name="Google Shape;256;p44"/>
          <p:cNvSpPr txBox="1"/>
          <p:nvPr/>
        </p:nvSpPr>
        <p:spPr>
          <a:xfrm>
            <a:off x="2856563" y="1547450"/>
            <a:ext cx="9246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Conceptos Preliminares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57" name="Google Shape;257;p44"/>
          <p:cNvSpPr txBox="1"/>
          <p:nvPr/>
        </p:nvSpPr>
        <p:spPr>
          <a:xfrm>
            <a:off x="2639513" y="2634700"/>
            <a:ext cx="106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Evaluación de Alternativas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58" name="Google Shape;258;p44"/>
          <p:cNvSpPr txBox="1"/>
          <p:nvPr/>
        </p:nvSpPr>
        <p:spPr>
          <a:xfrm>
            <a:off x="5198263" y="2634700"/>
            <a:ext cx="9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Conceptos Preferidos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59" name="Google Shape;259;p44"/>
          <p:cNvSpPr txBox="1"/>
          <p:nvPr/>
        </p:nvSpPr>
        <p:spPr>
          <a:xfrm>
            <a:off x="5119413" y="3627600"/>
            <a:ext cx="9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Plan Preliminar e Informe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60" name="Google Shape;260;p44"/>
          <p:cNvSpPr txBox="1"/>
          <p:nvPr/>
        </p:nvSpPr>
        <p:spPr>
          <a:xfrm>
            <a:off x="7469838" y="3550650"/>
            <a:ext cx="142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Conceptos Finales y Recomendaciones para la Implementación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261" name="Google Shape;261;p44"/>
          <p:cNvCxnSpPr/>
          <p:nvPr/>
        </p:nvCxnSpPr>
        <p:spPr>
          <a:xfrm rot="10800000">
            <a:off x="2611488" y="962975"/>
            <a:ext cx="0" cy="49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262" name="Google Shape;262;p44"/>
          <p:cNvSpPr txBox="1"/>
          <p:nvPr/>
        </p:nvSpPr>
        <p:spPr>
          <a:xfrm>
            <a:off x="2554004" y="884150"/>
            <a:ext cx="1148700" cy="2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Hoy</a:t>
            </a:r>
            <a:endParaRPr b="1" i="0" sz="1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3" name="Google Shape;263;p44"/>
          <p:cNvSpPr/>
          <p:nvPr/>
        </p:nvSpPr>
        <p:spPr>
          <a:xfrm>
            <a:off x="6046464" y="3384900"/>
            <a:ext cx="1497000" cy="1039500"/>
          </a:xfrm>
          <a:prstGeom prst="roundRect">
            <a:avLst>
              <a:gd fmla="val 16667" name="adj"/>
            </a:avLst>
          </a:prstGeom>
          <a:solidFill>
            <a:srgbClr val="0A20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Temporada 3: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Refinar, Definir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Primavera-Verano 2027</a:t>
            </a:r>
            <a:endParaRPr b="0" i="1" sz="11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5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Equipo del proyecto y colaboradores</a:t>
            </a:r>
            <a:endParaRPr/>
          </a:p>
        </p:txBody>
      </p:sp>
      <p:sp>
        <p:nvSpPr>
          <p:cNvPr id="269" name="Google Shape;269;p45"/>
          <p:cNvSpPr txBox="1"/>
          <p:nvPr>
            <p:ph idx="1" type="body"/>
          </p:nvPr>
        </p:nvSpPr>
        <p:spPr>
          <a:xfrm>
            <a:off x="237925" y="982025"/>
            <a:ext cx="4227300" cy="32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" sz="1200">
                <a:highlight>
                  <a:srgbClr val="FFFFFF"/>
                </a:highlight>
              </a:rPr>
              <a:t>Liderado por la </a:t>
            </a:r>
            <a:r>
              <a:rPr b="1" lang="en" sz="1200">
                <a:highlight>
                  <a:srgbClr val="FFFFFF"/>
                </a:highlight>
              </a:rPr>
              <a:t>Autoridad de Transporte del Condado de San Francisco</a:t>
            </a:r>
            <a:r>
              <a:rPr lang="en" sz="1200">
                <a:highlight>
                  <a:srgbClr val="FFFFFF"/>
                </a:highlight>
              </a:rPr>
              <a:t> en colaboración con el </a:t>
            </a:r>
            <a:r>
              <a:rPr b="1" lang="en" sz="1200">
                <a:highlight>
                  <a:srgbClr val="FFFFFF"/>
                </a:highlight>
              </a:rPr>
              <a:t>Departamento de Planificación de SF</a:t>
            </a:r>
            <a:r>
              <a:rPr lang="en" sz="1200">
                <a:highlight>
                  <a:srgbClr val="FFFFFF"/>
                </a:highlight>
              </a:rPr>
              <a:t> y la </a:t>
            </a:r>
            <a:r>
              <a:rPr b="1" lang="en" sz="1200">
                <a:highlight>
                  <a:srgbClr val="FFFFFF"/>
                </a:highlight>
              </a:rPr>
              <a:t>SFMTA</a:t>
            </a:r>
            <a:r>
              <a:rPr lang="en" sz="1200">
                <a:highlight>
                  <a:srgbClr val="FFFFFF"/>
                </a:highlight>
              </a:rPr>
              <a:t>, este estudio explorará cómo reconectar estos vecindarios mediante mejoras de transporte, diseño urbano y estrategias de uso del suelo, poniendo las voces de la comunidad en el centro.</a:t>
            </a:r>
            <a:endParaRPr sz="12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800"/>
              <a:buNone/>
            </a:pPr>
            <a:r>
              <a:rPr lang="en" sz="1200">
                <a:highlight>
                  <a:srgbClr val="FFFFFF"/>
                </a:highlight>
              </a:rPr>
              <a:t>Un </a:t>
            </a:r>
            <a:r>
              <a:rPr b="1" lang="en" sz="1200">
                <a:highlight>
                  <a:srgbClr val="FFFFFF"/>
                </a:highlight>
              </a:rPr>
              <a:t>Consejo Comunitario</a:t>
            </a:r>
            <a:r>
              <a:rPr lang="en" sz="1200">
                <a:highlight>
                  <a:srgbClr val="FFFFFF"/>
                </a:highlight>
              </a:rPr>
              <a:t> está ayudando a guiar este estudio y a liderar la participación pública, contando con representantes de las comunidades afrodescendientes, japonesas y judías desplazadas, así como con nuevos miembros de la comunidad. Habrá oportunidades continuas para participar a través de eventos comunitarios, encuestas y reuniones.</a:t>
            </a:r>
            <a:endParaRPr sz="1200">
              <a:highlight>
                <a:srgbClr val="FFFFFF"/>
              </a:highlight>
            </a:endParaRPr>
          </a:p>
        </p:txBody>
      </p:sp>
      <p:pic>
        <p:nvPicPr>
          <p:cNvPr id="270" name="Google Shape;27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5453" y="3108301"/>
            <a:ext cx="1844700" cy="62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81492" y="963287"/>
            <a:ext cx="763338" cy="75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5"/>
          <p:cNvPicPr preferRelativeResize="0"/>
          <p:nvPr/>
        </p:nvPicPr>
        <p:blipFill rotWithShape="1">
          <a:blip r:embed="rId5">
            <a:alphaModFix/>
          </a:blip>
          <a:srcRect b="26899" l="24819" r="21461" t="27907"/>
          <a:stretch/>
        </p:blipFill>
        <p:spPr>
          <a:xfrm>
            <a:off x="7431824" y="4053214"/>
            <a:ext cx="862675" cy="72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00273" y="3020200"/>
            <a:ext cx="725775" cy="7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67162" y="1869600"/>
            <a:ext cx="1191997" cy="843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5"/>
          <p:cNvPicPr preferRelativeResize="0"/>
          <p:nvPr/>
        </p:nvPicPr>
        <p:blipFill rotWithShape="1">
          <a:blip r:embed="rId8">
            <a:alphaModFix/>
          </a:blip>
          <a:srcRect b="29837" l="0" r="0" t="32033"/>
          <a:stretch/>
        </p:blipFill>
        <p:spPr>
          <a:xfrm>
            <a:off x="4975453" y="1044663"/>
            <a:ext cx="1562037" cy="595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75453" y="2063093"/>
            <a:ext cx="1438705" cy="62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75453" y="4153508"/>
            <a:ext cx="1652301" cy="525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5"/>
          <p:cNvPicPr preferRelativeResize="0"/>
          <p:nvPr/>
        </p:nvPicPr>
        <p:blipFill rotWithShape="1">
          <a:blip r:embed="rId11">
            <a:alphaModFix/>
          </a:blip>
          <a:srcRect b="37853" l="0" r="0" t="20311"/>
          <a:stretch/>
        </p:blipFill>
        <p:spPr>
          <a:xfrm>
            <a:off x="6724075" y="920813"/>
            <a:ext cx="2015928" cy="843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Basándonos en trabajos recientes</a:t>
            </a:r>
            <a:endParaRPr/>
          </a:p>
        </p:txBody>
      </p:sp>
      <p:pic>
        <p:nvPicPr>
          <p:cNvPr id="284" name="Google Shape;2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07450" y="-3093613"/>
            <a:ext cx="1959874" cy="2532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285" name="Google Shape;285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160325" y="7154654"/>
            <a:ext cx="1832026" cy="14094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286" name="Google Shape;286;p46"/>
          <p:cNvSpPr txBox="1"/>
          <p:nvPr>
            <p:ph idx="3" type="body"/>
          </p:nvPr>
        </p:nvSpPr>
        <p:spPr>
          <a:xfrm>
            <a:off x="-7160325" y="8564075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Japantown Better Neighborhoods Plan 2008 </a:t>
            </a:r>
            <a:endParaRPr/>
          </a:p>
        </p:txBody>
      </p:sp>
      <p:pic>
        <p:nvPicPr>
          <p:cNvPr id="287" name="Google Shape;287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4717077" y="7154650"/>
            <a:ext cx="2094650" cy="2717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288" name="Google Shape;288;p46"/>
          <p:cNvSpPr txBox="1"/>
          <p:nvPr>
            <p:ph idx="3" type="body"/>
          </p:nvPr>
        </p:nvSpPr>
        <p:spPr>
          <a:xfrm>
            <a:off x="-4806725" y="9970075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Japantown Historic Context Statement 2009</a:t>
            </a:r>
            <a:endParaRPr/>
          </a:p>
        </p:txBody>
      </p:sp>
      <p:pic>
        <p:nvPicPr>
          <p:cNvPr id="289" name="Google Shape;289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5328300" y="-3138225"/>
            <a:ext cx="2036099" cy="262132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290" name="Google Shape;290;p46"/>
          <p:cNvSpPr txBox="1"/>
          <p:nvPr>
            <p:ph idx="3" type="body"/>
          </p:nvPr>
        </p:nvSpPr>
        <p:spPr>
          <a:xfrm>
            <a:off x="-5328300" y="-384950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Action - Response to City and County of San Francisco African-American Out Migration 2009</a:t>
            </a:r>
            <a:endParaRPr/>
          </a:p>
        </p:txBody>
      </p:sp>
      <p:pic>
        <p:nvPicPr>
          <p:cNvPr id="291" name="Google Shape;291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6843050" y="1170075"/>
            <a:ext cx="1860651" cy="14531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292" name="Google Shape;292;p46"/>
          <p:cNvSpPr txBox="1"/>
          <p:nvPr>
            <p:ph idx="3" type="body"/>
          </p:nvPr>
        </p:nvSpPr>
        <p:spPr>
          <a:xfrm>
            <a:off x="-6832250" y="2649025"/>
            <a:ext cx="18576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San Francisco Better Streets Plan 2010</a:t>
            </a:r>
            <a:endParaRPr/>
          </a:p>
        </p:txBody>
      </p:sp>
      <p:pic>
        <p:nvPicPr>
          <p:cNvPr id="293" name="Google Shape;293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4796124" y="1170078"/>
            <a:ext cx="1959875" cy="147894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294" name="Google Shape;294;p46"/>
          <p:cNvSpPr txBox="1"/>
          <p:nvPr>
            <p:ph idx="3" type="body"/>
          </p:nvPr>
        </p:nvSpPr>
        <p:spPr>
          <a:xfrm>
            <a:off x="-4796137" y="2649025"/>
            <a:ext cx="19599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Geary Fillmore Underpass &amp; Geary Bus Rapid Transit Project 2013 </a:t>
            </a:r>
            <a:endParaRPr b="1" sz="1100"/>
          </a:p>
        </p:txBody>
      </p:sp>
      <p:pic>
        <p:nvPicPr>
          <p:cNvPr id="295" name="Google Shape;295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215276" y="7154650"/>
            <a:ext cx="1449025" cy="18642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6" name="Google Shape;296;p46"/>
          <p:cNvSpPr txBox="1"/>
          <p:nvPr>
            <p:ph idx="3" type="body"/>
          </p:nvPr>
        </p:nvSpPr>
        <p:spPr>
          <a:xfrm>
            <a:off x="-2215275" y="9018900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Japantown Cultural Heritage and Economic Sustainability Strategy 2013</a:t>
            </a:r>
            <a:endParaRPr/>
          </a:p>
        </p:txBody>
      </p:sp>
      <p:pic>
        <p:nvPicPr>
          <p:cNvPr id="297" name="Google Shape;297;p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-2649975" y="1179650"/>
            <a:ext cx="1915664" cy="14789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298" name="Google Shape;298;p46"/>
          <p:cNvSpPr txBox="1"/>
          <p:nvPr>
            <p:ph idx="3" type="body"/>
          </p:nvPr>
        </p:nvSpPr>
        <p:spPr>
          <a:xfrm>
            <a:off x="-2649976" y="2649025"/>
            <a:ext cx="18576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Western Addition Community Based Transportation Plan 2017</a:t>
            </a:r>
            <a:endParaRPr b="1" sz="1100"/>
          </a:p>
        </p:txBody>
      </p:sp>
      <p:pic>
        <p:nvPicPr>
          <p:cNvPr id="299" name="Google Shape;299;p4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4774025" y="3856075"/>
            <a:ext cx="1915675" cy="148459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00" name="Google Shape;300;p46"/>
          <p:cNvSpPr txBox="1"/>
          <p:nvPr>
            <p:ph idx="3" type="body"/>
          </p:nvPr>
        </p:nvSpPr>
        <p:spPr>
          <a:xfrm>
            <a:off x="-4744987" y="5462500"/>
            <a:ext cx="1857600" cy="9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District 5 Housing Opportunities Report 2019</a:t>
            </a:r>
            <a:endParaRPr b="1" sz="1100"/>
          </a:p>
        </p:txBody>
      </p:sp>
      <p:pic>
        <p:nvPicPr>
          <p:cNvPr id="301" name="Google Shape;301;p46" title="GearyRapidOverheads.png"/>
          <p:cNvPicPr preferRelativeResize="0"/>
          <p:nvPr/>
        </p:nvPicPr>
        <p:blipFill rotWithShape="1">
          <a:blip r:embed="rId12">
            <a:alphaModFix/>
          </a:blip>
          <a:srcRect b="1400" l="0" r="47073" t="70431"/>
          <a:stretch/>
        </p:blipFill>
        <p:spPr>
          <a:xfrm>
            <a:off x="3168000" y="3158669"/>
            <a:ext cx="5754677" cy="151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6" title="GearyRapidOverheads.png"/>
          <p:cNvPicPr preferRelativeResize="0"/>
          <p:nvPr/>
        </p:nvPicPr>
        <p:blipFill rotWithShape="1">
          <a:blip r:embed="rId12">
            <a:alphaModFix/>
          </a:blip>
          <a:srcRect b="63107" l="0" r="47073" t="8724"/>
          <a:stretch/>
        </p:blipFill>
        <p:spPr>
          <a:xfrm>
            <a:off x="3168000" y="1548995"/>
            <a:ext cx="5754677" cy="1518152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6"/>
          <p:cNvSpPr txBox="1"/>
          <p:nvPr>
            <p:ph idx="3" type="body"/>
          </p:nvPr>
        </p:nvSpPr>
        <p:spPr>
          <a:xfrm>
            <a:off x="237925" y="1576175"/>
            <a:ext cx="2812200" cy="3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800"/>
              <a:buNone/>
            </a:pPr>
            <a:r>
              <a:rPr lang="en" sz="1200"/>
              <a:t>El proyecto </a:t>
            </a:r>
            <a:r>
              <a:rPr b="1" lang="en" sz="1200"/>
              <a:t>Geary Rapid 2021</a:t>
            </a:r>
            <a:r>
              <a:rPr lang="en" sz="1200"/>
              <a:t> implementó mejoras de seguridad y transporte público, incluyendo la reapertura de los cruces peatonales de Geary que existían antes de la autopista en Buchanan, Webster y Steiner.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800"/>
              <a:buNone/>
            </a:pPr>
            <a:r>
              <a:rPr lang="en" sz="1200"/>
              <a:t>Estos cambios redujeron el exceso de velocidad y proporcionaron viajes más rápidos y confiables para los pasajeros de la línea 38 Geary.</a:t>
            </a:r>
            <a:endParaRPr sz="1200"/>
          </a:p>
        </p:txBody>
      </p:sp>
      <p:sp>
        <p:nvSpPr>
          <p:cNvPr id="304" name="Google Shape;304;p46"/>
          <p:cNvSpPr txBox="1"/>
          <p:nvPr/>
        </p:nvSpPr>
        <p:spPr>
          <a:xfrm>
            <a:off x="237925" y="982025"/>
            <a:ext cx="877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San Francisco ha impulsado proyectos que han buscado abordar de manera gradual los desafíos dentro del área de estudio y reconectar comunidades. Por ejemplo: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6"/>
          <p:cNvSpPr txBox="1"/>
          <p:nvPr/>
        </p:nvSpPr>
        <p:spPr>
          <a:xfrm>
            <a:off x="3277550" y="2775321"/>
            <a:ext cx="744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ANTES</a:t>
            </a:r>
            <a:endParaRPr b="1" i="0" sz="1400" u="none" cap="none" strike="noStrike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6" name="Google Shape;306;p46"/>
          <p:cNvSpPr txBox="1"/>
          <p:nvPr/>
        </p:nvSpPr>
        <p:spPr>
          <a:xfrm>
            <a:off x="3277550" y="4370322"/>
            <a:ext cx="891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DESPUÉS</a:t>
            </a:r>
            <a:endParaRPr b="1" i="0" sz="1400" u="none" cap="none" strike="noStrike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07450" y="-3093613"/>
            <a:ext cx="1959874" cy="2532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312" name="Google Shape;312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160325" y="7154654"/>
            <a:ext cx="1832026" cy="14094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13" name="Google Shape;313;p47"/>
          <p:cNvSpPr txBox="1"/>
          <p:nvPr>
            <p:ph idx="3" type="body"/>
          </p:nvPr>
        </p:nvSpPr>
        <p:spPr>
          <a:xfrm>
            <a:off x="-7160325" y="8564075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Japantown Better Neighborhoods Plan 2008 </a:t>
            </a:r>
            <a:endParaRPr/>
          </a:p>
        </p:txBody>
      </p:sp>
      <p:pic>
        <p:nvPicPr>
          <p:cNvPr id="314" name="Google Shape;314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4717077" y="7154650"/>
            <a:ext cx="2094650" cy="2717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15" name="Google Shape;315;p47"/>
          <p:cNvSpPr txBox="1"/>
          <p:nvPr>
            <p:ph idx="3" type="body"/>
          </p:nvPr>
        </p:nvSpPr>
        <p:spPr>
          <a:xfrm>
            <a:off x="-4806725" y="9970075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Japantown Historic Context Statement 2009</a:t>
            </a:r>
            <a:endParaRPr/>
          </a:p>
        </p:txBody>
      </p:sp>
      <p:pic>
        <p:nvPicPr>
          <p:cNvPr id="316" name="Google Shape;316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5328300" y="-3138225"/>
            <a:ext cx="2036099" cy="262132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17" name="Google Shape;317;p47"/>
          <p:cNvSpPr txBox="1"/>
          <p:nvPr>
            <p:ph idx="3" type="body"/>
          </p:nvPr>
        </p:nvSpPr>
        <p:spPr>
          <a:xfrm>
            <a:off x="-5328300" y="-384950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Action - Response to City and County of San Francisco African-American Out Migration 2009</a:t>
            </a:r>
            <a:endParaRPr/>
          </a:p>
        </p:txBody>
      </p:sp>
      <p:pic>
        <p:nvPicPr>
          <p:cNvPr id="318" name="Google Shape;318;p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6843050" y="1170075"/>
            <a:ext cx="1860651" cy="14531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19" name="Google Shape;319;p47"/>
          <p:cNvSpPr txBox="1"/>
          <p:nvPr>
            <p:ph idx="3" type="body"/>
          </p:nvPr>
        </p:nvSpPr>
        <p:spPr>
          <a:xfrm>
            <a:off x="-6832250" y="2649025"/>
            <a:ext cx="18576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San Francisco Better Streets Plan 2010</a:t>
            </a:r>
            <a:endParaRPr/>
          </a:p>
        </p:txBody>
      </p:sp>
      <p:pic>
        <p:nvPicPr>
          <p:cNvPr id="320" name="Google Shape;320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4796124" y="1170078"/>
            <a:ext cx="1959875" cy="147894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21" name="Google Shape;321;p47"/>
          <p:cNvSpPr txBox="1"/>
          <p:nvPr>
            <p:ph idx="3" type="body"/>
          </p:nvPr>
        </p:nvSpPr>
        <p:spPr>
          <a:xfrm>
            <a:off x="-4796137" y="2649025"/>
            <a:ext cx="19599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Geary Fillmore Underpass &amp; Geary Bus Rapid Transit Project 2013 </a:t>
            </a:r>
            <a:endParaRPr b="1" sz="1100"/>
          </a:p>
        </p:txBody>
      </p:sp>
      <p:pic>
        <p:nvPicPr>
          <p:cNvPr id="322" name="Google Shape;322;p4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215276" y="7154650"/>
            <a:ext cx="1449025" cy="18642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3" name="Google Shape;323;p47"/>
          <p:cNvSpPr txBox="1"/>
          <p:nvPr>
            <p:ph idx="3" type="body"/>
          </p:nvPr>
        </p:nvSpPr>
        <p:spPr>
          <a:xfrm>
            <a:off x="-2215275" y="9018900"/>
            <a:ext cx="20361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Japantown Cultural Heritage and Economic Sustainability Strategy 2013</a:t>
            </a:r>
            <a:endParaRPr/>
          </a:p>
        </p:txBody>
      </p:sp>
      <p:pic>
        <p:nvPicPr>
          <p:cNvPr id="324" name="Google Shape;324;p4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-2649975" y="1179650"/>
            <a:ext cx="1915664" cy="14789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25" name="Google Shape;325;p47"/>
          <p:cNvSpPr txBox="1"/>
          <p:nvPr>
            <p:ph idx="3" type="body"/>
          </p:nvPr>
        </p:nvSpPr>
        <p:spPr>
          <a:xfrm>
            <a:off x="-2649976" y="2649025"/>
            <a:ext cx="1857600" cy="5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Western Addition Community Based Transportation Plan 2017</a:t>
            </a:r>
            <a:endParaRPr b="1" sz="1100"/>
          </a:p>
        </p:txBody>
      </p:sp>
      <p:pic>
        <p:nvPicPr>
          <p:cNvPr id="326" name="Google Shape;326;p4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4774025" y="3856075"/>
            <a:ext cx="1915675" cy="148459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27" name="Google Shape;327;p47"/>
          <p:cNvSpPr txBox="1"/>
          <p:nvPr>
            <p:ph idx="3" type="body"/>
          </p:nvPr>
        </p:nvSpPr>
        <p:spPr>
          <a:xfrm>
            <a:off x="-4744987" y="5462500"/>
            <a:ext cx="1857600" cy="9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800"/>
              <a:buNone/>
            </a:pPr>
            <a:r>
              <a:rPr b="1" lang="en" sz="1100"/>
              <a:t>District 5 Housing Opportunities Report 2019</a:t>
            </a:r>
            <a:endParaRPr b="1" sz="1100"/>
          </a:p>
        </p:txBody>
      </p:sp>
      <p:sp>
        <p:nvSpPr>
          <p:cNvPr id="328" name="Google Shape;328;p47"/>
          <p:cNvSpPr txBox="1"/>
          <p:nvPr/>
        </p:nvSpPr>
        <p:spPr>
          <a:xfrm>
            <a:off x="311700" y="877750"/>
            <a:ext cx="877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47"/>
          <p:cNvSpPr txBox="1"/>
          <p:nvPr>
            <p:ph idx="3" type="body"/>
          </p:nvPr>
        </p:nvSpPr>
        <p:spPr>
          <a:xfrm>
            <a:off x="5442100" y="1340300"/>
            <a:ext cx="3171600" cy="2904600"/>
          </a:xfrm>
          <a:prstGeom prst="rect">
            <a:avLst/>
          </a:prstGeom>
          <a:solidFill>
            <a:srgbClr val="0A203E"/>
          </a:solidFill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accent3"/>
                </a:solidFill>
              </a:rPr>
              <a:t>Innumerables miembros de la comunidad han contribuido con su tiempo y experiencia a estos esfuerzos.</a:t>
            </a:r>
            <a:endParaRPr b="1" sz="12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accent3"/>
                </a:solidFill>
              </a:rPr>
              <a:t>La WAGCS se basará en estos esfuerzos previos. Considerará ideas transformadoras que busquen abordar los enormes impactos de la reurbanización mediante una planificación coordinada del transporte y el uso del suelo.</a:t>
            </a:r>
            <a:endParaRPr b="1" sz="1200">
              <a:solidFill>
                <a:schemeClr val="accent3"/>
              </a:solidFill>
            </a:endParaRPr>
          </a:p>
        </p:txBody>
      </p:sp>
      <p:sp>
        <p:nvSpPr>
          <p:cNvPr id="330" name="Google Shape;330;p47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Basándonos en trabajos recientes</a:t>
            </a:r>
            <a:endParaRPr/>
          </a:p>
        </p:txBody>
      </p:sp>
      <p:sp>
        <p:nvSpPr>
          <p:cNvPr id="331" name="Google Shape;331;p47"/>
          <p:cNvSpPr txBox="1"/>
          <p:nvPr>
            <p:ph idx="3" type="body"/>
          </p:nvPr>
        </p:nvSpPr>
        <p:spPr>
          <a:xfrm>
            <a:off x="237925" y="1576175"/>
            <a:ext cx="4469400" cy="29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Plan de Transporte Basado en la Comunidad de Western Addition de 2017</a:t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Plan de Ciclismo y Micromovilidad de San Francisco de 2025 Fillmore CAP</a:t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Plan de Acción Comunitaria de Fillmore de 2026</a:t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Proyecto de Transporte Público y Seguridad de Fillmore</a:t>
            </a:r>
            <a:r>
              <a:rPr lang="en" sz="1200"/>
              <a:t> (en curso)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Inversiones en vivienda y espacios públicos </a:t>
            </a:r>
            <a:r>
              <a:rPr lang="en" sz="1200"/>
              <a:t>en Freedom West y Buchanan Mall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8"/>
          <p:cNvSpPr/>
          <p:nvPr/>
        </p:nvSpPr>
        <p:spPr>
          <a:xfrm>
            <a:off x="-2423800" y="-1143000"/>
            <a:ext cx="10572660" cy="6768234"/>
          </a:xfrm>
          <a:custGeom>
            <a:rect b="b" l="l" r="r" t="t"/>
            <a:pathLst>
              <a:path extrusionOk="0" h="447117" w="470471">
                <a:moveTo>
                  <a:pt x="8720" y="422795"/>
                </a:moveTo>
                <a:cubicBezTo>
                  <a:pt x="-10941" y="403867"/>
                  <a:pt x="7377" y="392998"/>
                  <a:pt x="17512" y="333406"/>
                </a:cubicBezTo>
                <a:cubicBezTo>
                  <a:pt x="27648" y="273814"/>
                  <a:pt x="22641" y="118850"/>
                  <a:pt x="69533" y="65241"/>
                </a:cubicBezTo>
                <a:cubicBezTo>
                  <a:pt x="116425" y="11632"/>
                  <a:pt x="232557" y="18226"/>
                  <a:pt x="298866" y="11754"/>
                </a:cubicBezTo>
                <a:cubicBezTo>
                  <a:pt x="365175" y="5282"/>
                  <a:pt x="450411" y="-17676"/>
                  <a:pt x="467385" y="26408"/>
                </a:cubicBezTo>
                <a:cubicBezTo>
                  <a:pt x="484359" y="70492"/>
                  <a:pt x="426965" y="211413"/>
                  <a:pt x="400710" y="276256"/>
                </a:cubicBezTo>
                <a:cubicBezTo>
                  <a:pt x="374455" y="341099"/>
                  <a:pt x="354062" y="387015"/>
                  <a:pt x="309856" y="415468"/>
                </a:cubicBezTo>
                <a:cubicBezTo>
                  <a:pt x="265650" y="443921"/>
                  <a:pt x="185665" y="445753"/>
                  <a:pt x="135476" y="446974"/>
                </a:cubicBezTo>
                <a:cubicBezTo>
                  <a:pt x="85287" y="448195"/>
                  <a:pt x="28381" y="441723"/>
                  <a:pt x="8720" y="4227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8"/>
          <p:cNvSpPr txBox="1"/>
          <p:nvPr>
            <p:ph type="title"/>
          </p:nvPr>
        </p:nvSpPr>
        <p:spPr>
          <a:xfrm>
            <a:off x="311700" y="242700"/>
            <a:ext cx="7959000" cy="22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" sz="6000">
                <a:solidFill>
                  <a:schemeClr val="accent3"/>
                </a:solidFill>
              </a:rPr>
              <a:t>Metas y objetivos preliminares</a:t>
            </a:r>
            <a:endParaRPr b="1" sz="60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 sz="6000">
              <a:solidFill>
                <a:schemeClr val="accent3"/>
              </a:solidFill>
            </a:endParaRPr>
          </a:p>
        </p:txBody>
      </p:sp>
      <p:sp>
        <p:nvSpPr>
          <p:cNvPr id="338" name="Google Shape;338;p48"/>
          <p:cNvSpPr txBox="1"/>
          <p:nvPr>
            <p:ph idx="12" type="sldNum"/>
          </p:nvPr>
        </p:nvSpPr>
        <p:spPr>
          <a:xfrm>
            <a:off x="31170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9" name="Google Shape;33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3025" y="3490862"/>
            <a:ext cx="2579275" cy="1652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49" title="Pattern 1.jpg"/>
          <p:cNvPicPr preferRelativeResize="0"/>
          <p:nvPr/>
        </p:nvPicPr>
        <p:blipFill rotWithShape="1">
          <a:blip r:embed="rId3">
            <a:alphaModFix amt="40000"/>
          </a:blip>
          <a:srcRect b="-11564" l="13334" r="22497" t="-88157"/>
          <a:stretch/>
        </p:blipFill>
        <p:spPr>
          <a:xfrm rot="5400000">
            <a:off x="6263850" y="-3295375"/>
            <a:ext cx="3244200" cy="6279000"/>
          </a:xfrm>
          <a:prstGeom prst="round2DiagRect">
            <a:avLst>
              <a:gd fmla="val 50000" name="adj1"/>
              <a:gd fmla="val 31517" name="adj2"/>
            </a:avLst>
          </a:prstGeom>
          <a:noFill/>
          <a:ln>
            <a:noFill/>
          </a:ln>
        </p:spPr>
      </p:pic>
      <p:sp>
        <p:nvSpPr>
          <p:cNvPr id="345" name="Google Shape;345;p49"/>
          <p:cNvSpPr txBox="1"/>
          <p:nvPr/>
        </p:nvSpPr>
        <p:spPr>
          <a:xfrm>
            <a:off x="311700" y="242700"/>
            <a:ext cx="4228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Descripción general de los objetivos</a:t>
            </a:r>
            <a:endParaRPr b="0" i="0" sz="3000" u="none" cap="none" strike="noStrike">
              <a:solidFill>
                <a:srgbClr val="000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46" name="Google Shape;346;p49"/>
          <p:cNvSpPr/>
          <p:nvPr/>
        </p:nvSpPr>
        <p:spPr>
          <a:xfrm>
            <a:off x="255539" y="2090300"/>
            <a:ext cx="1562700" cy="22965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84150" lIns="84150" spcFirstLastPara="1" rIns="84150" wrap="square" tIns="84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6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</a:t>
            </a:r>
            <a:endParaRPr b="1" i="0" sz="14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6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Reparar daños históricos</a:t>
            </a:r>
            <a:endParaRPr b="1" i="0" sz="14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47" name="Google Shape;347;p49"/>
          <p:cNvSpPr/>
          <p:nvPr/>
        </p:nvSpPr>
        <p:spPr>
          <a:xfrm>
            <a:off x="1995039" y="2090300"/>
            <a:ext cx="1562700" cy="22965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84150" lIns="84150" spcFirstLastPara="1" rIns="84150" wrap="square" tIns="84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14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14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48" name="Google Shape;348;p49"/>
          <p:cNvSpPr/>
          <p:nvPr/>
        </p:nvSpPr>
        <p:spPr>
          <a:xfrm>
            <a:off x="3734539" y="2090300"/>
            <a:ext cx="1562700" cy="2296500"/>
          </a:xfrm>
          <a:prstGeom prst="roundRect">
            <a:avLst>
              <a:gd fmla="val 16667" name="adj"/>
            </a:avLst>
          </a:prstGeom>
          <a:solidFill>
            <a:srgbClr val="EB9A36"/>
          </a:solidFill>
          <a:ln>
            <a:noFill/>
          </a:ln>
        </p:spPr>
        <p:txBody>
          <a:bodyPr anchorCtr="0" anchor="ctr" bIns="84150" lIns="84150" spcFirstLastPara="1" rIns="84150" wrap="square" tIns="84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Vitalidad económica</a:t>
            </a:r>
            <a:endParaRPr b="1" i="0" sz="1400" u="none" cap="none" strike="noStrike">
              <a:solidFill>
                <a:schemeClr val="accent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49" name="Google Shape;349;p49"/>
          <p:cNvSpPr/>
          <p:nvPr/>
        </p:nvSpPr>
        <p:spPr>
          <a:xfrm>
            <a:off x="5474040" y="2090300"/>
            <a:ext cx="1562700" cy="229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84150" lIns="84150" spcFirstLastPara="1" rIns="84150" wrap="square" tIns="84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Sostenibilidad ambiental</a:t>
            </a:r>
            <a:endParaRPr b="0" i="0" sz="14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0" name="Google Shape;350;p49"/>
          <p:cNvSpPr/>
          <p:nvPr/>
        </p:nvSpPr>
        <p:spPr>
          <a:xfrm>
            <a:off x="7213539" y="2090300"/>
            <a:ext cx="1670700" cy="22965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84150" lIns="84150" spcFirstLastPara="1" rIns="84150" wrap="square" tIns="84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Responsabilidad y compromiso</a:t>
            </a:r>
            <a:endParaRPr b="0" i="0" sz="14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1" name="Google Shape;351;p49"/>
          <p:cNvSpPr txBox="1"/>
          <p:nvPr/>
        </p:nvSpPr>
        <p:spPr>
          <a:xfrm>
            <a:off x="863550" y="1650275"/>
            <a:ext cx="741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Estos objetivos guiarán el proyecto y se utilizarán para evaluar alternativas.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49"/>
          <p:cNvSpPr txBox="1"/>
          <p:nvPr/>
        </p:nvSpPr>
        <p:spPr>
          <a:xfrm>
            <a:off x="370618" y="2099250"/>
            <a:ext cx="69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accent6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</a:t>
            </a:r>
            <a:endParaRPr b="0" i="0" sz="3600" u="none" cap="none" strike="noStrike">
              <a:solidFill>
                <a:schemeClr val="accent6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  <p:sp>
        <p:nvSpPr>
          <p:cNvPr id="353" name="Google Shape;353;p49"/>
          <p:cNvSpPr txBox="1"/>
          <p:nvPr/>
        </p:nvSpPr>
        <p:spPr>
          <a:xfrm>
            <a:off x="2110093" y="2099250"/>
            <a:ext cx="69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accent2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</a:t>
            </a:r>
            <a:endParaRPr b="0" i="0" sz="3600" u="none" cap="none" strike="noStrike">
              <a:solidFill>
                <a:schemeClr val="accent2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  <p:sp>
        <p:nvSpPr>
          <p:cNvPr id="354" name="Google Shape;354;p49"/>
          <p:cNvSpPr txBox="1"/>
          <p:nvPr/>
        </p:nvSpPr>
        <p:spPr>
          <a:xfrm>
            <a:off x="3849580" y="2099250"/>
            <a:ext cx="69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accent4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3</a:t>
            </a:r>
            <a:endParaRPr b="0" i="0" sz="3600" u="none" cap="none" strike="noStrike">
              <a:solidFill>
                <a:schemeClr val="accent4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  <p:sp>
        <p:nvSpPr>
          <p:cNvPr id="355" name="Google Shape;355;p49"/>
          <p:cNvSpPr txBox="1"/>
          <p:nvPr/>
        </p:nvSpPr>
        <p:spPr>
          <a:xfrm>
            <a:off x="5589068" y="2099250"/>
            <a:ext cx="69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4</a:t>
            </a:r>
            <a:endParaRPr b="0" i="0" sz="3600" u="none" cap="none" strike="noStrike">
              <a:solidFill>
                <a:schemeClr val="accent1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  <p:sp>
        <p:nvSpPr>
          <p:cNvPr id="356" name="Google Shape;356;p49"/>
          <p:cNvSpPr txBox="1"/>
          <p:nvPr/>
        </p:nvSpPr>
        <p:spPr>
          <a:xfrm>
            <a:off x="7328568" y="2099250"/>
            <a:ext cx="69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5</a:t>
            </a:r>
            <a:endParaRPr b="0" i="0" sz="3600" u="none" cap="none" strike="noStrike">
              <a:solidFill>
                <a:schemeClr val="accent1"/>
              </a:solidFill>
              <a:latin typeface="Hanken Grotesk Black"/>
              <a:ea typeface="Hanken Grotesk Black"/>
              <a:cs typeface="Hanken Grotesk Black"/>
              <a:sym typeface="Hanken Grotesk Black"/>
            </a:endParaRPr>
          </a:p>
        </p:txBody>
      </p:sp>
      <p:sp>
        <p:nvSpPr>
          <p:cNvPr id="357" name="Google Shape;357;p49"/>
          <p:cNvSpPr txBox="1"/>
          <p:nvPr/>
        </p:nvSpPr>
        <p:spPr>
          <a:xfrm>
            <a:off x="5589075" y="101350"/>
            <a:ext cx="35040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Inter Black"/>
                <a:ea typeface="Inter Black"/>
                <a:cs typeface="Inter Black"/>
                <a:sym typeface="Inter Black"/>
              </a:rPr>
              <a:t>Uno de los objetivos principales de esta iniciativa es conocer si estos objetivos resumen sus prioridades y si consideran que hace falta incluir algo más.</a:t>
            </a:r>
            <a:endParaRPr b="0" i="0" sz="1400" u="none" cap="none" strike="noStrike">
              <a:solidFill>
                <a:srgbClr val="000000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0"/>
          <p:cNvSpPr txBox="1"/>
          <p:nvPr/>
        </p:nvSpPr>
        <p:spPr>
          <a:xfrm>
            <a:off x="499200" y="242700"/>
            <a:ext cx="524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6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 Reparar daños</a:t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63" name="Google Shape;363;p50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6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 </a:t>
            </a:r>
            <a:endParaRPr b="0" i="0" sz="48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50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5" name="Google Shape;365;p50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66" name="Google Shape;366;p50"/>
          <p:cNvSpPr txBox="1"/>
          <p:nvPr/>
        </p:nvSpPr>
        <p:spPr>
          <a:xfrm>
            <a:off x="6058050" y="676550"/>
            <a:ext cx="29481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Maximizar las viviendas asequibles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Prevenir futuros desplazamientos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Identificar vías para invitar a las comunidades desplazadas a regresar, incluyendo el reconocimiento de los COP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y amplificar la riqueza cultural del barrio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Diversificar los tipos de vivienda para responder a las necesidades de diversos grupos demográficos (familias, personas mayores e intergeneracionales)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las relaciones intergeneracionales entre las personas mayores y la juventud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el acceso para personas con discapacidades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67" name="Google Shape;367;p50"/>
          <p:cNvSpPr txBox="1"/>
          <p:nvPr>
            <p:ph idx="1" type="body"/>
          </p:nvPr>
        </p:nvSpPr>
        <p:spPr>
          <a:xfrm>
            <a:off x="237925" y="1081625"/>
            <a:ext cx="5576100" cy="3457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accent6"/>
                </a:solidFill>
              </a:rPr>
              <a:t>Reparar los daños causados por el historial de desplazamiento forzado en el barrio, incluyendo los derivados de la reurbanización, el encarcelamiento de personas de origen japonés y las prácticas de vivienda racialmente discriminatorias; fortalecer y amplificar la riqueza cultural del barrio; y ofrecer mejoras inclusivas y accesibles para personas con todo tipo de habilidades.</a:t>
            </a:r>
            <a:endParaRPr b="1" sz="16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accent6"/>
                </a:solidFill>
              </a:rPr>
              <a:t>Fomentar una ciudad inclusiva, diversa y equitativa que ofrezca acceso asequible y de alta calidad a los bienes, servicios, actividades y destinos deseados.</a:t>
            </a:r>
            <a:endParaRPr b="1" sz="1600">
              <a:solidFill>
                <a:schemeClr val="accent6"/>
              </a:solidFill>
            </a:endParaRPr>
          </a:p>
        </p:txBody>
      </p:sp>
      <p:sp>
        <p:nvSpPr>
          <p:cNvPr id="368" name="Google Shape;368;p50"/>
          <p:cNvSpPr/>
          <p:nvPr/>
        </p:nvSpPr>
        <p:spPr>
          <a:xfrm>
            <a:off x="219800" y="4663150"/>
            <a:ext cx="2948100" cy="308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9" name="Google Shape;369;p50"/>
          <p:cNvSpPr/>
          <p:nvPr/>
        </p:nvSpPr>
        <p:spPr>
          <a:xfrm>
            <a:off x="237925" y="4500971"/>
            <a:ext cx="550628" cy="408493"/>
          </a:xfrm>
          <a:custGeom>
            <a:rect b="b" l="l" r="r" t="t"/>
            <a:pathLst>
              <a:path extrusionOk="0" h="20361" w="21859">
                <a:moveTo>
                  <a:pt x="15114" y="1"/>
                </a:moveTo>
                <a:lnTo>
                  <a:pt x="14989" y="84"/>
                </a:lnTo>
                <a:lnTo>
                  <a:pt x="14947" y="167"/>
                </a:lnTo>
                <a:lnTo>
                  <a:pt x="14864" y="292"/>
                </a:lnTo>
                <a:lnTo>
                  <a:pt x="14864" y="417"/>
                </a:lnTo>
                <a:lnTo>
                  <a:pt x="14822" y="1000"/>
                </a:lnTo>
                <a:lnTo>
                  <a:pt x="14697" y="1583"/>
                </a:lnTo>
                <a:lnTo>
                  <a:pt x="14531" y="2166"/>
                </a:lnTo>
                <a:lnTo>
                  <a:pt x="14406" y="2415"/>
                </a:lnTo>
                <a:lnTo>
                  <a:pt x="14239" y="2665"/>
                </a:lnTo>
                <a:lnTo>
                  <a:pt x="14073" y="2915"/>
                </a:lnTo>
                <a:lnTo>
                  <a:pt x="13906" y="3123"/>
                </a:lnTo>
                <a:lnTo>
                  <a:pt x="13698" y="3331"/>
                </a:lnTo>
                <a:lnTo>
                  <a:pt x="13448" y="3456"/>
                </a:lnTo>
                <a:lnTo>
                  <a:pt x="13240" y="3581"/>
                </a:lnTo>
                <a:lnTo>
                  <a:pt x="12948" y="3664"/>
                </a:lnTo>
                <a:lnTo>
                  <a:pt x="12366" y="3664"/>
                </a:lnTo>
                <a:lnTo>
                  <a:pt x="11949" y="3581"/>
                </a:lnTo>
                <a:lnTo>
                  <a:pt x="11575" y="3540"/>
                </a:lnTo>
                <a:lnTo>
                  <a:pt x="11075" y="3456"/>
                </a:lnTo>
                <a:lnTo>
                  <a:pt x="10575" y="3456"/>
                </a:lnTo>
                <a:lnTo>
                  <a:pt x="10117" y="3540"/>
                </a:lnTo>
                <a:lnTo>
                  <a:pt x="9659" y="3664"/>
                </a:lnTo>
                <a:lnTo>
                  <a:pt x="9243" y="3873"/>
                </a:lnTo>
                <a:lnTo>
                  <a:pt x="8827" y="4164"/>
                </a:lnTo>
                <a:lnTo>
                  <a:pt x="8452" y="4456"/>
                </a:lnTo>
                <a:lnTo>
                  <a:pt x="8160" y="4872"/>
                </a:lnTo>
                <a:lnTo>
                  <a:pt x="7952" y="5163"/>
                </a:lnTo>
                <a:lnTo>
                  <a:pt x="7786" y="5455"/>
                </a:lnTo>
                <a:lnTo>
                  <a:pt x="7619" y="5746"/>
                </a:lnTo>
                <a:lnTo>
                  <a:pt x="7536" y="5996"/>
                </a:lnTo>
                <a:lnTo>
                  <a:pt x="7411" y="6537"/>
                </a:lnTo>
                <a:lnTo>
                  <a:pt x="7369" y="7079"/>
                </a:lnTo>
                <a:lnTo>
                  <a:pt x="7369" y="7620"/>
                </a:lnTo>
                <a:lnTo>
                  <a:pt x="7411" y="8161"/>
                </a:lnTo>
                <a:lnTo>
                  <a:pt x="7453" y="8786"/>
                </a:lnTo>
                <a:lnTo>
                  <a:pt x="7453" y="9410"/>
                </a:lnTo>
                <a:lnTo>
                  <a:pt x="7453" y="9618"/>
                </a:lnTo>
                <a:lnTo>
                  <a:pt x="7411" y="9785"/>
                </a:lnTo>
                <a:lnTo>
                  <a:pt x="7328" y="9951"/>
                </a:lnTo>
                <a:lnTo>
                  <a:pt x="7244" y="10118"/>
                </a:lnTo>
                <a:lnTo>
                  <a:pt x="7120" y="10243"/>
                </a:lnTo>
                <a:lnTo>
                  <a:pt x="6953" y="10368"/>
                </a:lnTo>
                <a:lnTo>
                  <a:pt x="6828" y="10493"/>
                </a:lnTo>
                <a:lnTo>
                  <a:pt x="6620" y="10534"/>
                </a:lnTo>
                <a:lnTo>
                  <a:pt x="6412" y="10618"/>
                </a:lnTo>
                <a:lnTo>
                  <a:pt x="5787" y="10618"/>
                </a:lnTo>
                <a:lnTo>
                  <a:pt x="5371" y="10534"/>
                </a:lnTo>
                <a:lnTo>
                  <a:pt x="4913" y="10409"/>
                </a:lnTo>
                <a:lnTo>
                  <a:pt x="4455" y="10243"/>
                </a:lnTo>
                <a:lnTo>
                  <a:pt x="3955" y="10118"/>
                </a:lnTo>
                <a:lnTo>
                  <a:pt x="3414" y="10035"/>
                </a:lnTo>
                <a:lnTo>
                  <a:pt x="2748" y="9993"/>
                </a:lnTo>
                <a:lnTo>
                  <a:pt x="2290" y="10076"/>
                </a:lnTo>
                <a:lnTo>
                  <a:pt x="1832" y="10201"/>
                </a:lnTo>
                <a:lnTo>
                  <a:pt x="1416" y="10409"/>
                </a:lnTo>
                <a:lnTo>
                  <a:pt x="1041" y="10742"/>
                </a:lnTo>
                <a:lnTo>
                  <a:pt x="708" y="11076"/>
                </a:lnTo>
                <a:lnTo>
                  <a:pt x="458" y="11450"/>
                </a:lnTo>
                <a:lnTo>
                  <a:pt x="250" y="11908"/>
                </a:lnTo>
                <a:lnTo>
                  <a:pt x="125" y="12325"/>
                </a:lnTo>
                <a:lnTo>
                  <a:pt x="42" y="12824"/>
                </a:lnTo>
                <a:lnTo>
                  <a:pt x="0" y="13282"/>
                </a:lnTo>
                <a:lnTo>
                  <a:pt x="83" y="13740"/>
                </a:lnTo>
                <a:lnTo>
                  <a:pt x="208" y="14198"/>
                </a:lnTo>
                <a:lnTo>
                  <a:pt x="291" y="14323"/>
                </a:lnTo>
                <a:lnTo>
                  <a:pt x="375" y="14406"/>
                </a:lnTo>
                <a:lnTo>
                  <a:pt x="625" y="14615"/>
                </a:lnTo>
                <a:lnTo>
                  <a:pt x="958" y="14781"/>
                </a:lnTo>
                <a:lnTo>
                  <a:pt x="1291" y="14948"/>
                </a:lnTo>
                <a:lnTo>
                  <a:pt x="2040" y="15239"/>
                </a:lnTo>
                <a:lnTo>
                  <a:pt x="2332" y="15406"/>
                </a:lnTo>
                <a:lnTo>
                  <a:pt x="2581" y="15572"/>
                </a:lnTo>
                <a:lnTo>
                  <a:pt x="2914" y="15947"/>
                </a:lnTo>
                <a:lnTo>
                  <a:pt x="3206" y="16322"/>
                </a:lnTo>
                <a:lnTo>
                  <a:pt x="3456" y="16738"/>
                </a:lnTo>
                <a:lnTo>
                  <a:pt x="3622" y="17154"/>
                </a:lnTo>
                <a:lnTo>
                  <a:pt x="3830" y="17571"/>
                </a:lnTo>
                <a:lnTo>
                  <a:pt x="4080" y="17987"/>
                </a:lnTo>
                <a:lnTo>
                  <a:pt x="4330" y="18403"/>
                </a:lnTo>
                <a:lnTo>
                  <a:pt x="4705" y="18820"/>
                </a:lnTo>
                <a:lnTo>
                  <a:pt x="6079" y="20235"/>
                </a:lnTo>
                <a:lnTo>
                  <a:pt x="6162" y="20319"/>
                </a:lnTo>
                <a:lnTo>
                  <a:pt x="6287" y="20360"/>
                </a:lnTo>
                <a:lnTo>
                  <a:pt x="6370" y="20360"/>
                </a:lnTo>
                <a:lnTo>
                  <a:pt x="6495" y="20319"/>
                </a:lnTo>
                <a:lnTo>
                  <a:pt x="6578" y="20277"/>
                </a:lnTo>
                <a:lnTo>
                  <a:pt x="6662" y="20194"/>
                </a:lnTo>
                <a:lnTo>
                  <a:pt x="6703" y="20110"/>
                </a:lnTo>
                <a:lnTo>
                  <a:pt x="6745" y="19985"/>
                </a:lnTo>
                <a:lnTo>
                  <a:pt x="6787" y="19652"/>
                </a:lnTo>
                <a:lnTo>
                  <a:pt x="6870" y="19361"/>
                </a:lnTo>
                <a:lnTo>
                  <a:pt x="7078" y="18736"/>
                </a:lnTo>
                <a:lnTo>
                  <a:pt x="7244" y="18403"/>
                </a:lnTo>
                <a:lnTo>
                  <a:pt x="7453" y="18112"/>
                </a:lnTo>
                <a:lnTo>
                  <a:pt x="7702" y="17820"/>
                </a:lnTo>
                <a:lnTo>
                  <a:pt x="7994" y="17612"/>
                </a:lnTo>
                <a:lnTo>
                  <a:pt x="8327" y="17446"/>
                </a:lnTo>
                <a:lnTo>
                  <a:pt x="8660" y="17362"/>
                </a:lnTo>
                <a:lnTo>
                  <a:pt x="9035" y="17279"/>
                </a:lnTo>
                <a:lnTo>
                  <a:pt x="9451" y="17321"/>
                </a:lnTo>
                <a:lnTo>
                  <a:pt x="9951" y="17404"/>
                </a:lnTo>
                <a:lnTo>
                  <a:pt x="10409" y="17487"/>
                </a:lnTo>
                <a:lnTo>
                  <a:pt x="11241" y="17696"/>
                </a:lnTo>
                <a:lnTo>
                  <a:pt x="11658" y="17779"/>
                </a:lnTo>
                <a:lnTo>
                  <a:pt x="12116" y="17820"/>
                </a:lnTo>
                <a:lnTo>
                  <a:pt x="12574" y="17779"/>
                </a:lnTo>
                <a:lnTo>
                  <a:pt x="13073" y="17654"/>
                </a:lnTo>
                <a:lnTo>
                  <a:pt x="13448" y="17529"/>
                </a:lnTo>
                <a:lnTo>
                  <a:pt x="13781" y="17321"/>
                </a:lnTo>
                <a:lnTo>
                  <a:pt x="14073" y="17071"/>
                </a:lnTo>
                <a:lnTo>
                  <a:pt x="14322" y="16780"/>
                </a:lnTo>
                <a:lnTo>
                  <a:pt x="14531" y="16446"/>
                </a:lnTo>
                <a:lnTo>
                  <a:pt x="14656" y="16072"/>
                </a:lnTo>
                <a:lnTo>
                  <a:pt x="14739" y="15697"/>
                </a:lnTo>
                <a:lnTo>
                  <a:pt x="14780" y="15322"/>
                </a:lnTo>
                <a:lnTo>
                  <a:pt x="14739" y="13199"/>
                </a:lnTo>
                <a:lnTo>
                  <a:pt x="14780" y="12866"/>
                </a:lnTo>
                <a:lnTo>
                  <a:pt x="14822" y="12616"/>
                </a:lnTo>
                <a:lnTo>
                  <a:pt x="14905" y="12325"/>
                </a:lnTo>
                <a:lnTo>
                  <a:pt x="14989" y="12075"/>
                </a:lnTo>
                <a:lnTo>
                  <a:pt x="15114" y="11825"/>
                </a:lnTo>
                <a:lnTo>
                  <a:pt x="15280" y="11617"/>
                </a:lnTo>
                <a:lnTo>
                  <a:pt x="15488" y="11409"/>
                </a:lnTo>
                <a:lnTo>
                  <a:pt x="15655" y="11242"/>
                </a:lnTo>
                <a:lnTo>
                  <a:pt x="15946" y="11076"/>
                </a:lnTo>
                <a:lnTo>
                  <a:pt x="16196" y="10909"/>
                </a:lnTo>
                <a:lnTo>
                  <a:pt x="16446" y="10826"/>
                </a:lnTo>
                <a:lnTo>
                  <a:pt x="16696" y="10784"/>
                </a:lnTo>
                <a:lnTo>
                  <a:pt x="16945" y="10742"/>
                </a:lnTo>
                <a:lnTo>
                  <a:pt x="17195" y="10742"/>
                </a:lnTo>
                <a:lnTo>
                  <a:pt x="17695" y="10826"/>
                </a:lnTo>
                <a:lnTo>
                  <a:pt x="18195" y="10909"/>
                </a:lnTo>
                <a:lnTo>
                  <a:pt x="18694" y="10992"/>
                </a:lnTo>
                <a:lnTo>
                  <a:pt x="19152" y="10992"/>
                </a:lnTo>
                <a:lnTo>
                  <a:pt x="19402" y="10951"/>
                </a:lnTo>
                <a:lnTo>
                  <a:pt x="19652" y="10909"/>
                </a:lnTo>
                <a:lnTo>
                  <a:pt x="19943" y="10826"/>
                </a:lnTo>
                <a:lnTo>
                  <a:pt x="20151" y="10701"/>
                </a:lnTo>
                <a:lnTo>
                  <a:pt x="20401" y="10576"/>
                </a:lnTo>
                <a:lnTo>
                  <a:pt x="20609" y="10409"/>
                </a:lnTo>
                <a:lnTo>
                  <a:pt x="21026" y="10035"/>
                </a:lnTo>
                <a:lnTo>
                  <a:pt x="21359" y="9618"/>
                </a:lnTo>
                <a:lnTo>
                  <a:pt x="21567" y="9119"/>
                </a:lnTo>
                <a:lnTo>
                  <a:pt x="21775" y="8619"/>
                </a:lnTo>
                <a:lnTo>
                  <a:pt x="21858" y="8036"/>
                </a:lnTo>
                <a:lnTo>
                  <a:pt x="21858" y="7495"/>
                </a:lnTo>
                <a:lnTo>
                  <a:pt x="21817" y="7037"/>
                </a:lnTo>
                <a:lnTo>
                  <a:pt x="21733" y="6662"/>
                </a:lnTo>
                <a:lnTo>
                  <a:pt x="21609" y="6329"/>
                </a:lnTo>
                <a:lnTo>
                  <a:pt x="21442" y="6079"/>
                </a:lnTo>
                <a:lnTo>
                  <a:pt x="21275" y="5871"/>
                </a:lnTo>
                <a:lnTo>
                  <a:pt x="21067" y="5746"/>
                </a:lnTo>
                <a:lnTo>
                  <a:pt x="20859" y="5621"/>
                </a:lnTo>
                <a:lnTo>
                  <a:pt x="20651" y="5496"/>
                </a:lnTo>
                <a:lnTo>
                  <a:pt x="20151" y="5371"/>
                </a:lnTo>
                <a:lnTo>
                  <a:pt x="19652" y="5205"/>
                </a:lnTo>
                <a:lnTo>
                  <a:pt x="19194" y="5038"/>
                </a:lnTo>
                <a:lnTo>
                  <a:pt x="18944" y="4913"/>
                </a:lnTo>
                <a:lnTo>
                  <a:pt x="18736" y="4747"/>
                </a:lnTo>
                <a:lnTo>
                  <a:pt x="18403" y="4372"/>
                </a:lnTo>
                <a:lnTo>
                  <a:pt x="18153" y="3998"/>
                </a:lnTo>
                <a:lnTo>
                  <a:pt x="17986" y="3623"/>
                </a:lnTo>
                <a:lnTo>
                  <a:pt x="17903" y="3290"/>
                </a:lnTo>
                <a:lnTo>
                  <a:pt x="17820" y="2915"/>
                </a:lnTo>
                <a:lnTo>
                  <a:pt x="17653" y="2540"/>
                </a:lnTo>
                <a:lnTo>
                  <a:pt x="17445" y="2124"/>
                </a:lnTo>
                <a:lnTo>
                  <a:pt x="17112" y="1666"/>
                </a:lnTo>
                <a:lnTo>
                  <a:pt x="16529" y="958"/>
                </a:lnTo>
                <a:lnTo>
                  <a:pt x="16196" y="625"/>
                </a:lnTo>
                <a:lnTo>
                  <a:pt x="15780" y="209"/>
                </a:lnTo>
                <a:lnTo>
                  <a:pt x="15572" y="84"/>
                </a:lnTo>
                <a:lnTo>
                  <a:pt x="15405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1"/>
          <p:cNvSpPr txBox="1"/>
          <p:nvPr/>
        </p:nvSpPr>
        <p:spPr>
          <a:xfrm>
            <a:off x="237925" y="982025"/>
            <a:ext cx="3207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Nuestro primer objetivo es promover la equidad mediante la reparación de los daños causados por la reurbanización.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9789" y="1959668"/>
            <a:ext cx="4678186" cy="3183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51" title="Sf-redevelopment-geary-corridor-under-construction-c-1961.jpg"/>
          <p:cNvPicPr preferRelativeResize="0"/>
          <p:nvPr/>
        </p:nvPicPr>
        <p:blipFill rotWithShape="1">
          <a:blip r:embed="rId4">
            <a:alphaModFix/>
          </a:blip>
          <a:srcRect b="10706" l="0" r="0" t="18723"/>
          <a:stretch/>
        </p:blipFill>
        <p:spPr>
          <a:xfrm>
            <a:off x="4769776" y="475"/>
            <a:ext cx="4678175" cy="18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51"/>
          <p:cNvSpPr txBox="1"/>
          <p:nvPr/>
        </p:nvSpPr>
        <p:spPr>
          <a:xfrm>
            <a:off x="4769800" y="4920600"/>
            <a:ext cx="30663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68400" lIns="68400" spcFirstLastPara="1" rIns="68400" wrap="square" tIns="68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Vista aérea de Western Addition, década de 1970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78" name="Google Shape;378;p51"/>
          <p:cNvSpPr txBox="1"/>
          <p:nvPr/>
        </p:nvSpPr>
        <p:spPr>
          <a:xfrm>
            <a:off x="4769800" y="1616250"/>
            <a:ext cx="28671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68400" lIns="68400" spcFirstLastPara="1" rIns="68400" wrap="square" tIns="68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Geary Fillmore, vista hacia el este, 1961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79" name="Google Shape;379;p51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rgbClr val="204529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51"/>
          <p:cNvSpPr txBox="1"/>
          <p:nvPr/>
        </p:nvSpPr>
        <p:spPr>
          <a:xfrm>
            <a:off x="499200" y="242700"/>
            <a:ext cx="524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204529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 Reparar daños</a:t>
            </a:r>
            <a:endParaRPr b="1" i="0" sz="3000" u="none" cap="none" strike="noStrike">
              <a:solidFill>
                <a:srgbClr val="204529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2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rgbClr val="2045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6" name="Google Shape;386;p52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rgbClr val="204529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52"/>
          <p:cNvSpPr txBox="1"/>
          <p:nvPr/>
        </p:nvSpPr>
        <p:spPr>
          <a:xfrm>
            <a:off x="237925" y="982025"/>
            <a:ext cx="3176100" cy="3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 reurbanización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desplazó</a:t>
            </a: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a más de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17.000 residentes</a:t>
            </a: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y demolió alrededor de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2.500 viviendas victorianas</a:t>
            </a: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84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 Agencia de Reurbanización emitió Certificados de Preferencia (COP) para proporcionar viviendas asequibles a las personas desplazadas. Actualmente, hay aproximadamente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2.800 unidades de vivienda asequible dentro del área de estudio</a:t>
            </a: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lo que representa el 8% del inventario de la ciudad (el área alberga el 3% de la población de la ciudad).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Sin embargo,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solo se ha canjeado el 4% de los COP</a:t>
            </a: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a pesar de varias iniciativas municipales y ciudadanas.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88" name="Google Shape;388;p52"/>
          <p:cNvPicPr preferRelativeResize="0"/>
          <p:nvPr/>
        </p:nvPicPr>
        <p:blipFill rotWithShape="1">
          <a:blip r:embed="rId3">
            <a:alphaModFix/>
          </a:blip>
          <a:srcRect b="1526" l="0" r="0" t="0"/>
          <a:stretch/>
        </p:blipFill>
        <p:spPr>
          <a:xfrm>
            <a:off x="3539075" y="982028"/>
            <a:ext cx="2232900" cy="1734723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2"/>
          <p:cNvSpPr txBox="1"/>
          <p:nvPr/>
        </p:nvSpPr>
        <p:spPr>
          <a:xfrm>
            <a:off x="3539075" y="2493850"/>
            <a:ext cx="21699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68400" lIns="68400" spcFirstLastPara="1" rIns="68400" wrap="square" tIns="68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Sitio demolido cerca de Gough y Ellis, 1960</a:t>
            </a:r>
            <a:endParaRPr b="0" i="1" sz="800" u="none" cap="none" strike="noStrike">
              <a:solidFill>
                <a:srgbClr val="000000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390" name="Google Shape;390;p52" title="20260129_123143.jpg"/>
          <p:cNvPicPr preferRelativeResize="0"/>
          <p:nvPr/>
        </p:nvPicPr>
        <p:blipFill rotWithShape="1">
          <a:blip r:embed="rId4">
            <a:alphaModFix/>
          </a:blip>
          <a:srcRect b="11541" l="12365" r="16733" t="60227"/>
          <a:stretch/>
        </p:blipFill>
        <p:spPr>
          <a:xfrm>
            <a:off x="3539075" y="2825617"/>
            <a:ext cx="2232900" cy="157925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2"/>
          <p:cNvSpPr txBox="1"/>
          <p:nvPr/>
        </p:nvSpPr>
        <p:spPr>
          <a:xfrm>
            <a:off x="3539075" y="4228775"/>
            <a:ext cx="2232900" cy="1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54025" lIns="54025" spcFirstLastPara="1" rIns="54025" wrap="square" tIns="54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Certificado de Preferencia para residentes desplazados</a:t>
            </a:r>
            <a:endParaRPr b="0" i="1" sz="800" u="none" cap="none" strike="noStrike">
              <a:solidFill>
                <a:srgbClr val="000000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92" name="Google Shape;392;p52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93" name="Google Shape;393;p52"/>
          <p:cNvSpPr txBox="1"/>
          <p:nvPr/>
        </p:nvSpPr>
        <p:spPr>
          <a:xfrm>
            <a:off x="499200" y="242700"/>
            <a:ext cx="52410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204529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 Reparar daños</a:t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94" name="Google Shape;394;p52"/>
          <p:cNvSpPr txBox="1"/>
          <p:nvPr/>
        </p:nvSpPr>
        <p:spPr>
          <a:xfrm>
            <a:off x="6058050" y="676550"/>
            <a:ext cx="29481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Maximizar las viviendas asequibles</a:t>
            </a:r>
            <a:endParaRPr b="0" i="0" sz="1200" u="sng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Prevenir futuros desplazamientos</a:t>
            </a:r>
            <a:endParaRPr b="0" i="0" sz="1200" u="sng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Identificar vías para invitar a las comunidades desplazadas a regresar, incluyendo el reconocimiento de los COP</a:t>
            </a:r>
            <a:endParaRPr b="0" i="0" sz="1200" u="sng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y amplificar la riqueza cultural del barrio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Diversificar los tipos de vivienda para responder a las necesidades de diversos grupos demográficos (familias, personas mayores e intergeneracionales)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las relaciones intergeneracionales entre las personas mayores y la juventud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el acceso para personas con discapacidades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3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rgbClr val="204529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53"/>
          <p:cNvSpPr txBox="1"/>
          <p:nvPr/>
        </p:nvSpPr>
        <p:spPr>
          <a:xfrm>
            <a:off x="267225" y="999050"/>
            <a:ext cx="2779800" cy="35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accent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" sz="1100" u="none" cap="none" strike="noStrike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El terremoto había afectado a muchos vecindarios donde a las personas de color se les “permitía” vivir en la ciudad; pero el Distrito de Fillmore, que sobrevivió, tenía bienes raíces asequibles y una historia de acogida a inmigrantes. Desde principios del siglo XX hasta la década de 1940, filipinos, mexicanos, afroamericanos, rusos, japoneses estadounidenses y judíos vivían uno al lado del otro.</a:t>
            </a:r>
            <a:endParaRPr b="0" i="0" sz="1100" u="none" cap="none" strike="noStrike">
              <a:solidFill>
                <a:schemeClr val="accent6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- KQED</a:t>
            </a:r>
            <a:endParaRPr b="0" i="0" sz="1100" u="none" cap="none" strike="noStrike">
              <a:solidFill>
                <a:schemeClr val="accent6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1" name="Google Shape;401;p53"/>
          <p:cNvSpPr txBox="1"/>
          <p:nvPr/>
        </p:nvSpPr>
        <p:spPr>
          <a:xfrm>
            <a:off x="267218" y="1585650"/>
            <a:ext cx="27273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75575" lIns="75575" spcFirstLastPara="1" rIns="75575" wrap="square" tIns="755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" sz="4000" u="none" cap="none" strike="noStrike">
                <a:solidFill>
                  <a:schemeClr val="accent6"/>
                </a:solidFill>
                <a:latin typeface="Inter Black"/>
                <a:ea typeface="Inter Black"/>
                <a:cs typeface="Inter Black"/>
                <a:sym typeface="Inter Black"/>
              </a:rPr>
              <a:t>“</a:t>
            </a:r>
            <a:endParaRPr b="0" i="0" sz="40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53"/>
          <p:cNvSpPr txBox="1"/>
          <p:nvPr/>
        </p:nvSpPr>
        <p:spPr>
          <a:xfrm>
            <a:off x="2046785" y="3776275"/>
            <a:ext cx="7185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75575" lIns="75575" spcFirstLastPara="1" rIns="75575" wrap="square" tIns="755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" sz="4000" u="none" cap="none" strike="noStrike">
                <a:solidFill>
                  <a:schemeClr val="accent6"/>
                </a:solidFill>
                <a:latin typeface="Inter Black"/>
                <a:ea typeface="Inter Black"/>
                <a:cs typeface="Inter Black"/>
                <a:sym typeface="Inter Black"/>
              </a:rPr>
              <a:t>”</a:t>
            </a:r>
            <a:endParaRPr b="0" i="0" sz="12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3" name="Google Shape;403;p53"/>
          <p:cNvPicPr preferRelativeResize="0"/>
          <p:nvPr/>
        </p:nvPicPr>
        <p:blipFill rotWithShape="1">
          <a:blip r:embed="rId3">
            <a:alphaModFix/>
          </a:blip>
          <a:srcRect b="0" l="2901" r="2910" t="14763"/>
          <a:stretch/>
        </p:blipFill>
        <p:spPr>
          <a:xfrm>
            <a:off x="3184200" y="999051"/>
            <a:ext cx="2808000" cy="1592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3" title="3059002.JPG"/>
          <p:cNvPicPr preferRelativeResize="0"/>
          <p:nvPr/>
        </p:nvPicPr>
        <p:blipFill rotWithShape="1">
          <a:blip r:embed="rId4">
            <a:alphaModFix/>
          </a:blip>
          <a:srcRect b="0" l="120" r="-120" t="18950"/>
          <a:stretch/>
        </p:blipFill>
        <p:spPr>
          <a:xfrm>
            <a:off x="3184200" y="2769850"/>
            <a:ext cx="2807998" cy="176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53" title="Filipin1$fillmore-dist.jpg"/>
          <p:cNvPicPr preferRelativeResize="0"/>
          <p:nvPr/>
        </p:nvPicPr>
        <p:blipFill rotWithShape="1">
          <a:blip r:embed="rId5">
            <a:alphaModFix/>
          </a:blip>
          <a:srcRect b="0" l="6941" r="6941" t="0"/>
          <a:stretch/>
        </p:blipFill>
        <p:spPr>
          <a:xfrm>
            <a:off x="6129375" y="999051"/>
            <a:ext cx="2808000" cy="1592686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53"/>
          <p:cNvSpPr txBox="1"/>
          <p:nvPr/>
        </p:nvSpPr>
        <p:spPr>
          <a:xfrm>
            <a:off x="6129375" y="2448400"/>
            <a:ext cx="28080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En su apogeo durante la década de 1940, más de 1.000 filipinos y sus familias vivían en Fillmore / Western Addition.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407" name="Google Shape;407;p53"/>
          <p:cNvPicPr preferRelativeResize="0"/>
          <p:nvPr/>
        </p:nvPicPr>
        <p:blipFill rotWithShape="1">
          <a:blip r:embed="rId6">
            <a:alphaModFix/>
          </a:blip>
          <a:srcRect b="0" l="14604" r="12044" t="0"/>
          <a:stretch/>
        </p:blipFill>
        <p:spPr>
          <a:xfrm>
            <a:off x="6129375" y="2769850"/>
            <a:ext cx="2808000" cy="17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53"/>
          <p:cNvSpPr txBox="1"/>
          <p:nvPr/>
        </p:nvSpPr>
        <p:spPr>
          <a:xfrm>
            <a:off x="3184200" y="2375775"/>
            <a:ext cx="25047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Esquina de Fillmore y Geary, 1907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09" name="Google Shape;409;p53"/>
          <p:cNvSpPr txBox="1"/>
          <p:nvPr/>
        </p:nvSpPr>
        <p:spPr>
          <a:xfrm>
            <a:off x="3184200" y="4326052"/>
            <a:ext cx="28080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Banquete del cincuentenario de la Iglesia Presbiteriana Japonesa, 1936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10" name="Google Shape;410;p53"/>
          <p:cNvSpPr txBox="1"/>
          <p:nvPr/>
        </p:nvSpPr>
        <p:spPr>
          <a:xfrm>
            <a:off x="6129375" y="4326052"/>
            <a:ext cx="28080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Anshey Sfard, una de las principales sinagogas que servían a los judíos ortodoxos, se trasladó de la zona de Fillmore en 1958, cuando su edificio fue adquirido mediante expropiación para su demolición.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11" name="Google Shape;411;p53"/>
          <p:cNvSpPr txBox="1"/>
          <p:nvPr/>
        </p:nvSpPr>
        <p:spPr>
          <a:xfrm>
            <a:off x="267225" y="1124650"/>
            <a:ext cx="277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Culturalmente rico y diverso</a:t>
            </a:r>
            <a:endParaRPr b="1" i="0" sz="14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12" name="Google Shape;412;p53"/>
          <p:cNvSpPr txBox="1"/>
          <p:nvPr/>
        </p:nvSpPr>
        <p:spPr>
          <a:xfrm>
            <a:off x="499200" y="242700"/>
            <a:ext cx="524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204529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 Reparar daños</a:t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54"/>
          <p:cNvPicPr preferRelativeResize="0"/>
          <p:nvPr/>
        </p:nvPicPr>
        <p:blipFill rotWithShape="1">
          <a:blip r:embed="rId3">
            <a:alphaModFix/>
          </a:blip>
          <a:srcRect b="5921" l="2475" r="51786" t="25308"/>
          <a:stretch/>
        </p:blipFill>
        <p:spPr>
          <a:xfrm>
            <a:off x="244742" y="2157552"/>
            <a:ext cx="3129661" cy="2798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4"/>
          <p:cNvPicPr preferRelativeResize="0"/>
          <p:nvPr/>
        </p:nvPicPr>
        <p:blipFill rotWithShape="1">
          <a:blip r:embed="rId3">
            <a:alphaModFix/>
          </a:blip>
          <a:srcRect b="5921" l="51937" r="2324" t="25308"/>
          <a:stretch/>
        </p:blipFill>
        <p:spPr>
          <a:xfrm>
            <a:off x="3478652" y="2157567"/>
            <a:ext cx="3129661" cy="279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4"/>
          <p:cNvPicPr preferRelativeResize="0"/>
          <p:nvPr/>
        </p:nvPicPr>
        <p:blipFill rotWithShape="1">
          <a:blip r:embed="rId3">
            <a:alphaModFix/>
          </a:blip>
          <a:srcRect b="82717" l="23509" r="47881" t="11953"/>
          <a:stretch/>
        </p:blipFill>
        <p:spPr>
          <a:xfrm>
            <a:off x="244748" y="1852875"/>
            <a:ext cx="2269548" cy="25149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4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rgbClr val="204529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54"/>
          <p:cNvSpPr txBox="1"/>
          <p:nvPr/>
        </p:nvSpPr>
        <p:spPr>
          <a:xfrm>
            <a:off x="237927" y="4762382"/>
            <a:ext cx="3143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84600" lIns="84600" spcFirstLastPara="1" rIns="84600" wrap="square" tIns="84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6"/>
              <a:buFont typeface="Arial"/>
              <a:buNone/>
            </a:pPr>
            <a:r>
              <a:rPr b="1" i="1" lang="en" sz="896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1940s</a:t>
            </a:r>
            <a:endParaRPr b="1" i="1" sz="896" u="none" cap="none" strike="noStrike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2" name="Google Shape;422;p54"/>
          <p:cNvSpPr txBox="1"/>
          <p:nvPr/>
        </p:nvSpPr>
        <p:spPr>
          <a:xfrm>
            <a:off x="3471836" y="4830243"/>
            <a:ext cx="3143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b" bIns="84600" lIns="84600" spcFirstLastPara="1" rIns="84600" wrap="square" tIns="84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6"/>
              <a:buFont typeface="Arial"/>
              <a:buNone/>
            </a:pPr>
            <a:r>
              <a:rPr b="1" i="1" lang="en" sz="896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Década de 1950, después del encarcelamiento de personas de origen japonés</a:t>
            </a:r>
            <a:endParaRPr b="1" i="1" sz="896" u="none" cap="none" strike="noStrike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3" name="Google Shape;423;p54"/>
          <p:cNvSpPr txBox="1"/>
          <p:nvPr/>
        </p:nvSpPr>
        <p:spPr>
          <a:xfrm>
            <a:off x="237925" y="982025"/>
            <a:ext cx="57864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 </a:t>
            </a:r>
            <a:r>
              <a:rPr b="1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riqueza cultural del barrio se vio afectada</a:t>
            </a: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por la reurbanización, el encarcelamiento de personas de origen japonés y las subsiguientes políticas de exclusión.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24" name="Google Shape;424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89649" y="1306975"/>
            <a:ext cx="2055781" cy="115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54" title="Fillmore1978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89650" y="3191387"/>
            <a:ext cx="1951500" cy="1099433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4"/>
          <p:cNvSpPr txBox="1"/>
          <p:nvPr/>
        </p:nvSpPr>
        <p:spPr>
          <a:xfrm>
            <a:off x="6838200" y="2462150"/>
            <a:ext cx="20028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9250" lIns="69250" spcFirstLastPara="1" rIns="69250" wrap="square" tIns="69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John Handy, Pony Poindexter, John Coltrane y Frank Fisher tocando en Bop City</a:t>
            </a:r>
            <a:endParaRPr b="0" i="1" sz="8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27" name="Google Shape;427;p54"/>
          <p:cNvSpPr txBox="1"/>
          <p:nvPr/>
        </p:nvSpPr>
        <p:spPr>
          <a:xfrm>
            <a:off x="6838200" y="4285700"/>
            <a:ext cx="210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9250" lIns="69250" spcFirstLastPara="1" rIns="69250" wrap="square" tIns="69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Fillmore Street en 1978: casi una década después de que la reurbanización arrasara con el antiguo vecindario, aún se veían grandes terrenos baldíos</a:t>
            </a:r>
            <a:endParaRPr b="0" i="1" sz="8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28" name="Google Shape;428;p54"/>
          <p:cNvSpPr txBox="1"/>
          <p:nvPr/>
        </p:nvSpPr>
        <p:spPr>
          <a:xfrm>
            <a:off x="183025" y="4701850"/>
            <a:ext cx="45480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b" bIns="69250" lIns="69250" spcFirstLastPara="1" rIns="69250" wrap="square" tIns="69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n" sz="6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Source: https://www.sfchronicle.com/projects/2024/sf-japantown-incarceration/</a:t>
            </a:r>
            <a:endParaRPr b="0" i="1" sz="600" u="none" cap="none" strike="noStrike">
              <a:solidFill>
                <a:srgbClr val="000000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29" name="Google Shape;429;p54"/>
          <p:cNvSpPr txBox="1"/>
          <p:nvPr/>
        </p:nvSpPr>
        <p:spPr>
          <a:xfrm>
            <a:off x="499200" y="242700"/>
            <a:ext cx="524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204529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 Reparar daños</a:t>
            </a:r>
            <a:endParaRPr b="1" i="0" sz="3000" u="none" cap="none" strike="noStrike">
              <a:solidFill>
                <a:srgbClr val="204529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5"/>
          <p:cNvSpPr txBox="1"/>
          <p:nvPr>
            <p:ph idx="1" type="body"/>
          </p:nvPr>
        </p:nvSpPr>
        <p:spPr>
          <a:xfrm>
            <a:off x="237925" y="982025"/>
            <a:ext cx="5585400" cy="15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No obstante, </a:t>
            </a:r>
            <a:r>
              <a:rPr b="1" lang="en" sz="1200"/>
              <a:t>la riqueza cultural sigue siendo un rasgo distintivo del área de estudio</a:t>
            </a:r>
            <a:r>
              <a:rPr lang="en" sz="1200"/>
              <a:t>, respaldada por organizaciones comunitarias dedicadas, un Distrito Cultural Japonés, numerosos negocios patrimoniales reconocidos y una amplia variedad de referentes culturales.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Este estudio busca fortalecer y amplificar la riqueza cultural del barrio.</a:t>
            </a:r>
            <a:endParaRPr sz="1200"/>
          </a:p>
        </p:txBody>
      </p:sp>
      <p:sp>
        <p:nvSpPr>
          <p:cNvPr id="435" name="Google Shape;435;p55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rgbClr val="204529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55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rgbClr val="2045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37" name="Google Shape;437;p55" title="20260206_132206_AS.jpg"/>
          <p:cNvPicPr preferRelativeResize="0"/>
          <p:nvPr/>
        </p:nvPicPr>
        <p:blipFill rotWithShape="1">
          <a:blip r:embed="rId3">
            <a:alphaModFix/>
          </a:blip>
          <a:srcRect b="0" l="33784" r="9919" t="0"/>
          <a:stretch/>
        </p:blipFill>
        <p:spPr>
          <a:xfrm>
            <a:off x="347425" y="2731650"/>
            <a:ext cx="1650063" cy="165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5" title="20260526_190145.jpg"/>
          <p:cNvPicPr preferRelativeResize="0"/>
          <p:nvPr/>
        </p:nvPicPr>
        <p:blipFill rotWithShape="1">
          <a:blip r:embed="rId4">
            <a:alphaModFix/>
          </a:blip>
          <a:srcRect b="11615" l="0" r="0" t="32085"/>
          <a:stretch/>
        </p:blipFill>
        <p:spPr>
          <a:xfrm>
            <a:off x="2106874" y="2731650"/>
            <a:ext cx="1650061" cy="165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55"/>
          <p:cNvPicPr preferRelativeResize="0"/>
          <p:nvPr/>
        </p:nvPicPr>
        <p:blipFill rotWithShape="1">
          <a:blip r:embed="rId5">
            <a:alphaModFix/>
          </a:blip>
          <a:srcRect b="13361" l="0" r="0" t="30358"/>
          <a:stretch/>
        </p:blipFill>
        <p:spPr>
          <a:xfrm>
            <a:off x="3881014" y="2731650"/>
            <a:ext cx="1650060" cy="1650074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55"/>
          <p:cNvSpPr txBox="1"/>
          <p:nvPr/>
        </p:nvSpPr>
        <p:spPr>
          <a:xfrm>
            <a:off x="347427" y="4168725"/>
            <a:ext cx="11991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Osaka Way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41" name="Google Shape;441;p55"/>
          <p:cNvSpPr txBox="1"/>
          <p:nvPr/>
        </p:nvSpPr>
        <p:spPr>
          <a:xfrm>
            <a:off x="2106877" y="4168725"/>
            <a:ext cx="11991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Sherith Israel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42" name="Google Shape;442;p55"/>
          <p:cNvSpPr txBox="1"/>
          <p:nvPr/>
        </p:nvSpPr>
        <p:spPr>
          <a:xfrm>
            <a:off x="3881024" y="4168725"/>
            <a:ext cx="16500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Fillmore Heritage Center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43" name="Google Shape;443;p55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4" name="Google Shape;444;p55"/>
          <p:cNvSpPr txBox="1"/>
          <p:nvPr/>
        </p:nvSpPr>
        <p:spPr>
          <a:xfrm>
            <a:off x="499200" y="242700"/>
            <a:ext cx="524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204529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 Reparar daños</a:t>
            </a:r>
            <a:endParaRPr b="1" i="0" sz="3000" u="none" cap="none" strike="noStrike">
              <a:solidFill>
                <a:srgbClr val="204529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5" name="Google Shape;445;p55"/>
          <p:cNvSpPr txBox="1"/>
          <p:nvPr/>
        </p:nvSpPr>
        <p:spPr>
          <a:xfrm>
            <a:off x="6058050" y="676550"/>
            <a:ext cx="29481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Maximizar las viviendas asequibles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Prevenir futuros desplazamientos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Identificar vías para invitar a las comunidades desplazadas a regresar, incluyendo el reconocimiento de los COP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y amplificar la riqueza cultural del barrio</a:t>
            </a:r>
            <a:endParaRPr b="0" i="0" sz="1200" u="sng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Diversificar los tipos de vivienda para responder a las necesidades de diversos grupos demográficos (familias, personas mayores e intergeneracionales)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las relaciones intergeneracionales entre las personas mayores y la juventud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el acceso para personas con discapacidades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750" y="3263724"/>
            <a:ext cx="1735279" cy="1214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7348" y="2843533"/>
            <a:ext cx="2721676" cy="1554025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56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rgbClr val="204529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1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56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rgbClr val="2045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4" name="Google Shape;454;p56"/>
          <p:cNvSpPr txBox="1"/>
          <p:nvPr/>
        </p:nvSpPr>
        <p:spPr>
          <a:xfrm>
            <a:off x="311700" y="4460875"/>
            <a:ext cx="54573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Fuentes: Encuesta sobre la Comunidad Estadounidense, 2023 y SF Planning, 2026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55" name="Google Shape;455;p56"/>
          <p:cNvSpPr txBox="1"/>
          <p:nvPr>
            <p:ph idx="1" type="body"/>
          </p:nvPr>
        </p:nvSpPr>
        <p:spPr>
          <a:xfrm>
            <a:off x="237925" y="982025"/>
            <a:ext cx="5637900" cy="7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El parque de viviendas y el entorno urbano que quedaron después de la reurbanización podrían contribuir de mejor manera a un barrio inclusivo y equitativo.</a:t>
            </a:r>
            <a:endParaRPr sz="1200"/>
          </a:p>
        </p:txBody>
      </p:sp>
      <p:sp>
        <p:nvSpPr>
          <p:cNvPr id="456" name="Google Shape;456;p56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57" name="Google Shape;457;p56"/>
          <p:cNvSpPr txBox="1"/>
          <p:nvPr/>
        </p:nvSpPr>
        <p:spPr>
          <a:xfrm>
            <a:off x="499200" y="242700"/>
            <a:ext cx="524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204529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Equidad: Reparar daños</a:t>
            </a:r>
            <a:endParaRPr b="1" i="0" sz="3000" u="none" cap="none" strike="noStrike">
              <a:solidFill>
                <a:srgbClr val="204529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58" name="Google Shape;458;p56"/>
          <p:cNvSpPr txBox="1"/>
          <p:nvPr/>
        </p:nvSpPr>
        <p:spPr>
          <a:xfrm>
            <a:off x="6058050" y="676550"/>
            <a:ext cx="29481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Maximizar las viviendas asequibles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Prevenir futuros desplazamientos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Identificar vías para invitar a las comunidades desplazadas a regresar, incluyendo el reconocimiento de los COP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y amplificar la riqueza cultural del barrio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Diversificar los tipos de vivienda para responder a las necesidades de diversos grupos demográficos (familias, personas mayores e intergeneracionales)</a:t>
            </a:r>
            <a:endParaRPr b="0" i="0" sz="1200" u="sng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las relaciones intergeneracionales entre las personas mayores y la juventud</a:t>
            </a:r>
            <a:endParaRPr b="0" i="0" sz="1200" u="sng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BEDB4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FBEDB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el acceso para personas con discapacidades</a:t>
            </a:r>
            <a:endParaRPr b="0" i="0" sz="1200" u="none" cap="none" strike="noStrike">
              <a:solidFill>
                <a:srgbClr val="FBEDB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grpSp>
        <p:nvGrpSpPr>
          <p:cNvPr id="459" name="Google Shape;459;p56"/>
          <p:cNvGrpSpPr/>
          <p:nvPr/>
        </p:nvGrpSpPr>
        <p:grpSpPr>
          <a:xfrm>
            <a:off x="311700" y="1847044"/>
            <a:ext cx="5486274" cy="1003752"/>
            <a:chOff x="311700" y="1721350"/>
            <a:chExt cx="5486274" cy="1003752"/>
          </a:xfrm>
        </p:grpSpPr>
        <p:pic>
          <p:nvPicPr>
            <p:cNvPr id="460" name="Google Shape;460;p56"/>
            <p:cNvPicPr preferRelativeResize="0"/>
            <p:nvPr/>
          </p:nvPicPr>
          <p:blipFill rotWithShape="1">
            <a:blip r:embed="rId5">
              <a:alphaModFix/>
            </a:blip>
            <a:srcRect b="0" l="0" r="72440" t="54996"/>
            <a:stretch/>
          </p:blipFill>
          <p:spPr>
            <a:xfrm>
              <a:off x="311700" y="1721351"/>
              <a:ext cx="1715123" cy="1003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1" name="Google Shape;461;p56"/>
            <p:cNvPicPr preferRelativeResize="0"/>
            <p:nvPr/>
          </p:nvPicPr>
          <p:blipFill rotWithShape="1">
            <a:blip r:embed="rId5">
              <a:alphaModFix/>
            </a:blip>
            <a:srcRect b="54995" l="34833" r="37186" t="0"/>
            <a:stretch/>
          </p:blipFill>
          <p:spPr>
            <a:xfrm>
              <a:off x="2005804" y="1721351"/>
              <a:ext cx="1741286" cy="1003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2" name="Google Shape;462;p56"/>
            <p:cNvPicPr preferRelativeResize="0"/>
            <p:nvPr/>
          </p:nvPicPr>
          <p:blipFill rotWithShape="1">
            <a:blip r:embed="rId5">
              <a:alphaModFix/>
            </a:blip>
            <a:srcRect b="0" l="72440" r="0" t="54996"/>
            <a:stretch/>
          </p:blipFill>
          <p:spPr>
            <a:xfrm>
              <a:off x="3747103" y="1721351"/>
              <a:ext cx="1715123" cy="10037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3" name="Google Shape;463;p56"/>
            <p:cNvSpPr txBox="1"/>
            <p:nvPr/>
          </p:nvSpPr>
          <p:spPr>
            <a:xfrm>
              <a:off x="929825" y="1807000"/>
              <a:ext cx="1023300" cy="877200"/>
            </a:xfrm>
            <a:prstGeom prst="rect">
              <a:avLst/>
            </a:prstGeom>
            <a:solidFill>
              <a:srgbClr val="0A203E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EB9A36"/>
                  </a:solidFill>
                  <a:latin typeface="Inter"/>
                  <a:ea typeface="Inter"/>
                  <a:cs typeface="Inter"/>
                  <a:sym typeface="Inter"/>
                </a:rPr>
                <a:t>El 78% de las viviendas en el área tienen dos dormitorios o menos.</a:t>
              </a:r>
              <a:endParaRPr b="0" i="0" sz="900" u="none" cap="none" strike="noStrike">
                <a:solidFill>
                  <a:srgbClr val="EB9A36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64" name="Google Shape;464;p56"/>
            <p:cNvSpPr txBox="1"/>
            <p:nvPr/>
          </p:nvSpPr>
          <p:spPr>
            <a:xfrm>
              <a:off x="2652225" y="1784625"/>
              <a:ext cx="1049400" cy="877200"/>
            </a:xfrm>
            <a:prstGeom prst="rect">
              <a:avLst/>
            </a:prstGeom>
            <a:solidFill>
              <a:srgbClr val="0A203E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EB9A36"/>
                  </a:solidFill>
                  <a:latin typeface="Inter"/>
                  <a:ea typeface="Inter"/>
                  <a:cs typeface="Inter"/>
                  <a:sym typeface="Inter"/>
                </a:rPr>
                <a:t>Menos hogares familiares en comparación con San Francisco</a:t>
              </a:r>
              <a:endParaRPr b="0" i="0" sz="900" u="none" cap="none" strike="noStrike">
                <a:solidFill>
                  <a:srgbClr val="EB9A36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465" name="Google Shape;465;p56"/>
            <p:cNvPicPr preferRelativeResize="0"/>
            <p:nvPr/>
          </p:nvPicPr>
          <p:blipFill rotWithShape="1">
            <a:blip r:embed="rId5">
              <a:alphaModFix/>
            </a:blip>
            <a:srcRect b="0" l="83557" r="0" t="54996"/>
            <a:stretch/>
          </p:blipFill>
          <p:spPr>
            <a:xfrm>
              <a:off x="4774675" y="1721350"/>
              <a:ext cx="1023299" cy="10037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56"/>
            <p:cNvSpPr txBox="1"/>
            <p:nvPr/>
          </p:nvSpPr>
          <p:spPr>
            <a:xfrm>
              <a:off x="4375800" y="1761525"/>
              <a:ext cx="1364400" cy="923400"/>
            </a:xfrm>
            <a:prstGeom prst="rect">
              <a:avLst/>
            </a:prstGeom>
            <a:solidFill>
              <a:srgbClr val="0A203E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EB9A36"/>
                  </a:solidFill>
                  <a:latin typeface="Inter"/>
                  <a:ea typeface="Inter"/>
                  <a:cs typeface="Inter"/>
                  <a:sym typeface="Inter"/>
                </a:rPr>
                <a:t>Los adultos jóvenes y las personas mayores tienen una mayor presencia en el área de estudio en comparación con San Francisco</a:t>
              </a:r>
              <a:endParaRPr b="0" i="0" sz="800" u="none" cap="none" strike="noStrike">
                <a:solidFill>
                  <a:srgbClr val="EB9A36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7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2" name="Google Shape;472;p57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3" name="Google Shape;473;p57"/>
          <p:cNvSpPr txBox="1"/>
          <p:nvPr/>
        </p:nvSpPr>
        <p:spPr>
          <a:xfrm>
            <a:off x="649425" y="242700"/>
            <a:ext cx="537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30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30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4" name="Google Shape;474;p57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2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 </a:t>
            </a:r>
            <a:endParaRPr b="0" i="0" sz="4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57"/>
          <p:cNvSpPr txBox="1"/>
          <p:nvPr>
            <p:ph idx="1" type="body"/>
          </p:nvPr>
        </p:nvSpPr>
        <p:spPr>
          <a:xfrm>
            <a:off x="237925" y="1858125"/>
            <a:ext cx="5531100" cy="21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accent2"/>
                </a:solidFill>
              </a:rPr>
              <a:t>Mitigar las barreras de movilidad para que los residentes y visitantes puedan desplazarse de forma segura, ágil y mediante alternativas que mejoren la salud pública y promuevan barrios habitables. Diseñar un espacio público y fomentar usos del suelo que impulsen el bienestar y desarrollo de la comunidad.</a:t>
            </a:r>
            <a:endParaRPr b="1" sz="1600">
              <a:solidFill>
                <a:schemeClr val="accent2"/>
              </a:solidFill>
            </a:endParaRPr>
          </a:p>
        </p:txBody>
      </p:sp>
      <p:sp>
        <p:nvSpPr>
          <p:cNvPr id="476" name="Google Shape;476;p57"/>
          <p:cNvSpPr/>
          <p:nvPr/>
        </p:nvSpPr>
        <p:spPr>
          <a:xfrm>
            <a:off x="219800" y="4663150"/>
            <a:ext cx="2948100" cy="30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7" name="Google Shape;477;p57"/>
          <p:cNvSpPr/>
          <p:nvPr/>
        </p:nvSpPr>
        <p:spPr>
          <a:xfrm>
            <a:off x="237925" y="4235400"/>
            <a:ext cx="489702" cy="460916"/>
          </a:xfrm>
          <a:custGeom>
            <a:rect b="b" l="l" r="r" t="t"/>
            <a:pathLst>
              <a:path extrusionOk="0" h="15323" w="16280">
                <a:moveTo>
                  <a:pt x="7161" y="1"/>
                </a:moveTo>
                <a:lnTo>
                  <a:pt x="6787" y="84"/>
                </a:lnTo>
                <a:lnTo>
                  <a:pt x="6412" y="167"/>
                </a:lnTo>
                <a:lnTo>
                  <a:pt x="6037" y="334"/>
                </a:lnTo>
                <a:lnTo>
                  <a:pt x="5329" y="709"/>
                </a:lnTo>
                <a:lnTo>
                  <a:pt x="4622" y="1208"/>
                </a:lnTo>
                <a:lnTo>
                  <a:pt x="4247" y="1458"/>
                </a:lnTo>
                <a:lnTo>
                  <a:pt x="3955" y="1791"/>
                </a:lnTo>
                <a:lnTo>
                  <a:pt x="3622" y="2207"/>
                </a:lnTo>
                <a:lnTo>
                  <a:pt x="3373" y="2707"/>
                </a:lnTo>
                <a:lnTo>
                  <a:pt x="3289" y="2957"/>
                </a:lnTo>
                <a:lnTo>
                  <a:pt x="3206" y="3207"/>
                </a:lnTo>
                <a:lnTo>
                  <a:pt x="3164" y="3457"/>
                </a:lnTo>
                <a:lnTo>
                  <a:pt x="3123" y="3748"/>
                </a:lnTo>
                <a:lnTo>
                  <a:pt x="2665" y="3748"/>
                </a:lnTo>
                <a:lnTo>
                  <a:pt x="2248" y="3790"/>
                </a:lnTo>
                <a:lnTo>
                  <a:pt x="1790" y="3956"/>
                </a:lnTo>
                <a:lnTo>
                  <a:pt x="1416" y="4164"/>
                </a:lnTo>
                <a:lnTo>
                  <a:pt x="1083" y="4373"/>
                </a:lnTo>
                <a:lnTo>
                  <a:pt x="791" y="4622"/>
                </a:lnTo>
                <a:lnTo>
                  <a:pt x="583" y="4914"/>
                </a:lnTo>
                <a:lnTo>
                  <a:pt x="375" y="5205"/>
                </a:lnTo>
                <a:lnTo>
                  <a:pt x="208" y="5538"/>
                </a:lnTo>
                <a:lnTo>
                  <a:pt x="83" y="5913"/>
                </a:lnTo>
                <a:lnTo>
                  <a:pt x="0" y="6288"/>
                </a:lnTo>
                <a:lnTo>
                  <a:pt x="0" y="6662"/>
                </a:lnTo>
                <a:lnTo>
                  <a:pt x="42" y="7037"/>
                </a:lnTo>
                <a:lnTo>
                  <a:pt x="125" y="7412"/>
                </a:lnTo>
                <a:lnTo>
                  <a:pt x="250" y="7745"/>
                </a:lnTo>
                <a:lnTo>
                  <a:pt x="416" y="8078"/>
                </a:lnTo>
                <a:lnTo>
                  <a:pt x="583" y="8411"/>
                </a:lnTo>
                <a:lnTo>
                  <a:pt x="833" y="8703"/>
                </a:lnTo>
                <a:lnTo>
                  <a:pt x="1083" y="8994"/>
                </a:lnTo>
                <a:lnTo>
                  <a:pt x="1332" y="9244"/>
                </a:lnTo>
                <a:lnTo>
                  <a:pt x="1749" y="9535"/>
                </a:lnTo>
                <a:lnTo>
                  <a:pt x="2123" y="9785"/>
                </a:lnTo>
                <a:lnTo>
                  <a:pt x="2581" y="9993"/>
                </a:lnTo>
                <a:lnTo>
                  <a:pt x="3039" y="10118"/>
                </a:lnTo>
                <a:lnTo>
                  <a:pt x="2665" y="10659"/>
                </a:lnTo>
                <a:lnTo>
                  <a:pt x="2498" y="11034"/>
                </a:lnTo>
                <a:lnTo>
                  <a:pt x="2415" y="11367"/>
                </a:lnTo>
                <a:lnTo>
                  <a:pt x="2332" y="11742"/>
                </a:lnTo>
                <a:lnTo>
                  <a:pt x="2332" y="12075"/>
                </a:lnTo>
                <a:lnTo>
                  <a:pt x="2373" y="12408"/>
                </a:lnTo>
                <a:lnTo>
                  <a:pt x="2498" y="12783"/>
                </a:lnTo>
                <a:lnTo>
                  <a:pt x="2706" y="13074"/>
                </a:lnTo>
                <a:lnTo>
                  <a:pt x="2956" y="13366"/>
                </a:lnTo>
                <a:lnTo>
                  <a:pt x="3248" y="13616"/>
                </a:lnTo>
                <a:lnTo>
                  <a:pt x="3539" y="13824"/>
                </a:lnTo>
                <a:lnTo>
                  <a:pt x="3872" y="13949"/>
                </a:lnTo>
                <a:lnTo>
                  <a:pt x="4205" y="14074"/>
                </a:lnTo>
                <a:lnTo>
                  <a:pt x="4580" y="14157"/>
                </a:lnTo>
                <a:lnTo>
                  <a:pt x="4913" y="14240"/>
                </a:lnTo>
                <a:lnTo>
                  <a:pt x="5662" y="14240"/>
                </a:lnTo>
                <a:lnTo>
                  <a:pt x="5996" y="14198"/>
                </a:lnTo>
                <a:lnTo>
                  <a:pt x="6370" y="14115"/>
                </a:lnTo>
                <a:lnTo>
                  <a:pt x="6745" y="13990"/>
                </a:lnTo>
                <a:lnTo>
                  <a:pt x="7078" y="13865"/>
                </a:lnTo>
                <a:lnTo>
                  <a:pt x="7411" y="13740"/>
                </a:lnTo>
                <a:lnTo>
                  <a:pt x="7703" y="13532"/>
                </a:lnTo>
                <a:lnTo>
                  <a:pt x="8036" y="13366"/>
                </a:lnTo>
                <a:lnTo>
                  <a:pt x="8285" y="13116"/>
                </a:lnTo>
                <a:lnTo>
                  <a:pt x="8577" y="12866"/>
                </a:lnTo>
                <a:lnTo>
                  <a:pt x="8868" y="12533"/>
                </a:lnTo>
                <a:lnTo>
                  <a:pt x="9118" y="12242"/>
                </a:lnTo>
                <a:lnTo>
                  <a:pt x="9326" y="11867"/>
                </a:lnTo>
                <a:lnTo>
                  <a:pt x="9659" y="12575"/>
                </a:lnTo>
                <a:lnTo>
                  <a:pt x="10034" y="13158"/>
                </a:lnTo>
                <a:lnTo>
                  <a:pt x="10450" y="13699"/>
                </a:lnTo>
                <a:lnTo>
                  <a:pt x="10950" y="14323"/>
                </a:lnTo>
                <a:lnTo>
                  <a:pt x="11283" y="14698"/>
                </a:lnTo>
                <a:lnTo>
                  <a:pt x="11491" y="14865"/>
                </a:lnTo>
                <a:lnTo>
                  <a:pt x="11700" y="15031"/>
                </a:lnTo>
                <a:lnTo>
                  <a:pt x="11908" y="15156"/>
                </a:lnTo>
                <a:lnTo>
                  <a:pt x="12158" y="15239"/>
                </a:lnTo>
                <a:lnTo>
                  <a:pt x="12407" y="15281"/>
                </a:lnTo>
                <a:lnTo>
                  <a:pt x="12699" y="15323"/>
                </a:lnTo>
                <a:lnTo>
                  <a:pt x="12949" y="15281"/>
                </a:lnTo>
                <a:lnTo>
                  <a:pt x="13198" y="15239"/>
                </a:lnTo>
                <a:lnTo>
                  <a:pt x="13698" y="15073"/>
                </a:lnTo>
                <a:lnTo>
                  <a:pt x="14156" y="14823"/>
                </a:lnTo>
                <a:lnTo>
                  <a:pt x="14572" y="14531"/>
                </a:lnTo>
                <a:lnTo>
                  <a:pt x="14905" y="14198"/>
                </a:lnTo>
                <a:lnTo>
                  <a:pt x="15239" y="13865"/>
                </a:lnTo>
                <a:lnTo>
                  <a:pt x="15530" y="13491"/>
                </a:lnTo>
                <a:lnTo>
                  <a:pt x="15738" y="13074"/>
                </a:lnTo>
                <a:lnTo>
                  <a:pt x="15946" y="12658"/>
                </a:lnTo>
                <a:lnTo>
                  <a:pt x="16113" y="12200"/>
                </a:lnTo>
                <a:lnTo>
                  <a:pt x="16196" y="11742"/>
                </a:lnTo>
                <a:lnTo>
                  <a:pt x="16279" y="11284"/>
                </a:lnTo>
                <a:lnTo>
                  <a:pt x="16279" y="10826"/>
                </a:lnTo>
                <a:lnTo>
                  <a:pt x="16238" y="10410"/>
                </a:lnTo>
                <a:lnTo>
                  <a:pt x="16113" y="9993"/>
                </a:lnTo>
                <a:lnTo>
                  <a:pt x="15946" y="9660"/>
                </a:lnTo>
                <a:lnTo>
                  <a:pt x="15780" y="9327"/>
                </a:lnTo>
                <a:lnTo>
                  <a:pt x="15488" y="8994"/>
                </a:lnTo>
                <a:lnTo>
                  <a:pt x="15197" y="8703"/>
                </a:lnTo>
                <a:lnTo>
                  <a:pt x="14822" y="8411"/>
                </a:lnTo>
                <a:lnTo>
                  <a:pt x="14489" y="8161"/>
                </a:lnTo>
                <a:lnTo>
                  <a:pt x="14114" y="7953"/>
                </a:lnTo>
                <a:lnTo>
                  <a:pt x="13698" y="7745"/>
                </a:lnTo>
                <a:lnTo>
                  <a:pt x="13323" y="7620"/>
                </a:lnTo>
                <a:lnTo>
                  <a:pt x="13656" y="7329"/>
                </a:lnTo>
                <a:lnTo>
                  <a:pt x="13948" y="7037"/>
                </a:lnTo>
                <a:lnTo>
                  <a:pt x="14198" y="6704"/>
                </a:lnTo>
                <a:lnTo>
                  <a:pt x="14447" y="6371"/>
                </a:lnTo>
                <a:lnTo>
                  <a:pt x="14656" y="5996"/>
                </a:lnTo>
                <a:lnTo>
                  <a:pt x="14781" y="5622"/>
                </a:lnTo>
                <a:lnTo>
                  <a:pt x="14905" y="5205"/>
                </a:lnTo>
                <a:lnTo>
                  <a:pt x="14947" y="4747"/>
                </a:lnTo>
                <a:lnTo>
                  <a:pt x="14947" y="4414"/>
                </a:lnTo>
                <a:lnTo>
                  <a:pt x="14905" y="4081"/>
                </a:lnTo>
                <a:lnTo>
                  <a:pt x="14822" y="3790"/>
                </a:lnTo>
                <a:lnTo>
                  <a:pt x="14739" y="3457"/>
                </a:lnTo>
                <a:lnTo>
                  <a:pt x="14614" y="3165"/>
                </a:lnTo>
                <a:lnTo>
                  <a:pt x="14447" y="2874"/>
                </a:lnTo>
                <a:lnTo>
                  <a:pt x="14281" y="2624"/>
                </a:lnTo>
                <a:lnTo>
                  <a:pt x="14073" y="2374"/>
                </a:lnTo>
                <a:lnTo>
                  <a:pt x="13865" y="2124"/>
                </a:lnTo>
                <a:lnTo>
                  <a:pt x="13615" y="1958"/>
                </a:lnTo>
                <a:lnTo>
                  <a:pt x="13365" y="1791"/>
                </a:lnTo>
                <a:lnTo>
                  <a:pt x="13073" y="1666"/>
                </a:lnTo>
                <a:lnTo>
                  <a:pt x="12740" y="1583"/>
                </a:lnTo>
                <a:lnTo>
                  <a:pt x="12449" y="1500"/>
                </a:lnTo>
                <a:lnTo>
                  <a:pt x="12116" y="1500"/>
                </a:lnTo>
                <a:lnTo>
                  <a:pt x="11741" y="1541"/>
                </a:lnTo>
                <a:lnTo>
                  <a:pt x="11491" y="1625"/>
                </a:lnTo>
                <a:lnTo>
                  <a:pt x="11242" y="1708"/>
                </a:lnTo>
                <a:lnTo>
                  <a:pt x="10784" y="1958"/>
                </a:lnTo>
                <a:lnTo>
                  <a:pt x="10326" y="2249"/>
                </a:lnTo>
                <a:lnTo>
                  <a:pt x="9909" y="2582"/>
                </a:lnTo>
                <a:lnTo>
                  <a:pt x="9826" y="2207"/>
                </a:lnTo>
                <a:lnTo>
                  <a:pt x="9743" y="1874"/>
                </a:lnTo>
                <a:lnTo>
                  <a:pt x="9576" y="1500"/>
                </a:lnTo>
                <a:lnTo>
                  <a:pt x="9410" y="1167"/>
                </a:lnTo>
                <a:lnTo>
                  <a:pt x="9201" y="875"/>
                </a:lnTo>
                <a:lnTo>
                  <a:pt x="8910" y="584"/>
                </a:lnTo>
                <a:lnTo>
                  <a:pt x="8619" y="376"/>
                </a:lnTo>
                <a:lnTo>
                  <a:pt x="8285" y="167"/>
                </a:lnTo>
                <a:lnTo>
                  <a:pt x="7952" y="84"/>
                </a:lnTo>
                <a:lnTo>
                  <a:pt x="757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0000" lIns="110000" spcFirstLastPara="1" rIns="110000" wrap="square" tIns="11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57"/>
          <p:cNvSpPr/>
          <p:nvPr/>
        </p:nvSpPr>
        <p:spPr>
          <a:xfrm>
            <a:off x="727634" y="4500930"/>
            <a:ext cx="534822" cy="470932"/>
          </a:xfrm>
          <a:custGeom>
            <a:rect b="b" l="l" r="r" t="t"/>
            <a:pathLst>
              <a:path extrusionOk="0" h="15656" w="17780">
                <a:moveTo>
                  <a:pt x="14240" y="0"/>
                </a:moveTo>
                <a:lnTo>
                  <a:pt x="13782" y="42"/>
                </a:lnTo>
                <a:lnTo>
                  <a:pt x="13324" y="125"/>
                </a:lnTo>
                <a:lnTo>
                  <a:pt x="12866" y="250"/>
                </a:lnTo>
                <a:lnTo>
                  <a:pt x="12450" y="375"/>
                </a:lnTo>
                <a:lnTo>
                  <a:pt x="12075" y="542"/>
                </a:lnTo>
                <a:lnTo>
                  <a:pt x="11742" y="708"/>
                </a:lnTo>
                <a:lnTo>
                  <a:pt x="11451" y="916"/>
                </a:lnTo>
                <a:lnTo>
                  <a:pt x="11118" y="1125"/>
                </a:lnTo>
                <a:lnTo>
                  <a:pt x="10826" y="1374"/>
                </a:lnTo>
                <a:lnTo>
                  <a:pt x="10576" y="1666"/>
                </a:lnTo>
                <a:lnTo>
                  <a:pt x="10326" y="1957"/>
                </a:lnTo>
                <a:lnTo>
                  <a:pt x="10118" y="2249"/>
                </a:lnTo>
                <a:lnTo>
                  <a:pt x="9785" y="2041"/>
                </a:lnTo>
                <a:lnTo>
                  <a:pt x="9410" y="1791"/>
                </a:lnTo>
                <a:lnTo>
                  <a:pt x="8952" y="1624"/>
                </a:lnTo>
                <a:lnTo>
                  <a:pt x="8494" y="1458"/>
                </a:lnTo>
                <a:lnTo>
                  <a:pt x="8037" y="1333"/>
                </a:lnTo>
                <a:lnTo>
                  <a:pt x="7579" y="1291"/>
                </a:lnTo>
                <a:lnTo>
                  <a:pt x="7121" y="1333"/>
                </a:lnTo>
                <a:lnTo>
                  <a:pt x="6912" y="1374"/>
                </a:lnTo>
                <a:lnTo>
                  <a:pt x="6704" y="1458"/>
                </a:lnTo>
                <a:lnTo>
                  <a:pt x="6454" y="1624"/>
                </a:lnTo>
                <a:lnTo>
                  <a:pt x="6205" y="1832"/>
                </a:lnTo>
                <a:lnTo>
                  <a:pt x="5996" y="2041"/>
                </a:lnTo>
                <a:lnTo>
                  <a:pt x="5830" y="2290"/>
                </a:lnTo>
                <a:lnTo>
                  <a:pt x="5705" y="2540"/>
                </a:lnTo>
                <a:lnTo>
                  <a:pt x="5580" y="2832"/>
                </a:lnTo>
                <a:lnTo>
                  <a:pt x="5455" y="3415"/>
                </a:lnTo>
                <a:lnTo>
                  <a:pt x="5414" y="3956"/>
                </a:lnTo>
                <a:lnTo>
                  <a:pt x="5372" y="4455"/>
                </a:lnTo>
                <a:lnTo>
                  <a:pt x="5414" y="5163"/>
                </a:lnTo>
                <a:lnTo>
                  <a:pt x="4539" y="5330"/>
                </a:lnTo>
                <a:lnTo>
                  <a:pt x="3748" y="5580"/>
                </a:lnTo>
                <a:lnTo>
                  <a:pt x="3332" y="5704"/>
                </a:lnTo>
                <a:lnTo>
                  <a:pt x="2957" y="5871"/>
                </a:lnTo>
                <a:lnTo>
                  <a:pt x="2624" y="6079"/>
                </a:lnTo>
                <a:lnTo>
                  <a:pt x="2291" y="6287"/>
                </a:lnTo>
                <a:lnTo>
                  <a:pt x="1958" y="6537"/>
                </a:lnTo>
                <a:lnTo>
                  <a:pt x="1666" y="6787"/>
                </a:lnTo>
                <a:lnTo>
                  <a:pt x="1375" y="7037"/>
                </a:lnTo>
                <a:lnTo>
                  <a:pt x="1125" y="7370"/>
                </a:lnTo>
                <a:lnTo>
                  <a:pt x="917" y="7661"/>
                </a:lnTo>
                <a:lnTo>
                  <a:pt x="709" y="8036"/>
                </a:lnTo>
                <a:lnTo>
                  <a:pt x="501" y="8411"/>
                </a:lnTo>
                <a:lnTo>
                  <a:pt x="376" y="8786"/>
                </a:lnTo>
                <a:lnTo>
                  <a:pt x="209" y="9285"/>
                </a:lnTo>
                <a:lnTo>
                  <a:pt x="126" y="9785"/>
                </a:lnTo>
                <a:lnTo>
                  <a:pt x="43" y="10284"/>
                </a:lnTo>
                <a:lnTo>
                  <a:pt x="1" y="10784"/>
                </a:lnTo>
                <a:lnTo>
                  <a:pt x="1" y="10951"/>
                </a:lnTo>
                <a:lnTo>
                  <a:pt x="43" y="11117"/>
                </a:lnTo>
                <a:lnTo>
                  <a:pt x="126" y="11284"/>
                </a:lnTo>
                <a:lnTo>
                  <a:pt x="251" y="11409"/>
                </a:lnTo>
                <a:lnTo>
                  <a:pt x="542" y="11742"/>
                </a:lnTo>
                <a:lnTo>
                  <a:pt x="917" y="12033"/>
                </a:lnTo>
                <a:lnTo>
                  <a:pt x="1333" y="12324"/>
                </a:lnTo>
                <a:lnTo>
                  <a:pt x="1708" y="12574"/>
                </a:lnTo>
                <a:lnTo>
                  <a:pt x="2083" y="12741"/>
                </a:lnTo>
                <a:lnTo>
                  <a:pt x="2374" y="12866"/>
                </a:lnTo>
                <a:lnTo>
                  <a:pt x="2666" y="12866"/>
                </a:lnTo>
                <a:lnTo>
                  <a:pt x="3082" y="12824"/>
                </a:lnTo>
                <a:lnTo>
                  <a:pt x="3540" y="12699"/>
                </a:lnTo>
                <a:lnTo>
                  <a:pt x="4040" y="12449"/>
                </a:lnTo>
                <a:lnTo>
                  <a:pt x="4164" y="12782"/>
                </a:lnTo>
                <a:lnTo>
                  <a:pt x="4456" y="13490"/>
                </a:lnTo>
                <a:lnTo>
                  <a:pt x="4831" y="14281"/>
                </a:lnTo>
                <a:lnTo>
                  <a:pt x="5164" y="14823"/>
                </a:lnTo>
                <a:lnTo>
                  <a:pt x="5289" y="15031"/>
                </a:lnTo>
                <a:lnTo>
                  <a:pt x="5455" y="15197"/>
                </a:lnTo>
                <a:lnTo>
                  <a:pt x="5663" y="15322"/>
                </a:lnTo>
                <a:lnTo>
                  <a:pt x="5830" y="15447"/>
                </a:lnTo>
                <a:lnTo>
                  <a:pt x="6080" y="15530"/>
                </a:lnTo>
                <a:lnTo>
                  <a:pt x="6288" y="15572"/>
                </a:lnTo>
                <a:lnTo>
                  <a:pt x="6746" y="15655"/>
                </a:lnTo>
                <a:lnTo>
                  <a:pt x="7787" y="15655"/>
                </a:lnTo>
                <a:lnTo>
                  <a:pt x="8828" y="15530"/>
                </a:lnTo>
                <a:lnTo>
                  <a:pt x="9327" y="15447"/>
                </a:lnTo>
                <a:lnTo>
                  <a:pt x="9535" y="15364"/>
                </a:lnTo>
                <a:lnTo>
                  <a:pt x="9785" y="15239"/>
                </a:lnTo>
                <a:lnTo>
                  <a:pt x="9952" y="15114"/>
                </a:lnTo>
                <a:lnTo>
                  <a:pt x="10160" y="14989"/>
                </a:lnTo>
                <a:lnTo>
                  <a:pt x="10326" y="14781"/>
                </a:lnTo>
                <a:lnTo>
                  <a:pt x="10493" y="14573"/>
                </a:lnTo>
                <a:lnTo>
                  <a:pt x="10576" y="14448"/>
                </a:lnTo>
                <a:lnTo>
                  <a:pt x="10618" y="14281"/>
                </a:lnTo>
                <a:lnTo>
                  <a:pt x="10701" y="13823"/>
                </a:lnTo>
                <a:lnTo>
                  <a:pt x="10701" y="13324"/>
                </a:lnTo>
                <a:lnTo>
                  <a:pt x="10701" y="12741"/>
                </a:lnTo>
                <a:lnTo>
                  <a:pt x="10701" y="11658"/>
                </a:lnTo>
                <a:lnTo>
                  <a:pt x="10743" y="11242"/>
                </a:lnTo>
                <a:lnTo>
                  <a:pt x="10826" y="10951"/>
                </a:lnTo>
                <a:lnTo>
                  <a:pt x="11201" y="11117"/>
                </a:lnTo>
                <a:lnTo>
                  <a:pt x="11617" y="11242"/>
                </a:lnTo>
                <a:lnTo>
                  <a:pt x="12033" y="11325"/>
                </a:lnTo>
                <a:lnTo>
                  <a:pt x="12450" y="11367"/>
                </a:lnTo>
                <a:lnTo>
                  <a:pt x="12866" y="11409"/>
                </a:lnTo>
                <a:lnTo>
                  <a:pt x="13283" y="11409"/>
                </a:lnTo>
                <a:lnTo>
                  <a:pt x="13699" y="11367"/>
                </a:lnTo>
                <a:lnTo>
                  <a:pt x="14115" y="11284"/>
                </a:lnTo>
                <a:lnTo>
                  <a:pt x="14532" y="11200"/>
                </a:lnTo>
                <a:lnTo>
                  <a:pt x="14948" y="11034"/>
                </a:lnTo>
                <a:lnTo>
                  <a:pt x="15323" y="10867"/>
                </a:lnTo>
                <a:lnTo>
                  <a:pt x="15697" y="10701"/>
                </a:lnTo>
                <a:lnTo>
                  <a:pt x="16072" y="10451"/>
                </a:lnTo>
                <a:lnTo>
                  <a:pt x="16405" y="10201"/>
                </a:lnTo>
                <a:lnTo>
                  <a:pt x="16738" y="9910"/>
                </a:lnTo>
                <a:lnTo>
                  <a:pt x="17030" y="9618"/>
                </a:lnTo>
                <a:lnTo>
                  <a:pt x="17113" y="9452"/>
                </a:lnTo>
                <a:lnTo>
                  <a:pt x="17155" y="9243"/>
                </a:lnTo>
                <a:lnTo>
                  <a:pt x="17155" y="9077"/>
                </a:lnTo>
                <a:lnTo>
                  <a:pt x="17071" y="8869"/>
                </a:lnTo>
                <a:lnTo>
                  <a:pt x="16822" y="8369"/>
                </a:lnTo>
                <a:lnTo>
                  <a:pt x="16530" y="7911"/>
                </a:lnTo>
                <a:lnTo>
                  <a:pt x="16197" y="7495"/>
                </a:lnTo>
                <a:lnTo>
                  <a:pt x="15822" y="7078"/>
                </a:lnTo>
                <a:lnTo>
                  <a:pt x="15448" y="6662"/>
                </a:lnTo>
                <a:lnTo>
                  <a:pt x="15031" y="6329"/>
                </a:lnTo>
                <a:lnTo>
                  <a:pt x="14573" y="5996"/>
                </a:lnTo>
                <a:lnTo>
                  <a:pt x="14115" y="5704"/>
                </a:lnTo>
                <a:lnTo>
                  <a:pt x="14656" y="5413"/>
                </a:lnTo>
                <a:lnTo>
                  <a:pt x="15198" y="5080"/>
                </a:lnTo>
                <a:lnTo>
                  <a:pt x="15822" y="4580"/>
                </a:lnTo>
                <a:lnTo>
                  <a:pt x="16405" y="4039"/>
                </a:lnTo>
                <a:lnTo>
                  <a:pt x="16988" y="3498"/>
                </a:lnTo>
                <a:lnTo>
                  <a:pt x="17279" y="3206"/>
                </a:lnTo>
                <a:lnTo>
                  <a:pt x="17529" y="2915"/>
                </a:lnTo>
                <a:lnTo>
                  <a:pt x="17654" y="2707"/>
                </a:lnTo>
                <a:lnTo>
                  <a:pt x="17737" y="2499"/>
                </a:lnTo>
                <a:lnTo>
                  <a:pt x="17779" y="2290"/>
                </a:lnTo>
                <a:lnTo>
                  <a:pt x="17779" y="2041"/>
                </a:lnTo>
                <a:lnTo>
                  <a:pt x="17779" y="1832"/>
                </a:lnTo>
                <a:lnTo>
                  <a:pt x="17737" y="1624"/>
                </a:lnTo>
                <a:lnTo>
                  <a:pt x="17654" y="1416"/>
                </a:lnTo>
                <a:lnTo>
                  <a:pt x="17529" y="1208"/>
                </a:lnTo>
                <a:lnTo>
                  <a:pt x="17404" y="1000"/>
                </a:lnTo>
                <a:lnTo>
                  <a:pt x="17279" y="833"/>
                </a:lnTo>
                <a:lnTo>
                  <a:pt x="17071" y="667"/>
                </a:lnTo>
                <a:lnTo>
                  <a:pt x="16905" y="542"/>
                </a:lnTo>
                <a:lnTo>
                  <a:pt x="16488" y="334"/>
                </a:lnTo>
                <a:lnTo>
                  <a:pt x="16072" y="209"/>
                </a:lnTo>
                <a:lnTo>
                  <a:pt x="15614" y="84"/>
                </a:lnTo>
                <a:lnTo>
                  <a:pt x="15156" y="42"/>
                </a:lnTo>
                <a:lnTo>
                  <a:pt x="1469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0000" lIns="110000" spcFirstLastPara="1" rIns="110000" wrap="square" tIns="11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57"/>
          <p:cNvSpPr txBox="1"/>
          <p:nvPr/>
        </p:nvSpPr>
        <p:spPr>
          <a:xfrm>
            <a:off x="6058050" y="676550"/>
            <a:ext cx="2948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la conexión entre Japantown y Western Addition; eliminar las barreras de movilidad dentro de los vecindarios y entre ellos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Aumentar la seguridad vial, especialmente para los usuarios vulnerables de las vías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Apoyar el acceso a un transporte público de alta calidad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Gestionar el espacio en la acera y el estacionamiento de manera que se apoye a las familias y a las personas mayores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Crear y apoyar espacios públicos para que el vecindario se reúna, tanto en el día a día como para eventos especiales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58"/>
          <p:cNvPicPr preferRelativeResize="0"/>
          <p:nvPr/>
        </p:nvPicPr>
        <p:blipFill rotWithShape="1">
          <a:blip r:embed="rId3">
            <a:alphaModFix/>
          </a:blip>
          <a:srcRect b="14318" l="1263" r="842" t="0"/>
          <a:stretch/>
        </p:blipFill>
        <p:spPr>
          <a:xfrm>
            <a:off x="200940" y="1790975"/>
            <a:ext cx="2235110" cy="15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58"/>
          <p:cNvPicPr preferRelativeResize="0"/>
          <p:nvPr/>
        </p:nvPicPr>
        <p:blipFill rotWithShape="1">
          <a:blip r:embed="rId4">
            <a:alphaModFix/>
          </a:blip>
          <a:srcRect b="14283" l="1303" r="0" t="1598"/>
          <a:stretch/>
        </p:blipFill>
        <p:spPr>
          <a:xfrm>
            <a:off x="200940" y="3411200"/>
            <a:ext cx="2268285" cy="15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58"/>
          <p:cNvPicPr preferRelativeResize="0"/>
          <p:nvPr/>
        </p:nvPicPr>
        <p:blipFill rotWithShape="1">
          <a:blip r:embed="rId5">
            <a:alphaModFix/>
          </a:blip>
          <a:srcRect b="0" l="0" r="2076" t="0"/>
          <a:stretch/>
        </p:blipFill>
        <p:spPr>
          <a:xfrm>
            <a:off x="2538025" y="3411200"/>
            <a:ext cx="4506276" cy="15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38013" y="1790963"/>
            <a:ext cx="4506275" cy="151855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58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58"/>
          <p:cNvSpPr txBox="1"/>
          <p:nvPr>
            <p:ph idx="1" type="body"/>
          </p:nvPr>
        </p:nvSpPr>
        <p:spPr>
          <a:xfrm>
            <a:off x="7044300" y="1736675"/>
            <a:ext cx="19449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/>
              <a:t>La </a:t>
            </a:r>
            <a:r>
              <a:rPr b="1" lang="en" sz="1150"/>
              <a:t>ampliación de Geary demolió viviendas y negocios</a:t>
            </a:r>
            <a:r>
              <a:rPr lang="en" sz="1150"/>
              <a:t>, transformando una calle local de unos </a:t>
            </a:r>
            <a:r>
              <a:rPr b="1" lang="en" sz="1150"/>
              <a:t>60 pies</a:t>
            </a:r>
            <a:r>
              <a:rPr lang="en" sz="1150"/>
              <a:t> de ancho en una autopista de varios carriles que se ensancha hasta </a:t>
            </a:r>
            <a:r>
              <a:rPr b="1" lang="en" sz="1150"/>
              <a:t>150 pies</a:t>
            </a:r>
            <a:r>
              <a:rPr lang="en" sz="1150"/>
              <a:t> de ancho a la altura de Fillmore.</a:t>
            </a:r>
            <a:endParaRPr sz="1150"/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/>
              <a:t>Geary mantiene un ancho de 90 pies a ambos lados del área de estudio.</a:t>
            </a:r>
            <a:endParaRPr sz="1150"/>
          </a:p>
        </p:txBody>
      </p:sp>
      <p:sp>
        <p:nvSpPr>
          <p:cNvPr id="490" name="Google Shape;490;p58"/>
          <p:cNvSpPr txBox="1"/>
          <p:nvPr/>
        </p:nvSpPr>
        <p:spPr>
          <a:xfrm>
            <a:off x="200940" y="3096525"/>
            <a:ext cx="22350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Geary Blvd bordeado por una mezcla de usos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91" name="Google Shape;491;p58"/>
          <p:cNvSpPr txBox="1"/>
          <p:nvPr/>
        </p:nvSpPr>
        <p:spPr>
          <a:xfrm>
            <a:off x="200940" y="4716750"/>
            <a:ext cx="22350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Paso bajo nivel de Geary Blvd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492" name="Google Shape;492;p58"/>
          <p:cNvSpPr txBox="1"/>
          <p:nvPr/>
        </p:nvSpPr>
        <p:spPr>
          <a:xfrm>
            <a:off x="237925" y="1484225"/>
            <a:ext cx="597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Geary Blvd constituye un rasgo definitorio del área de estudio.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58"/>
          <p:cNvSpPr txBox="1"/>
          <p:nvPr/>
        </p:nvSpPr>
        <p:spPr>
          <a:xfrm>
            <a:off x="649425" y="242700"/>
            <a:ext cx="537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59" title="180815_Geary_59 (3)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2425" y="1546425"/>
            <a:ext cx="3964974" cy="264655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9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59"/>
          <p:cNvSpPr txBox="1"/>
          <p:nvPr>
            <p:ph idx="1" type="body"/>
          </p:nvPr>
        </p:nvSpPr>
        <p:spPr>
          <a:xfrm>
            <a:off x="237925" y="1487500"/>
            <a:ext cx="4536900" cy="29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El diseño vial de Geary de la década de 1960 tenía como objetivo permitir que los conductores cruzaran el barrio eficazmente. Geary sigue cumpliendo esa función hoy.</a:t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20.000 vehículos recorren diariamente este tramo de Geary.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El diseño vial actual maneja esta demanda con una congestión mínima. Se presentan breves demoras en dirección este durante el período pico de la mañana.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Más del 75% de los conductores que utilizan Geary dentro del área de estudio corresponde a tránsito de paso, sin origen ni destino local.</a:t>
            </a:r>
            <a:endParaRPr sz="1200"/>
          </a:p>
        </p:txBody>
      </p:sp>
      <p:sp>
        <p:nvSpPr>
          <p:cNvPr id="501" name="Google Shape;501;p59"/>
          <p:cNvSpPr txBox="1"/>
          <p:nvPr/>
        </p:nvSpPr>
        <p:spPr>
          <a:xfrm>
            <a:off x="4932425" y="3979975"/>
            <a:ext cx="36018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Paso bajo nivel en Geary / Fillmore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02" name="Google Shape;502;p59"/>
          <p:cNvSpPr txBox="1"/>
          <p:nvPr/>
        </p:nvSpPr>
        <p:spPr>
          <a:xfrm>
            <a:off x="649425" y="242700"/>
            <a:ext cx="537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9100" y="-626900"/>
            <a:ext cx="1241891" cy="1316349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60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60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10" name="Google Shape;510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4125" y="1539800"/>
            <a:ext cx="2806199" cy="3004314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0"/>
          <p:cNvSpPr txBox="1"/>
          <p:nvPr>
            <p:ph idx="1" type="body"/>
          </p:nvPr>
        </p:nvSpPr>
        <p:spPr>
          <a:xfrm>
            <a:off x="237925" y="1487500"/>
            <a:ext cx="2806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Sin embargo, su diseño actual presenta desafíos de seguridad y conectividad local.</a:t>
            </a:r>
            <a:endParaRPr b="1" sz="1200"/>
          </a:p>
        </p:txBody>
      </p:sp>
      <p:pic>
        <p:nvPicPr>
          <p:cNvPr id="512" name="Google Shape;512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088" y="2630525"/>
            <a:ext cx="251026" cy="43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4825" y="3473227"/>
            <a:ext cx="471558" cy="461699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60"/>
          <p:cNvSpPr txBox="1"/>
          <p:nvPr>
            <p:ph idx="1" type="body"/>
          </p:nvPr>
        </p:nvSpPr>
        <p:spPr>
          <a:xfrm>
            <a:off x="968375" y="3327175"/>
            <a:ext cx="199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/>
              <a:t>Geary forma parte de la Red de Lesiones Graves (High Injury Network) de San Francisco, donde se concentran la mayoría de las lesiones graves y mortales causadas por el tráfico.</a:t>
            </a:r>
            <a:endParaRPr sz="900"/>
          </a:p>
        </p:txBody>
      </p:sp>
      <p:sp>
        <p:nvSpPr>
          <p:cNvPr id="515" name="Google Shape;515;p60"/>
          <p:cNvSpPr txBox="1"/>
          <p:nvPr>
            <p:ph idx="1" type="body"/>
          </p:nvPr>
        </p:nvSpPr>
        <p:spPr>
          <a:xfrm>
            <a:off x="968375" y="2516000"/>
            <a:ext cx="19344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/>
              <a:t>Aceras estrechas a lo largo de geary y cruces largos resultan incómodos para los peatones.</a:t>
            </a:r>
            <a:endParaRPr sz="900"/>
          </a:p>
        </p:txBody>
      </p:sp>
      <p:sp>
        <p:nvSpPr>
          <p:cNvPr id="516" name="Google Shape;516;p60"/>
          <p:cNvSpPr txBox="1"/>
          <p:nvPr/>
        </p:nvSpPr>
        <p:spPr>
          <a:xfrm>
            <a:off x="2995025" y="4556650"/>
            <a:ext cx="2855400" cy="2904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n" sz="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Fuente: Sistema de Mapeo de Lesiones en el Sistema de Transporte (TIMS), 2020-2024</a:t>
            </a:r>
            <a:endParaRPr b="0" i="1" sz="6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17" name="Google Shape;517;p60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18" name="Google Shape;518;p60"/>
          <p:cNvSpPr txBox="1"/>
          <p:nvPr/>
        </p:nvSpPr>
        <p:spPr>
          <a:xfrm>
            <a:off x="3136450" y="4389900"/>
            <a:ext cx="14331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n" sz="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Red de Lesiones Graves</a:t>
            </a:r>
            <a:endParaRPr b="0" i="1" sz="6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19" name="Google Shape;519;p60"/>
          <p:cNvSpPr txBox="1"/>
          <p:nvPr/>
        </p:nvSpPr>
        <p:spPr>
          <a:xfrm>
            <a:off x="4232975" y="4389900"/>
            <a:ext cx="10119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n" sz="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Choques con Lesiones</a:t>
            </a:r>
            <a:endParaRPr b="0" i="1" sz="6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20" name="Google Shape;520;p60"/>
          <p:cNvSpPr txBox="1"/>
          <p:nvPr/>
        </p:nvSpPr>
        <p:spPr>
          <a:xfrm>
            <a:off x="5157425" y="4389900"/>
            <a:ext cx="9711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n" sz="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Cámara de </a:t>
            </a:r>
            <a:endParaRPr b="0" i="1" sz="6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n" sz="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Control de Velocidad</a:t>
            </a:r>
            <a:endParaRPr b="0" i="1" sz="6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21" name="Google Shape;521;p60"/>
          <p:cNvSpPr txBox="1"/>
          <p:nvPr/>
        </p:nvSpPr>
        <p:spPr>
          <a:xfrm>
            <a:off x="649425" y="242700"/>
            <a:ext cx="537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22" name="Google Shape;522;p60"/>
          <p:cNvSpPr txBox="1"/>
          <p:nvPr/>
        </p:nvSpPr>
        <p:spPr>
          <a:xfrm>
            <a:off x="6058050" y="676550"/>
            <a:ext cx="2948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la conexión entre Japantown y Western Addition; eliminar las barreras de movilidad dentro de los vecindarios y entre ellos</a:t>
            </a:r>
            <a:endParaRPr b="0" i="0" sz="1200" u="sng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Aumentar la seguridad vial, especialmente para los usuarios vulnerables de las vías</a:t>
            </a:r>
            <a:endParaRPr b="0" i="0" sz="1200" u="sng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Apoyar el acceso a un transporte público de alta calidad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Gestionar el espacio en la acera y el estacionamiento de manera que se apoye a las familias y a las personas mayores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Crear y apoyar espacios públicos para que el vecindario se reúna, tanto en el día a día como para eventos especiales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61"/>
          <p:cNvPicPr preferRelativeResize="0"/>
          <p:nvPr/>
        </p:nvPicPr>
        <p:blipFill rotWithShape="1">
          <a:blip r:embed="rId3">
            <a:alphaModFix/>
          </a:blip>
          <a:srcRect b="2167" l="708" r="993" t="1937"/>
          <a:stretch/>
        </p:blipFill>
        <p:spPr>
          <a:xfrm>
            <a:off x="4698225" y="1597225"/>
            <a:ext cx="4020275" cy="22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61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61"/>
          <p:cNvSpPr txBox="1"/>
          <p:nvPr>
            <p:ph idx="1" type="body"/>
          </p:nvPr>
        </p:nvSpPr>
        <p:spPr>
          <a:xfrm>
            <a:off x="237925" y="1487500"/>
            <a:ext cx="4134000" cy="28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El área de estudio alberga varias líneas de transporte público importantes, incluidas la 38, 38R y 22.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1484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En conjunto, </a:t>
            </a:r>
            <a:r>
              <a:rPr b="1" lang="en" sz="1200"/>
              <a:t>estos líneas transportan a más de 65.000 personas al día</a:t>
            </a:r>
            <a:r>
              <a:rPr lang="en" sz="1200"/>
              <a:t>.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Estas rutas han registrado un sólido crecimiento en el número de pasajeros tras la pandemia.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La intersección de Geary/Fillmore es especialmente importante para el transporte público. Allí, </a:t>
            </a:r>
            <a:r>
              <a:rPr b="1" lang="en" sz="1200"/>
              <a:t>6.000 personas se suben o bajan de los autobuses diariamente</a:t>
            </a:r>
            <a:r>
              <a:rPr lang="en" sz="1200"/>
              <a:t>.</a:t>
            </a:r>
            <a:endParaRPr sz="1200"/>
          </a:p>
        </p:txBody>
      </p:sp>
      <p:sp>
        <p:nvSpPr>
          <p:cNvPr id="530" name="Google Shape;530;p61"/>
          <p:cNvSpPr txBox="1"/>
          <p:nvPr/>
        </p:nvSpPr>
        <p:spPr>
          <a:xfrm>
            <a:off x="4669250" y="3809100"/>
            <a:ext cx="36018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1" lang="en" sz="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Fuente: Datos de pasajeros año a año de SFMTA, 2019-2025. Datos recopilados cada otoño.</a:t>
            </a:r>
            <a:endParaRPr b="0" i="1" sz="6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31" name="Google Shape;531;p61"/>
          <p:cNvSpPr txBox="1"/>
          <p:nvPr/>
        </p:nvSpPr>
        <p:spPr>
          <a:xfrm>
            <a:off x="4698225" y="1597225"/>
            <a:ext cx="4134000" cy="21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Tendencia del promedio de pasajeros diarios en autobús (datos de otoño)</a:t>
            </a:r>
            <a:endParaRPr b="1" i="0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32" name="Google Shape;532;p61"/>
          <p:cNvSpPr txBox="1"/>
          <p:nvPr/>
        </p:nvSpPr>
        <p:spPr>
          <a:xfrm>
            <a:off x="649425" y="242700"/>
            <a:ext cx="537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62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62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39" name="Google Shape;539;p62"/>
          <p:cNvSpPr txBox="1"/>
          <p:nvPr>
            <p:ph idx="1" type="body"/>
          </p:nvPr>
        </p:nvSpPr>
        <p:spPr>
          <a:xfrm>
            <a:off x="237925" y="1487500"/>
            <a:ext cx="561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222222"/>
                </a:solidFill>
              </a:rPr>
              <a:t>La intersección de Geary Blvd y Fillmore Street es compleja. Facilitar ciertos movimientos puede implicar sacrificar la eficiencia de otros.</a:t>
            </a:r>
            <a:endParaRPr sz="1200"/>
          </a:p>
        </p:txBody>
      </p:sp>
      <p:sp>
        <p:nvSpPr>
          <p:cNvPr id="540" name="Google Shape;540;p62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41" name="Google Shape;541;p62"/>
          <p:cNvSpPr txBox="1"/>
          <p:nvPr/>
        </p:nvSpPr>
        <p:spPr>
          <a:xfrm>
            <a:off x="649425" y="242700"/>
            <a:ext cx="537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42" name="Google Shape;542;p62"/>
          <p:cNvSpPr txBox="1"/>
          <p:nvPr/>
        </p:nvSpPr>
        <p:spPr>
          <a:xfrm>
            <a:off x="6058050" y="676550"/>
            <a:ext cx="2948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la conexión entre Japantown y Western Addition; eliminar las barreras de movilidad dentro de los vecindarios y entre ellos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Aumentar la seguridad vial, especialmente para los usuarios vulnerables de las vías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Apoyar el acceso a un transporte público de alta calidad</a:t>
            </a:r>
            <a:endParaRPr b="0" i="0" sz="1200" u="sng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Gestionar el espacio en la acera y el estacionamiento de manera que se apoye a las familias y a las personas mayores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Crear y apoyar espacios públicos para que el vecindario se reúna, tanto en el día a día como para eventos especiales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43" name="Google Shape;543;p62"/>
          <p:cNvSpPr txBox="1"/>
          <p:nvPr/>
        </p:nvSpPr>
        <p:spPr>
          <a:xfrm>
            <a:off x="316975" y="2146150"/>
            <a:ext cx="5535900" cy="23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Inter"/>
              <a:buChar char="●"/>
            </a:pPr>
            <a:r>
              <a:rPr b="0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Geary permite el </a:t>
            </a:r>
            <a:r>
              <a:rPr b="1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desplazamiento de vehículos</a:t>
            </a:r>
            <a:r>
              <a:rPr b="0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 a través del área de estudio con demoras mínimas.</a:t>
            </a:r>
            <a:endParaRPr b="0" i="0" sz="1100" u="none" cap="none" strike="noStrike">
              <a:solidFill>
                <a:srgbClr val="22222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Inter"/>
              <a:buChar char="●"/>
            </a:pPr>
            <a:r>
              <a:rPr b="0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Los carriles exclusivos para el transporte público permiten que las </a:t>
            </a:r>
            <a:r>
              <a:rPr b="1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líneas 38 y 38R se desplacen de forma rápida y confiable</a:t>
            </a:r>
            <a:r>
              <a:rPr b="0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 por la mayor parte del área de estudio; </a:t>
            </a:r>
            <a:r>
              <a:rPr b="1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sin embargo, los autobuses avanzan con mayor lentitud en la intersección con Fillmore</a:t>
            </a:r>
            <a:r>
              <a:rPr b="0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 debido a diversos factores como la alta afluencia de pasajeros y la sincronización de los semáforos.</a:t>
            </a:r>
            <a:endParaRPr b="0" i="0" sz="1100" u="none" cap="none" strike="noStrike">
              <a:solidFill>
                <a:srgbClr val="22222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Inter"/>
              <a:buChar char="●"/>
            </a:pPr>
            <a:r>
              <a:rPr b="0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La </a:t>
            </a:r>
            <a:r>
              <a:rPr b="1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línea 22 Fillmore se desplaza lentamente a través de la intersección con Geary</a:t>
            </a:r>
            <a:r>
              <a:rPr b="0" i="0" lang="en" sz="11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, aportando a la lentitud con que la línea 22 se desplaza a lo largo de gran parte de Fillmore Street.</a:t>
            </a:r>
            <a:endParaRPr b="0" i="0" sz="1100" u="none" cap="none" strike="noStrike">
              <a:solidFill>
                <a:srgbClr val="22222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45160" y="3137800"/>
            <a:ext cx="2121442" cy="163470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9" name="Google Shape;549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0675" y="1463297"/>
            <a:ext cx="1238184" cy="1564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0" name="Google Shape;550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70949" y="1463309"/>
            <a:ext cx="1385599" cy="156459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1" name="Google Shape;551;p63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2" name="Google Shape;552;p63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2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63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54" name="Google Shape;554;p63"/>
          <p:cNvSpPr txBox="1"/>
          <p:nvPr/>
        </p:nvSpPr>
        <p:spPr>
          <a:xfrm>
            <a:off x="649425" y="242700"/>
            <a:ext cx="537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Seguridad y habitabilidad: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Reconectar el vecindario</a:t>
            </a:r>
            <a:endParaRPr b="1" i="0" sz="30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55" name="Google Shape;555;p63"/>
          <p:cNvSpPr txBox="1"/>
          <p:nvPr/>
        </p:nvSpPr>
        <p:spPr>
          <a:xfrm>
            <a:off x="6058050" y="676550"/>
            <a:ext cx="2948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la conexión entre Japantown y Western Addition; eliminar las barreras de movilidad dentro de los vecindarios y entre ellos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Aumentar la seguridad vial, especialmente para los usuarios vulnerables de las vías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Apoyar el acceso a un transporte público de alta calidad</a:t>
            </a:r>
            <a:endParaRPr b="0" i="0" sz="1200" u="none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Gestionar el espacio en la acera y el estacionamiento de manera que se apoye a las familias y a las personas mayores</a:t>
            </a:r>
            <a:endParaRPr b="0" i="0" sz="1200" u="sng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9FB0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E89FB0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Crear y apoyar espacios públicos para que el vecindario se reúna, tanto en el día a día como para eventos especiales</a:t>
            </a:r>
            <a:endParaRPr b="0" i="0" sz="1200" u="sng" cap="none" strike="noStrike">
              <a:solidFill>
                <a:srgbClr val="E89FB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56" name="Google Shape;556;p63"/>
          <p:cNvSpPr txBox="1"/>
          <p:nvPr/>
        </p:nvSpPr>
        <p:spPr>
          <a:xfrm>
            <a:off x="237925" y="1487500"/>
            <a:ext cx="2432700" cy="22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Estudios previos de planificación </a:t>
            </a:r>
            <a:r>
              <a:rPr b="0" i="0" lang="en" sz="1200" u="none" cap="none" strike="noStrike">
                <a:solidFill>
                  <a:srgbClr val="222222"/>
                </a:solidFill>
                <a:latin typeface="Inter"/>
                <a:ea typeface="Inter"/>
                <a:cs typeface="Inter"/>
                <a:sym typeface="Inter"/>
              </a:rPr>
              <a:t>han identificado tanto la gestión del espacio en la acera (curb management) como la necesidad de espacios públicos de encuentro como problemas clave de accesibilidad y habitabilidad en el área de estudio.</a:t>
            </a:r>
            <a:endParaRPr b="0" i="0" sz="1200" u="none" cap="none" strike="noStrike">
              <a:solidFill>
                <a:srgbClr val="22222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4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2" name="Google Shape;562;p64"/>
          <p:cNvSpPr txBox="1"/>
          <p:nvPr/>
        </p:nvSpPr>
        <p:spPr>
          <a:xfrm>
            <a:off x="629625" y="242700"/>
            <a:ext cx="487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Vitalidad económica</a:t>
            </a:r>
            <a:endParaRPr b="1" i="0" sz="3000" u="none" cap="none" strike="noStrike">
              <a:solidFill>
                <a:schemeClr val="accent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63" name="Google Shape;563;p64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4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3 </a:t>
            </a:r>
            <a:endParaRPr b="0" i="0" sz="48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64"/>
          <p:cNvSpPr txBox="1"/>
          <p:nvPr>
            <p:ph idx="1" type="body"/>
          </p:nvPr>
        </p:nvSpPr>
        <p:spPr>
          <a:xfrm>
            <a:off x="237925" y="1858125"/>
            <a:ext cx="5531100" cy="16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accent4"/>
                </a:solidFill>
              </a:rPr>
              <a:t>Garantizar que las personas puedan acceder fácilmente a destinos clave de empleo y comercio. Asimismo, promover negocios que impulsen una economía próspera.</a:t>
            </a:r>
            <a:endParaRPr b="1" sz="1600">
              <a:solidFill>
                <a:schemeClr val="accent4"/>
              </a:solidFill>
            </a:endParaRPr>
          </a:p>
        </p:txBody>
      </p:sp>
      <p:sp>
        <p:nvSpPr>
          <p:cNvPr id="565" name="Google Shape;565;p64"/>
          <p:cNvSpPr/>
          <p:nvPr/>
        </p:nvSpPr>
        <p:spPr>
          <a:xfrm>
            <a:off x="219800" y="4663150"/>
            <a:ext cx="2948100" cy="308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566" name="Google Shape;566;p64"/>
          <p:cNvGrpSpPr/>
          <p:nvPr/>
        </p:nvGrpSpPr>
        <p:grpSpPr>
          <a:xfrm>
            <a:off x="311695" y="4336137"/>
            <a:ext cx="920646" cy="572793"/>
            <a:chOff x="238125" y="635650"/>
            <a:chExt cx="7147875" cy="4443700"/>
          </a:xfrm>
        </p:grpSpPr>
        <p:sp>
          <p:nvSpPr>
            <p:cNvPr id="567" name="Google Shape;567;p64"/>
            <p:cNvSpPr/>
            <p:nvPr/>
          </p:nvSpPr>
          <p:spPr>
            <a:xfrm>
              <a:off x="547275" y="3339775"/>
              <a:ext cx="1030575" cy="1739575"/>
            </a:xfrm>
            <a:custGeom>
              <a:rect b="b" l="l" r="r" t="t"/>
              <a:pathLst>
                <a:path extrusionOk="0" h="69583" w="41223">
                  <a:moveTo>
                    <a:pt x="25393" y="1"/>
                  </a:moveTo>
                  <a:lnTo>
                    <a:pt x="19292" y="660"/>
                  </a:lnTo>
                  <a:lnTo>
                    <a:pt x="16324" y="1155"/>
                  </a:lnTo>
                  <a:lnTo>
                    <a:pt x="13027" y="1814"/>
                  </a:lnTo>
                  <a:lnTo>
                    <a:pt x="9069" y="3958"/>
                  </a:lnTo>
                  <a:lnTo>
                    <a:pt x="7256" y="5937"/>
                  </a:lnTo>
                  <a:lnTo>
                    <a:pt x="6926" y="7091"/>
                  </a:lnTo>
                  <a:lnTo>
                    <a:pt x="2309" y="21436"/>
                  </a:lnTo>
                  <a:lnTo>
                    <a:pt x="1320" y="24899"/>
                  </a:lnTo>
                  <a:lnTo>
                    <a:pt x="330" y="32154"/>
                  </a:lnTo>
                  <a:lnTo>
                    <a:pt x="1" y="42871"/>
                  </a:lnTo>
                  <a:lnTo>
                    <a:pt x="495" y="50126"/>
                  </a:lnTo>
                  <a:lnTo>
                    <a:pt x="660" y="53094"/>
                  </a:lnTo>
                  <a:lnTo>
                    <a:pt x="1320" y="59030"/>
                  </a:lnTo>
                  <a:lnTo>
                    <a:pt x="2309" y="61998"/>
                  </a:lnTo>
                  <a:lnTo>
                    <a:pt x="3463" y="63812"/>
                  </a:lnTo>
                  <a:lnTo>
                    <a:pt x="6761" y="66780"/>
                  </a:lnTo>
                  <a:lnTo>
                    <a:pt x="11543" y="68758"/>
                  </a:lnTo>
                  <a:lnTo>
                    <a:pt x="17314" y="69583"/>
                  </a:lnTo>
                  <a:lnTo>
                    <a:pt x="20611" y="69583"/>
                  </a:lnTo>
                  <a:lnTo>
                    <a:pt x="23250" y="69418"/>
                  </a:lnTo>
                  <a:lnTo>
                    <a:pt x="28031" y="68429"/>
                  </a:lnTo>
                  <a:lnTo>
                    <a:pt x="31824" y="66450"/>
                  </a:lnTo>
                  <a:lnTo>
                    <a:pt x="34297" y="63812"/>
                  </a:lnTo>
                  <a:lnTo>
                    <a:pt x="34957" y="62163"/>
                  </a:lnTo>
                  <a:lnTo>
                    <a:pt x="36606" y="55568"/>
                  </a:lnTo>
                  <a:lnTo>
                    <a:pt x="38749" y="42047"/>
                  </a:lnTo>
                  <a:lnTo>
                    <a:pt x="39574" y="35286"/>
                  </a:lnTo>
                  <a:lnTo>
                    <a:pt x="40233" y="29186"/>
                  </a:lnTo>
                  <a:lnTo>
                    <a:pt x="41222" y="17149"/>
                  </a:lnTo>
                  <a:lnTo>
                    <a:pt x="40893" y="11048"/>
                  </a:lnTo>
                  <a:lnTo>
                    <a:pt x="40563" y="9234"/>
                  </a:lnTo>
                  <a:lnTo>
                    <a:pt x="38749" y="5937"/>
                  </a:lnTo>
                  <a:lnTo>
                    <a:pt x="35616" y="3134"/>
                  </a:lnTo>
                  <a:lnTo>
                    <a:pt x="31329" y="990"/>
                  </a:lnTo>
                  <a:lnTo>
                    <a:pt x="28526" y="495"/>
                  </a:lnTo>
                  <a:lnTo>
                    <a:pt x="253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800" lIns="11800" spcFirstLastPara="1" rIns="11800" wrap="square" tIns="11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64"/>
            <p:cNvSpPr/>
            <p:nvPr/>
          </p:nvSpPr>
          <p:spPr>
            <a:xfrm>
              <a:off x="5976200" y="3179025"/>
              <a:ext cx="861550" cy="1739575"/>
            </a:xfrm>
            <a:custGeom>
              <a:rect b="b" l="l" r="r" t="t"/>
              <a:pathLst>
                <a:path extrusionOk="0" h="69583" w="34462">
                  <a:moveTo>
                    <a:pt x="13191" y="0"/>
                  </a:moveTo>
                  <a:lnTo>
                    <a:pt x="10718" y="495"/>
                  </a:lnTo>
                  <a:lnTo>
                    <a:pt x="8410" y="1154"/>
                  </a:lnTo>
                  <a:lnTo>
                    <a:pt x="4617" y="3133"/>
                  </a:lnTo>
                  <a:lnTo>
                    <a:pt x="2144" y="5936"/>
                  </a:lnTo>
                  <a:lnTo>
                    <a:pt x="660" y="9234"/>
                  </a:lnTo>
                  <a:lnTo>
                    <a:pt x="330" y="11048"/>
                  </a:lnTo>
                  <a:lnTo>
                    <a:pt x="0" y="17148"/>
                  </a:lnTo>
                  <a:lnTo>
                    <a:pt x="825" y="29185"/>
                  </a:lnTo>
                  <a:lnTo>
                    <a:pt x="1484" y="35286"/>
                  </a:lnTo>
                  <a:lnTo>
                    <a:pt x="2144" y="42211"/>
                  </a:lnTo>
                  <a:lnTo>
                    <a:pt x="3958" y="55567"/>
                  </a:lnTo>
                  <a:lnTo>
                    <a:pt x="5277" y="62162"/>
                  </a:lnTo>
                  <a:lnTo>
                    <a:pt x="5936" y="63811"/>
                  </a:lnTo>
                  <a:lnTo>
                    <a:pt x="7915" y="66449"/>
                  </a:lnTo>
                  <a:lnTo>
                    <a:pt x="11048" y="68428"/>
                  </a:lnTo>
                  <a:lnTo>
                    <a:pt x="15005" y="69417"/>
                  </a:lnTo>
                  <a:lnTo>
                    <a:pt x="17314" y="69582"/>
                  </a:lnTo>
                  <a:lnTo>
                    <a:pt x="19952" y="69582"/>
                  </a:lnTo>
                  <a:lnTo>
                    <a:pt x="24898" y="68758"/>
                  </a:lnTo>
                  <a:lnTo>
                    <a:pt x="28856" y="66779"/>
                  </a:lnTo>
                  <a:lnTo>
                    <a:pt x="31659" y="63811"/>
                  </a:lnTo>
                  <a:lnTo>
                    <a:pt x="32648" y="61998"/>
                  </a:lnTo>
                  <a:lnTo>
                    <a:pt x="33473" y="59194"/>
                  </a:lnTo>
                  <a:lnTo>
                    <a:pt x="33967" y="53094"/>
                  </a:lnTo>
                  <a:lnTo>
                    <a:pt x="34132" y="50126"/>
                  </a:lnTo>
                  <a:lnTo>
                    <a:pt x="34462" y="42871"/>
                  </a:lnTo>
                  <a:lnTo>
                    <a:pt x="34297" y="32153"/>
                  </a:lnTo>
                  <a:lnTo>
                    <a:pt x="33473" y="24898"/>
                  </a:lnTo>
                  <a:lnTo>
                    <a:pt x="32648" y="21435"/>
                  </a:lnTo>
                  <a:lnTo>
                    <a:pt x="28856" y="7090"/>
                  </a:lnTo>
                  <a:lnTo>
                    <a:pt x="28361" y="5936"/>
                  </a:lnTo>
                  <a:lnTo>
                    <a:pt x="27042" y="3957"/>
                  </a:lnTo>
                  <a:lnTo>
                    <a:pt x="23744" y="1979"/>
                  </a:lnTo>
                  <a:lnTo>
                    <a:pt x="20941" y="1154"/>
                  </a:lnTo>
                  <a:lnTo>
                    <a:pt x="18303" y="660"/>
                  </a:lnTo>
                  <a:lnTo>
                    <a:pt x="131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800" lIns="11800" spcFirstLastPara="1" rIns="11800" wrap="square" tIns="11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64"/>
            <p:cNvSpPr/>
            <p:nvPr/>
          </p:nvSpPr>
          <p:spPr>
            <a:xfrm>
              <a:off x="2257975" y="1793975"/>
              <a:ext cx="1014100" cy="2831950"/>
            </a:xfrm>
            <a:custGeom>
              <a:rect b="b" l="l" r="r" t="t"/>
              <a:pathLst>
                <a:path extrusionOk="0" h="113278" w="40564">
                  <a:moveTo>
                    <a:pt x="20942" y="0"/>
                  </a:moveTo>
                  <a:lnTo>
                    <a:pt x="15500" y="825"/>
                  </a:lnTo>
                  <a:lnTo>
                    <a:pt x="10389" y="2968"/>
                  </a:lnTo>
                  <a:lnTo>
                    <a:pt x="8080" y="4452"/>
                  </a:lnTo>
                  <a:lnTo>
                    <a:pt x="6761" y="5606"/>
                  </a:lnTo>
                  <a:lnTo>
                    <a:pt x="4453" y="8409"/>
                  </a:lnTo>
                  <a:lnTo>
                    <a:pt x="2309" y="13026"/>
                  </a:lnTo>
                  <a:lnTo>
                    <a:pt x="1980" y="16654"/>
                  </a:lnTo>
                  <a:lnTo>
                    <a:pt x="331" y="43365"/>
                  </a:lnTo>
                  <a:lnTo>
                    <a:pt x="1" y="57381"/>
                  </a:lnTo>
                  <a:lnTo>
                    <a:pt x="496" y="81289"/>
                  </a:lnTo>
                  <a:lnTo>
                    <a:pt x="2144" y="96294"/>
                  </a:lnTo>
                  <a:lnTo>
                    <a:pt x="3464" y="102890"/>
                  </a:lnTo>
                  <a:lnTo>
                    <a:pt x="4618" y="106022"/>
                  </a:lnTo>
                  <a:lnTo>
                    <a:pt x="7586" y="109815"/>
                  </a:lnTo>
                  <a:lnTo>
                    <a:pt x="10224" y="111629"/>
                  </a:lnTo>
                  <a:lnTo>
                    <a:pt x="11873" y="112288"/>
                  </a:lnTo>
                  <a:lnTo>
                    <a:pt x="15500" y="113277"/>
                  </a:lnTo>
                  <a:lnTo>
                    <a:pt x="23250" y="113112"/>
                  </a:lnTo>
                  <a:lnTo>
                    <a:pt x="30505" y="110639"/>
                  </a:lnTo>
                  <a:lnTo>
                    <a:pt x="34462" y="107177"/>
                  </a:lnTo>
                  <a:lnTo>
                    <a:pt x="36276" y="104209"/>
                  </a:lnTo>
                  <a:lnTo>
                    <a:pt x="36936" y="102560"/>
                  </a:lnTo>
                  <a:lnTo>
                    <a:pt x="38585" y="95634"/>
                  </a:lnTo>
                  <a:lnTo>
                    <a:pt x="40233" y="81949"/>
                  </a:lnTo>
                  <a:lnTo>
                    <a:pt x="40398" y="74859"/>
                  </a:lnTo>
                  <a:lnTo>
                    <a:pt x="40563" y="41552"/>
                  </a:lnTo>
                  <a:lnTo>
                    <a:pt x="40563" y="33967"/>
                  </a:lnTo>
                  <a:lnTo>
                    <a:pt x="39574" y="18962"/>
                  </a:lnTo>
                  <a:lnTo>
                    <a:pt x="38255" y="11542"/>
                  </a:lnTo>
                  <a:lnTo>
                    <a:pt x="37760" y="9729"/>
                  </a:lnTo>
                  <a:lnTo>
                    <a:pt x="36276" y="6596"/>
                  </a:lnTo>
                  <a:lnTo>
                    <a:pt x="33968" y="3958"/>
                  </a:lnTo>
                  <a:lnTo>
                    <a:pt x="31000" y="1979"/>
                  </a:lnTo>
                  <a:lnTo>
                    <a:pt x="29351" y="1319"/>
                  </a:lnTo>
                  <a:lnTo>
                    <a:pt x="26548" y="495"/>
                  </a:lnTo>
                  <a:lnTo>
                    <a:pt x="2094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800" lIns="11800" spcFirstLastPara="1" rIns="11800" wrap="square" tIns="11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64"/>
            <p:cNvSpPr/>
            <p:nvPr/>
          </p:nvSpPr>
          <p:spPr>
            <a:xfrm>
              <a:off x="3453425" y="635650"/>
              <a:ext cx="849200" cy="2312550"/>
            </a:xfrm>
            <a:custGeom>
              <a:rect b="b" l="l" r="r" t="t"/>
              <a:pathLst>
                <a:path extrusionOk="0" h="92502" w="33968">
                  <a:moveTo>
                    <a:pt x="20941" y="0"/>
                  </a:moveTo>
                  <a:lnTo>
                    <a:pt x="15994" y="825"/>
                  </a:lnTo>
                  <a:lnTo>
                    <a:pt x="13356" y="1484"/>
                  </a:lnTo>
                  <a:lnTo>
                    <a:pt x="10718" y="2473"/>
                  </a:lnTo>
                  <a:lnTo>
                    <a:pt x="7420" y="5276"/>
                  </a:lnTo>
                  <a:lnTo>
                    <a:pt x="5936" y="7915"/>
                  </a:lnTo>
                  <a:lnTo>
                    <a:pt x="5606" y="9399"/>
                  </a:lnTo>
                  <a:lnTo>
                    <a:pt x="1979" y="28361"/>
                  </a:lnTo>
                  <a:lnTo>
                    <a:pt x="990" y="33142"/>
                  </a:lnTo>
                  <a:lnTo>
                    <a:pt x="165" y="42541"/>
                  </a:lnTo>
                  <a:lnTo>
                    <a:pt x="0" y="56886"/>
                  </a:lnTo>
                  <a:lnTo>
                    <a:pt x="330" y="66449"/>
                  </a:lnTo>
                  <a:lnTo>
                    <a:pt x="495" y="70572"/>
                  </a:lnTo>
                  <a:lnTo>
                    <a:pt x="990" y="78486"/>
                  </a:lnTo>
                  <a:lnTo>
                    <a:pt x="1979" y="82279"/>
                  </a:lnTo>
                  <a:lnTo>
                    <a:pt x="2803" y="84752"/>
                  </a:lnTo>
                  <a:lnTo>
                    <a:pt x="5606" y="88709"/>
                  </a:lnTo>
                  <a:lnTo>
                    <a:pt x="9564" y="91347"/>
                  </a:lnTo>
                  <a:lnTo>
                    <a:pt x="14345" y="92502"/>
                  </a:lnTo>
                  <a:lnTo>
                    <a:pt x="16984" y="92502"/>
                  </a:lnTo>
                  <a:lnTo>
                    <a:pt x="19292" y="92172"/>
                  </a:lnTo>
                  <a:lnTo>
                    <a:pt x="23084" y="90853"/>
                  </a:lnTo>
                  <a:lnTo>
                    <a:pt x="26217" y="88214"/>
                  </a:lnTo>
                  <a:lnTo>
                    <a:pt x="28361" y="84752"/>
                  </a:lnTo>
                  <a:lnTo>
                    <a:pt x="28856" y="82608"/>
                  </a:lnTo>
                  <a:lnTo>
                    <a:pt x="30175" y="73704"/>
                  </a:lnTo>
                  <a:lnTo>
                    <a:pt x="31988" y="55897"/>
                  </a:lnTo>
                  <a:lnTo>
                    <a:pt x="32648" y="46828"/>
                  </a:lnTo>
                  <a:lnTo>
                    <a:pt x="33308" y="38748"/>
                  </a:lnTo>
                  <a:lnTo>
                    <a:pt x="33967" y="22754"/>
                  </a:lnTo>
                  <a:lnTo>
                    <a:pt x="33637" y="14510"/>
                  </a:lnTo>
                  <a:lnTo>
                    <a:pt x="33472" y="12202"/>
                  </a:lnTo>
                  <a:lnTo>
                    <a:pt x="31988" y="7750"/>
                  </a:lnTo>
                  <a:lnTo>
                    <a:pt x="29515" y="4122"/>
                  </a:lnTo>
                  <a:lnTo>
                    <a:pt x="25723" y="1319"/>
                  </a:lnTo>
                  <a:lnTo>
                    <a:pt x="23579" y="495"/>
                  </a:lnTo>
                  <a:lnTo>
                    <a:pt x="209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800" lIns="11800" spcFirstLastPara="1" rIns="11800" wrap="square" tIns="11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64"/>
            <p:cNvSpPr/>
            <p:nvPr/>
          </p:nvSpPr>
          <p:spPr>
            <a:xfrm>
              <a:off x="4479850" y="1221000"/>
              <a:ext cx="1018200" cy="2831950"/>
            </a:xfrm>
            <a:custGeom>
              <a:rect b="b" l="l" r="r" t="t"/>
              <a:pathLst>
                <a:path extrusionOk="0" h="113278" w="40728">
                  <a:moveTo>
                    <a:pt x="17478" y="0"/>
                  </a:moveTo>
                  <a:lnTo>
                    <a:pt x="10223" y="2473"/>
                  </a:lnTo>
                  <a:lnTo>
                    <a:pt x="6101" y="5936"/>
                  </a:lnTo>
                  <a:lnTo>
                    <a:pt x="4287" y="8904"/>
                  </a:lnTo>
                  <a:lnTo>
                    <a:pt x="3793" y="10718"/>
                  </a:lnTo>
                  <a:lnTo>
                    <a:pt x="2144" y="17478"/>
                  </a:lnTo>
                  <a:lnTo>
                    <a:pt x="330" y="31328"/>
                  </a:lnTo>
                  <a:lnTo>
                    <a:pt x="165" y="38254"/>
                  </a:lnTo>
                  <a:lnTo>
                    <a:pt x="0" y="71726"/>
                  </a:lnTo>
                  <a:lnTo>
                    <a:pt x="0" y="79310"/>
                  </a:lnTo>
                  <a:lnTo>
                    <a:pt x="1154" y="94150"/>
                  </a:lnTo>
                  <a:lnTo>
                    <a:pt x="2474" y="101570"/>
                  </a:lnTo>
                  <a:lnTo>
                    <a:pt x="2803" y="103384"/>
                  </a:lnTo>
                  <a:lnTo>
                    <a:pt x="4452" y="106682"/>
                  </a:lnTo>
                  <a:lnTo>
                    <a:pt x="6761" y="109320"/>
                  </a:lnTo>
                  <a:lnTo>
                    <a:pt x="9729" y="111298"/>
                  </a:lnTo>
                  <a:lnTo>
                    <a:pt x="11377" y="111958"/>
                  </a:lnTo>
                  <a:lnTo>
                    <a:pt x="14016" y="112782"/>
                  </a:lnTo>
                  <a:lnTo>
                    <a:pt x="19622" y="113277"/>
                  </a:lnTo>
                  <a:lnTo>
                    <a:pt x="25063" y="112453"/>
                  </a:lnTo>
                  <a:lnTo>
                    <a:pt x="30175" y="110309"/>
                  </a:lnTo>
                  <a:lnTo>
                    <a:pt x="32483" y="108660"/>
                  </a:lnTo>
                  <a:lnTo>
                    <a:pt x="33967" y="107506"/>
                  </a:lnTo>
                  <a:lnTo>
                    <a:pt x="36275" y="104868"/>
                  </a:lnTo>
                  <a:lnTo>
                    <a:pt x="38254" y="100251"/>
                  </a:lnTo>
                  <a:lnTo>
                    <a:pt x="38749" y="96624"/>
                  </a:lnTo>
                  <a:lnTo>
                    <a:pt x="40398" y="69912"/>
                  </a:lnTo>
                  <a:lnTo>
                    <a:pt x="40727" y="55897"/>
                  </a:lnTo>
                  <a:lnTo>
                    <a:pt x="40233" y="31823"/>
                  </a:lnTo>
                  <a:lnTo>
                    <a:pt x="38584" y="16818"/>
                  </a:lnTo>
                  <a:lnTo>
                    <a:pt x="37100" y="10388"/>
                  </a:lnTo>
                  <a:lnTo>
                    <a:pt x="36111" y="7255"/>
                  </a:lnTo>
                  <a:lnTo>
                    <a:pt x="33143" y="3463"/>
                  </a:lnTo>
                  <a:lnTo>
                    <a:pt x="30340" y="1649"/>
                  </a:lnTo>
                  <a:lnTo>
                    <a:pt x="28856" y="989"/>
                  </a:lnTo>
                  <a:lnTo>
                    <a:pt x="252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800" lIns="11800" spcFirstLastPara="1" rIns="11800" wrap="square" tIns="11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64"/>
            <p:cNvSpPr/>
            <p:nvPr/>
          </p:nvSpPr>
          <p:spPr>
            <a:xfrm>
              <a:off x="238125" y="689225"/>
              <a:ext cx="1615900" cy="2271350"/>
            </a:xfrm>
            <a:custGeom>
              <a:rect b="b" l="l" r="r" t="t"/>
              <a:pathLst>
                <a:path extrusionOk="0" h="90854" w="64636">
                  <a:moveTo>
                    <a:pt x="16983" y="1"/>
                  </a:moveTo>
                  <a:lnTo>
                    <a:pt x="15335" y="166"/>
                  </a:lnTo>
                  <a:lnTo>
                    <a:pt x="12202" y="825"/>
                  </a:lnTo>
                  <a:lnTo>
                    <a:pt x="6760" y="4123"/>
                  </a:lnTo>
                  <a:lnTo>
                    <a:pt x="2473" y="8740"/>
                  </a:lnTo>
                  <a:lnTo>
                    <a:pt x="165" y="13851"/>
                  </a:lnTo>
                  <a:lnTo>
                    <a:pt x="0" y="16324"/>
                  </a:lnTo>
                  <a:lnTo>
                    <a:pt x="165" y="19457"/>
                  </a:lnTo>
                  <a:lnTo>
                    <a:pt x="1484" y="24569"/>
                  </a:lnTo>
                  <a:lnTo>
                    <a:pt x="3792" y="28361"/>
                  </a:lnTo>
                  <a:lnTo>
                    <a:pt x="6925" y="30999"/>
                  </a:lnTo>
                  <a:lnTo>
                    <a:pt x="11872" y="33473"/>
                  </a:lnTo>
                  <a:lnTo>
                    <a:pt x="17643" y="34627"/>
                  </a:lnTo>
                  <a:lnTo>
                    <a:pt x="18962" y="34627"/>
                  </a:lnTo>
                  <a:lnTo>
                    <a:pt x="22590" y="34132"/>
                  </a:lnTo>
                  <a:lnTo>
                    <a:pt x="26877" y="32648"/>
                  </a:lnTo>
                  <a:lnTo>
                    <a:pt x="27701" y="32318"/>
                  </a:lnTo>
                  <a:lnTo>
                    <a:pt x="28855" y="32318"/>
                  </a:lnTo>
                  <a:lnTo>
                    <a:pt x="29680" y="33967"/>
                  </a:lnTo>
                  <a:lnTo>
                    <a:pt x="29845" y="35781"/>
                  </a:lnTo>
                  <a:lnTo>
                    <a:pt x="29845" y="62328"/>
                  </a:lnTo>
                  <a:lnTo>
                    <a:pt x="29515" y="82774"/>
                  </a:lnTo>
                  <a:lnTo>
                    <a:pt x="29680" y="84423"/>
                  </a:lnTo>
                  <a:lnTo>
                    <a:pt x="30834" y="87226"/>
                  </a:lnTo>
                  <a:lnTo>
                    <a:pt x="33472" y="89699"/>
                  </a:lnTo>
                  <a:lnTo>
                    <a:pt x="34791" y="90359"/>
                  </a:lnTo>
                  <a:lnTo>
                    <a:pt x="37100" y="90853"/>
                  </a:lnTo>
                  <a:lnTo>
                    <a:pt x="41387" y="90853"/>
                  </a:lnTo>
                  <a:lnTo>
                    <a:pt x="45674" y="89369"/>
                  </a:lnTo>
                  <a:lnTo>
                    <a:pt x="49631" y="86566"/>
                  </a:lnTo>
                  <a:lnTo>
                    <a:pt x="51280" y="84587"/>
                  </a:lnTo>
                  <a:lnTo>
                    <a:pt x="53094" y="82444"/>
                  </a:lnTo>
                  <a:lnTo>
                    <a:pt x="56062" y="77332"/>
                  </a:lnTo>
                  <a:lnTo>
                    <a:pt x="56886" y="74365"/>
                  </a:lnTo>
                  <a:lnTo>
                    <a:pt x="59524" y="65296"/>
                  </a:lnTo>
                  <a:lnTo>
                    <a:pt x="62657" y="56392"/>
                  </a:lnTo>
                  <a:lnTo>
                    <a:pt x="63811" y="54413"/>
                  </a:lnTo>
                  <a:lnTo>
                    <a:pt x="64636" y="52764"/>
                  </a:lnTo>
                  <a:lnTo>
                    <a:pt x="63976" y="51115"/>
                  </a:lnTo>
                  <a:lnTo>
                    <a:pt x="62822" y="50786"/>
                  </a:lnTo>
                  <a:lnTo>
                    <a:pt x="62822" y="50951"/>
                  </a:lnTo>
                  <a:lnTo>
                    <a:pt x="61008" y="50786"/>
                  </a:lnTo>
                  <a:lnTo>
                    <a:pt x="58040" y="52599"/>
                  </a:lnTo>
                  <a:lnTo>
                    <a:pt x="54578" y="58041"/>
                  </a:lnTo>
                  <a:lnTo>
                    <a:pt x="50291" y="67604"/>
                  </a:lnTo>
                  <a:lnTo>
                    <a:pt x="46004" y="73540"/>
                  </a:lnTo>
                  <a:lnTo>
                    <a:pt x="42376" y="75684"/>
                  </a:lnTo>
                  <a:lnTo>
                    <a:pt x="40233" y="75848"/>
                  </a:lnTo>
                  <a:lnTo>
                    <a:pt x="40233" y="74859"/>
                  </a:lnTo>
                  <a:lnTo>
                    <a:pt x="40068" y="73870"/>
                  </a:lnTo>
                  <a:lnTo>
                    <a:pt x="40068" y="38914"/>
                  </a:lnTo>
                  <a:lnTo>
                    <a:pt x="40233" y="20776"/>
                  </a:lnTo>
                  <a:lnTo>
                    <a:pt x="39903" y="16654"/>
                  </a:lnTo>
                  <a:lnTo>
                    <a:pt x="38089" y="10059"/>
                  </a:lnTo>
                  <a:lnTo>
                    <a:pt x="34956" y="5442"/>
                  </a:lnTo>
                  <a:lnTo>
                    <a:pt x="30999" y="2309"/>
                  </a:lnTo>
                  <a:lnTo>
                    <a:pt x="24403" y="166"/>
                  </a:lnTo>
                  <a:lnTo>
                    <a:pt x="169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800" lIns="11800" spcFirstLastPara="1" rIns="11800" wrap="square" tIns="11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64"/>
            <p:cNvSpPr/>
            <p:nvPr/>
          </p:nvSpPr>
          <p:spPr>
            <a:xfrm>
              <a:off x="5774200" y="858225"/>
              <a:ext cx="1611800" cy="2011650"/>
            </a:xfrm>
            <a:custGeom>
              <a:rect b="b" l="l" r="r" t="t"/>
              <a:pathLst>
                <a:path extrusionOk="0" h="80466" w="64472">
                  <a:moveTo>
                    <a:pt x="36936" y="1"/>
                  </a:moveTo>
                  <a:lnTo>
                    <a:pt x="34792" y="496"/>
                  </a:lnTo>
                  <a:lnTo>
                    <a:pt x="33473" y="990"/>
                  </a:lnTo>
                  <a:lnTo>
                    <a:pt x="30835" y="3299"/>
                  </a:lnTo>
                  <a:lnTo>
                    <a:pt x="29681" y="5772"/>
                  </a:lnTo>
                  <a:lnTo>
                    <a:pt x="29516" y="7256"/>
                  </a:lnTo>
                  <a:lnTo>
                    <a:pt x="29681" y="25229"/>
                  </a:lnTo>
                  <a:lnTo>
                    <a:pt x="29846" y="48643"/>
                  </a:lnTo>
                  <a:lnTo>
                    <a:pt x="29681" y="50456"/>
                  </a:lnTo>
                  <a:lnTo>
                    <a:pt x="28691" y="51775"/>
                  </a:lnTo>
                  <a:lnTo>
                    <a:pt x="27537" y="51775"/>
                  </a:lnTo>
                  <a:lnTo>
                    <a:pt x="26878" y="51446"/>
                  </a:lnTo>
                  <a:lnTo>
                    <a:pt x="22590" y="50127"/>
                  </a:lnTo>
                  <a:lnTo>
                    <a:pt x="18963" y="49797"/>
                  </a:lnTo>
                  <a:lnTo>
                    <a:pt x="17479" y="49797"/>
                  </a:lnTo>
                  <a:lnTo>
                    <a:pt x="11873" y="50786"/>
                  </a:lnTo>
                  <a:lnTo>
                    <a:pt x="6761" y="52930"/>
                  </a:lnTo>
                  <a:lnTo>
                    <a:pt x="3793" y="55238"/>
                  </a:lnTo>
                  <a:lnTo>
                    <a:pt x="1485" y="58701"/>
                  </a:lnTo>
                  <a:lnTo>
                    <a:pt x="1" y="63153"/>
                  </a:lnTo>
                  <a:lnTo>
                    <a:pt x="1" y="65791"/>
                  </a:lnTo>
                  <a:lnTo>
                    <a:pt x="166" y="68099"/>
                  </a:lnTo>
                  <a:lnTo>
                    <a:pt x="2474" y="72551"/>
                  </a:lnTo>
                  <a:lnTo>
                    <a:pt x="6596" y="76673"/>
                  </a:lnTo>
                  <a:lnTo>
                    <a:pt x="12203" y="79641"/>
                  </a:lnTo>
                  <a:lnTo>
                    <a:pt x="15171" y="80136"/>
                  </a:lnTo>
                  <a:lnTo>
                    <a:pt x="16984" y="80466"/>
                  </a:lnTo>
                  <a:lnTo>
                    <a:pt x="24404" y="80301"/>
                  </a:lnTo>
                  <a:lnTo>
                    <a:pt x="30835" y="78322"/>
                  </a:lnTo>
                  <a:lnTo>
                    <a:pt x="34957" y="75519"/>
                  </a:lnTo>
                  <a:lnTo>
                    <a:pt x="38090" y="71562"/>
                  </a:lnTo>
                  <a:lnTo>
                    <a:pt x="39904" y="65626"/>
                  </a:lnTo>
                  <a:lnTo>
                    <a:pt x="40069" y="61998"/>
                  </a:lnTo>
                  <a:lnTo>
                    <a:pt x="40069" y="46004"/>
                  </a:lnTo>
                  <a:lnTo>
                    <a:pt x="40069" y="15171"/>
                  </a:lnTo>
                  <a:lnTo>
                    <a:pt x="40069" y="14346"/>
                  </a:lnTo>
                  <a:lnTo>
                    <a:pt x="40069" y="13357"/>
                  </a:lnTo>
                  <a:lnTo>
                    <a:pt x="42377" y="13522"/>
                  </a:lnTo>
                  <a:lnTo>
                    <a:pt x="46005" y="15500"/>
                  </a:lnTo>
                  <a:lnTo>
                    <a:pt x="50127" y="20612"/>
                  </a:lnTo>
                  <a:lnTo>
                    <a:pt x="54414" y="29186"/>
                  </a:lnTo>
                  <a:lnTo>
                    <a:pt x="58041" y="33968"/>
                  </a:lnTo>
                  <a:lnTo>
                    <a:pt x="61009" y="35452"/>
                  </a:lnTo>
                  <a:lnTo>
                    <a:pt x="62823" y="35452"/>
                  </a:lnTo>
                  <a:lnTo>
                    <a:pt x="63977" y="35122"/>
                  </a:lnTo>
                  <a:lnTo>
                    <a:pt x="64472" y="33638"/>
                  </a:lnTo>
                  <a:lnTo>
                    <a:pt x="63647" y="32319"/>
                  </a:lnTo>
                  <a:lnTo>
                    <a:pt x="62658" y="30670"/>
                  </a:lnTo>
                  <a:lnTo>
                    <a:pt x="59360" y="22590"/>
                  </a:lnTo>
                  <a:lnTo>
                    <a:pt x="56887" y="14676"/>
                  </a:lnTo>
                  <a:lnTo>
                    <a:pt x="55898" y="12038"/>
                  </a:lnTo>
                  <a:lnTo>
                    <a:pt x="52930" y="7586"/>
                  </a:lnTo>
                  <a:lnTo>
                    <a:pt x="51281" y="5607"/>
                  </a:lnTo>
                  <a:lnTo>
                    <a:pt x="49467" y="3958"/>
                  </a:lnTo>
                  <a:lnTo>
                    <a:pt x="45675" y="1320"/>
                  </a:lnTo>
                  <a:lnTo>
                    <a:pt x="41388" y="166"/>
                  </a:lnTo>
                  <a:lnTo>
                    <a:pt x="369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800" lIns="11800" spcFirstLastPara="1" rIns="11800" wrap="square" tIns="11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4" name="Google Shape;574;p64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204529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204529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75" name="Google Shape;575;p64"/>
          <p:cNvSpPr txBox="1"/>
          <p:nvPr/>
        </p:nvSpPr>
        <p:spPr>
          <a:xfrm>
            <a:off x="6058050" y="1537350"/>
            <a:ext cx="2948100" cy="20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452A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20452A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Apoyar la actividad económica mediante la creación de lugares con identidad (placemaking).</a:t>
            </a:r>
            <a:endParaRPr b="0" i="0" sz="1200" u="none" cap="none" strike="noStrike">
              <a:solidFill>
                <a:srgbClr val="20452A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452A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20452A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Mejorar el acceso a los corredores comerciales.</a:t>
            </a:r>
            <a:endParaRPr b="0" i="0" sz="1200" u="none" cap="none" strike="noStrike">
              <a:solidFill>
                <a:srgbClr val="20452A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452A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20452A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Aumentar las oportunidades económicas para la comunidad.</a:t>
            </a:r>
            <a:endParaRPr b="0" i="0" sz="1200" u="none" cap="none" strike="noStrike">
              <a:solidFill>
                <a:srgbClr val="20452A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0452A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20452A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Permitir el movimiento seguro y eficiente de bienes.</a:t>
            </a:r>
            <a:endParaRPr b="0" i="0" sz="1200" u="none" cap="none" strike="noStrike">
              <a:solidFill>
                <a:srgbClr val="20452A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5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4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3 </a:t>
            </a:r>
            <a:endParaRPr b="0" i="0" sz="48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65" title="20260520_180324.jpg"/>
          <p:cNvPicPr preferRelativeResize="0"/>
          <p:nvPr/>
        </p:nvPicPr>
        <p:blipFill rotWithShape="1">
          <a:blip r:embed="rId3">
            <a:alphaModFix/>
          </a:blip>
          <a:srcRect b="22546" l="0" r="0" t="14493"/>
          <a:stretch/>
        </p:blipFill>
        <p:spPr>
          <a:xfrm>
            <a:off x="3784097" y="982023"/>
            <a:ext cx="5195351" cy="184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65" title="20260520_181735.jpg"/>
          <p:cNvPicPr preferRelativeResize="0"/>
          <p:nvPr/>
        </p:nvPicPr>
        <p:blipFill rotWithShape="1">
          <a:blip r:embed="rId4">
            <a:alphaModFix/>
          </a:blip>
          <a:srcRect b="21551" l="0" r="0" t="15488"/>
          <a:stretch/>
        </p:blipFill>
        <p:spPr>
          <a:xfrm>
            <a:off x="3784097" y="2937643"/>
            <a:ext cx="5195351" cy="1841629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65"/>
          <p:cNvSpPr txBox="1"/>
          <p:nvPr>
            <p:ph idx="1" type="body"/>
          </p:nvPr>
        </p:nvSpPr>
        <p:spPr>
          <a:xfrm>
            <a:off x="237925" y="982025"/>
            <a:ext cx="3342900" cy="30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22222"/>
                </a:solidFill>
              </a:rPr>
              <a:t>La reurbanización dejó un legado urbano que afecta negativamente la experiencia peatonal y la vitalidad de los corredores comerciales.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222222"/>
                </a:solidFill>
              </a:rPr>
              <a:t>Las calles que evitaron la reurbanización</a:t>
            </a:r>
            <a:r>
              <a:rPr lang="en" sz="1200">
                <a:solidFill>
                  <a:srgbClr val="222222"/>
                </a:solidFill>
              </a:rPr>
              <a:t> tienden a estar </a:t>
            </a:r>
            <a:r>
              <a:rPr b="1" lang="en" sz="1200">
                <a:solidFill>
                  <a:srgbClr val="222222"/>
                </a:solidFill>
              </a:rPr>
              <a:t>bordeadas por viviendas y negocios</a:t>
            </a:r>
            <a:r>
              <a:rPr lang="en" sz="1200">
                <a:solidFill>
                  <a:srgbClr val="222222"/>
                </a:solidFill>
              </a:rPr>
              <a:t> que aportan actividad e interés al espacio peatonal.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22222"/>
                </a:solidFill>
              </a:rPr>
              <a:t>Los </a:t>
            </a:r>
            <a:r>
              <a:rPr b="1" lang="en" sz="1200">
                <a:solidFill>
                  <a:srgbClr val="222222"/>
                </a:solidFill>
              </a:rPr>
              <a:t>lotes reurbanizados</a:t>
            </a:r>
            <a:r>
              <a:rPr lang="en" sz="1200">
                <a:solidFill>
                  <a:srgbClr val="222222"/>
                </a:solidFill>
              </a:rPr>
              <a:t>, en cambio, suelen tener edificios de gran escala separados de la acera por retranqueos y estacionamientos en superficie.</a:t>
            </a:r>
            <a:endParaRPr sz="1200">
              <a:solidFill>
                <a:srgbClr val="222222"/>
              </a:solidFill>
            </a:endParaRPr>
          </a:p>
        </p:txBody>
      </p:sp>
      <p:sp>
        <p:nvSpPr>
          <p:cNvPr id="584" name="Google Shape;584;p65"/>
          <p:cNvSpPr txBox="1"/>
          <p:nvPr/>
        </p:nvSpPr>
        <p:spPr>
          <a:xfrm>
            <a:off x="3784100" y="2610650"/>
            <a:ext cx="36411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Experiencia peatonal en Sutter St entre Pierce y Steiner St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85" name="Google Shape;585;p65"/>
          <p:cNvSpPr txBox="1"/>
          <p:nvPr/>
        </p:nvSpPr>
        <p:spPr>
          <a:xfrm>
            <a:off x="3784101" y="4556650"/>
            <a:ext cx="31950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Experiencia peatonal en Geary Blvd cerca de Webster St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86" name="Google Shape;586;p65"/>
          <p:cNvSpPr txBox="1"/>
          <p:nvPr/>
        </p:nvSpPr>
        <p:spPr>
          <a:xfrm>
            <a:off x="629625" y="242700"/>
            <a:ext cx="487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Vitalidad económica</a:t>
            </a:r>
            <a:endParaRPr b="1" i="0" sz="3000" u="none" cap="none" strike="noStrike">
              <a:solidFill>
                <a:schemeClr val="accent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66"/>
          <p:cNvPicPr preferRelativeResize="0"/>
          <p:nvPr/>
        </p:nvPicPr>
        <p:blipFill rotWithShape="1">
          <a:blip r:embed="rId3">
            <a:alphaModFix/>
          </a:blip>
          <a:srcRect b="53883" l="0" r="0" t="0"/>
          <a:stretch/>
        </p:blipFill>
        <p:spPr>
          <a:xfrm>
            <a:off x="5923350" y="4762674"/>
            <a:ext cx="1825600" cy="2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66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4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3 </a:t>
            </a:r>
            <a:endParaRPr b="0" i="0" sz="48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3" name="Google Shape;593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150" y="2245600"/>
            <a:ext cx="8640722" cy="241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66"/>
          <p:cNvPicPr preferRelativeResize="0"/>
          <p:nvPr/>
        </p:nvPicPr>
        <p:blipFill rotWithShape="1">
          <a:blip r:embed="rId3">
            <a:alphaModFix/>
          </a:blip>
          <a:srcRect b="2629" l="9165" r="0" t="51254"/>
          <a:stretch/>
        </p:blipFill>
        <p:spPr>
          <a:xfrm>
            <a:off x="7255625" y="4762675"/>
            <a:ext cx="1658250" cy="2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66"/>
          <p:cNvPicPr preferRelativeResize="0"/>
          <p:nvPr/>
        </p:nvPicPr>
        <p:blipFill rotWithShape="1">
          <a:blip r:embed="rId5">
            <a:alphaModFix/>
          </a:blip>
          <a:srcRect b="0" l="72498" r="0" t="0"/>
          <a:stretch/>
        </p:blipFill>
        <p:spPr>
          <a:xfrm>
            <a:off x="7012074" y="872525"/>
            <a:ext cx="1825603" cy="131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66"/>
          <p:cNvPicPr preferRelativeResize="0"/>
          <p:nvPr/>
        </p:nvPicPr>
        <p:blipFill rotWithShape="1">
          <a:blip r:embed="rId5">
            <a:alphaModFix/>
          </a:blip>
          <a:srcRect b="20547" l="37333" r="36148" t="0"/>
          <a:stretch/>
        </p:blipFill>
        <p:spPr>
          <a:xfrm>
            <a:off x="5233203" y="872525"/>
            <a:ext cx="1760338" cy="104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66"/>
          <p:cNvPicPr preferRelativeResize="0"/>
          <p:nvPr/>
        </p:nvPicPr>
        <p:blipFill rotWithShape="1">
          <a:blip r:embed="rId5">
            <a:alphaModFix/>
          </a:blip>
          <a:srcRect b="0" l="0" r="72498" t="0"/>
          <a:stretch/>
        </p:blipFill>
        <p:spPr>
          <a:xfrm>
            <a:off x="3406816" y="872525"/>
            <a:ext cx="1825603" cy="1315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66"/>
          <p:cNvSpPr txBox="1"/>
          <p:nvPr>
            <p:ph idx="1" type="body"/>
          </p:nvPr>
        </p:nvSpPr>
        <p:spPr>
          <a:xfrm>
            <a:off x="237925" y="982025"/>
            <a:ext cx="3283200" cy="12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22222"/>
                </a:solidFill>
              </a:rPr>
              <a:t>Geary </a:t>
            </a:r>
            <a:r>
              <a:rPr b="1" lang="en" sz="1200">
                <a:solidFill>
                  <a:srgbClr val="222222"/>
                </a:solidFill>
              </a:rPr>
              <a:t>carece de frentes de fachada activos y de accesos peatonales.</a:t>
            </a:r>
            <a:r>
              <a:rPr lang="en" sz="1200">
                <a:solidFill>
                  <a:srgbClr val="222222"/>
                </a:solidFill>
              </a:rPr>
              <a:t> Esto limita el papel que Geary desempeñaba antes de la reurbanización como centro comercial y económico.</a:t>
            </a:r>
            <a:endParaRPr sz="1200">
              <a:solidFill>
                <a:srgbClr val="222222"/>
              </a:solidFill>
            </a:endParaRPr>
          </a:p>
        </p:txBody>
      </p:sp>
      <p:pic>
        <p:nvPicPr>
          <p:cNvPr id="599" name="Google Shape;599;p66"/>
          <p:cNvPicPr preferRelativeResize="0"/>
          <p:nvPr/>
        </p:nvPicPr>
        <p:blipFill rotWithShape="1">
          <a:blip r:embed="rId5">
            <a:alphaModFix/>
          </a:blip>
          <a:srcRect b="0" l="36977" r="33243" t="79453"/>
          <a:stretch/>
        </p:blipFill>
        <p:spPr>
          <a:xfrm>
            <a:off x="5135700" y="1918050"/>
            <a:ext cx="1976776" cy="270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66"/>
          <p:cNvSpPr/>
          <p:nvPr/>
        </p:nvSpPr>
        <p:spPr>
          <a:xfrm>
            <a:off x="3264275" y="1936100"/>
            <a:ext cx="5715000" cy="27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1" name="Google Shape;601;p66"/>
          <p:cNvSpPr txBox="1"/>
          <p:nvPr/>
        </p:nvSpPr>
        <p:spPr>
          <a:xfrm>
            <a:off x="3406804" y="1840388"/>
            <a:ext cx="176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Largos tramos de fachadas ciegas e inactivas con acceso limitado.</a:t>
            </a:r>
            <a:endParaRPr b="0"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2" name="Google Shape;602;p66"/>
          <p:cNvSpPr txBox="1"/>
          <p:nvPr/>
        </p:nvSpPr>
        <p:spPr>
          <a:xfrm>
            <a:off x="5186508" y="1840400"/>
            <a:ext cx="182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Jardines ornamentales y estacionamientos en superficie a lo largo de Geary generan un corredor urbano menos definido.</a:t>
            </a:r>
            <a:endParaRPr b="0"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3" name="Google Shape;603;p66"/>
          <p:cNvSpPr txBox="1"/>
          <p:nvPr/>
        </p:nvSpPr>
        <p:spPr>
          <a:xfrm>
            <a:off x="7065425" y="1840388"/>
            <a:ext cx="182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Entradas de estacionamientos, zonas de carga y descarga, y estacionamientos en superficie dominan las fachadas.</a:t>
            </a:r>
            <a:endParaRPr b="0" i="0" sz="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4" name="Google Shape;604;p66"/>
          <p:cNvSpPr txBox="1"/>
          <p:nvPr/>
        </p:nvSpPr>
        <p:spPr>
          <a:xfrm>
            <a:off x="629625" y="242700"/>
            <a:ext cx="487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4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Vitalidad económica</a:t>
            </a:r>
            <a:endParaRPr b="1" i="0" sz="3000" u="none" cap="none" strike="noStrike">
              <a:solidFill>
                <a:schemeClr val="accent4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05" name="Google Shape;605;p66"/>
          <p:cNvSpPr txBox="1"/>
          <p:nvPr/>
        </p:nvSpPr>
        <p:spPr>
          <a:xfrm>
            <a:off x="7457825" y="4702350"/>
            <a:ext cx="1456200" cy="32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Entradas peatonales</a:t>
            </a:r>
            <a:endParaRPr b="0" i="0" sz="9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6" name="Google Shape;606;p66"/>
          <p:cNvSpPr txBox="1"/>
          <p:nvPr/>
        </p:nvSpPr>
        <p:spPr>
          <a:xfrm>
            <a:off x="6299875" y="4702350"/>
            <a:ext cx="992700" cy="323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Bordes activos</a:t>
            </a:r>
            <a:endParaRPr b="0" i="0" sz="9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7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2" name="Google Shape;612;p67"/>
          <p:cNvSpPr txBox="1"/>
          <p:nvPr/>
        </p:nvSpPr>
        <p:spPr>
          <a:xfrm>
            <a:off x="718500" y="242700"/>
            <a:ext cx="5316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Sostenibilidad ambiental</a:t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3" name="Google Shape;613;p67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4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67"/>
          <p:cNvSpPr txBox="1"/>
          <p:nvPr>
            <p:ph idx="1" type="body"/>
          </p:nvPr>
        </p:nvSpPr>
        <p:spPr>
          <a:xfrm>
            <a:off x="237925" y="1858125"/>
            <a:ext cx="5531100" cy="12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accent1"/>
                </a:solidFill>
              </a:rPr>
              <a:t>El sistema de transporte y uso del suelo respaldan un entorno saludable y resiliente, garantizando alternativas sostenibles para las generaciones futuras.</a:t>
            </a:r>
            <a:endParaRPr b="1" sz="1600">
              <a:solidFill>
                <a:schemeClr val="accent1"/>
              </a:solidFill>
            </a:endParaRPr>
          </a:p>
        </p:txBody>
      </p:sp>
      <p:sp>
        <p:nvSpPr>
          <p:cNvPr id="615" name="Google Shape;615;p67"/>
          <p:cNvSpPr/>
          <p:nvPr/>
        </p:nvSpPr>
        <p:spPr>
          <a:xfrm>
            <a:off x="219800" y="4663150"/>
            <a:ext cx="2948100" cy="30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6" name="Google Shape;616;p67"/>
          <p:cNvSpPr/>
          <p:nvPr/>
        </p:nvSpPr>
        <p:spPr>
          <a:xfrm>
            <a:off x="311700" y="4098575"/>
            <a:ext cx="878568" cy="873283"/>
          </a:xfrm>
          <a:custGeom>
            <a:rect b="b" l="l" r="r" t="t"/>
            <a:pathLst>
              <a:path extrusionOk="0" h="20361" w="21859">
                <a:moveTo>
                  <a:pt x="15114" y="1"/>
                </a:moveTo>
                <a:lnTo>
                  <a:pt x="14989" y="84"/>
                </a:lnTo>
                <a:lnTo>
                  <a:pt x="14947" y="167"/>
                </a:lnTo>
                <a:lnTo>
                  <a:pt x="14864" y="292"/>
                </a:lnTo>
                <a:lnTo>
                  <a:pt x="14864" y="417"/>
                </a:lnTo>
                <a:lnTo>
                  <a:pt x="14822" y="1000"/>
                </a:lnTo>
                <a:lnTo>
                  <a:pt x="14697" y="1583"/>
                </a:lnTo>
                <a:lnTo>
                  <a:pt x="14531" y="2166"/>
                </a:lnTo>
                <a:lnTo>
                  <a:pt x="14406" y="2415"/>
                </a:lnTo>
                <a:lnTo>
                  <a:pt x="14239" y="2665"/>
                </a:lnTo>
                <a:lnTo>
                  <a:pt x="14073" y="2915"/>
                </a:lnTo>
                <a:lnTo>
                  <a:pt x="13906" y="3123"/>
                </a:lnTo>
                <a:lnTo>
                  <a:pt x="13698" y="3331"/>
                </a:lnTo>
                <a:lnTo>
                  <a:pt x="13448" y="3456"/>
                </a:lnTo>
                <a:lnTo>
                  <a:pt x="13240" y="3581"/>
                </a:lnTo>
                <a:lnTo>
                  <a:pt x="12948" y="3664"/>
                </a:lnTo>
                <a:lnTo>
                  <a:pt x="12366" y="3664"/>
                </a:lnTo>
                <a:lnTo>
                  <a:pt x="11949" y="3581"/>
                </a:lnTo>
                <a:lnTo>
                  <a:pt x="11575" y="3540"/>
                </a:lnTo>
                <a:lnTo>
                  <a:pt x="11075" y="3456"/>
                </a:lnTo>
                <a:lnTo>
                  <a:pt x="10575" y="3456"/>
                </a:lnTo>
                <a:lnTo>
                  <a:pt x="10117" y="3540"/>
                </a:lnTo>
                <a:lnTo>
                  <a:pt x="9659" y="3664"/>
                </a:lnTo>
                <a:lnTo>
                  <a:pt x="9243" y="3873"/>
                </a:lnTo>
                <a:lnTo>
                  <a:pt x="8827" y="4164"/>
                </a:lnTo>
                <a:lnTo>
                  <a:pt x="8452" y="4456"/>
                </a:lnTo>
                <a:lnTo>
                  <a:pt x="8160" y="4872"/>
                </a:lnTo>
                <a:lnTo>
                  <a:pt x="7952" y="5163"/>
                </a:lnTo>
                <a:lnTo>
                  <a:pt x="7786" y="5455"/>
                </a:lnTo>
                <a:lnTo>
                  <a:pt x="7619" y="5746"/>
                </a:lnTo>
                <a:lnTo>
                  <a:pt x="7536" y="5996"/>
                </a:lnTo>
                <a:lnTo>
                  <a:pt x="7411" y="6537"/>
                </a:lnTo>
                <a:lnTo>
                  <a:pt x="7369" y="7079"/>
                </a:lnTo>
                <a:lnTo>
                  <a:pt x="7369" y="7620"/>
                </a:lnTo>
                <a:lnTo>
                  <a:pt x="7411" y="8161"/>
                </a:lnTo>
                <a:lnTo>
                  <a:pt x="7453" y="8786"/>
                </a:lnTo>
                <a:lnTo>
                  <a:pt x="7453" y="9410"/>
                </a:lnTo>
                <a:lnTo>
                  <a:pt x="7453" y="9618"/>
                </a:lnTo>
                <a:lnTo>
                  <a:pt x="7411" y="9785"/>
                </a:lnTo>
                <a:lnTo>
                  <a:pt x="7328" y="9951"/>
                </a:lnTo>
                <a:lnTo>
                  <a:pt x="7244" y="10118"/>
                </a:lnTo>
                <a:lnTo>
                  <a:pt x="7120" y="10243"/>
                </a:lnTo>
                <a:lnTo>
                  <a:pt x="6953" y="10368"/>
                </a:lnTo>
                <a:lnTo>
                  <a:pt x="6828" y="10493"/>
                </a:lnTo>
                <a:lnTo>
                  <a:pt x="6620" y="10534"/>
                </a:lnTo>
                <a:lnTo>
                  <a:pt x="6412" y="10618"/>
                </a:lnTo>
                <a:lnTo>
                  <a:pt x="5787" y="10618"/>
                </a:lnTo>
                <a:lnTo>
                  <a:pt x="5371" y="10534"/>
                </a:lnTo>
                <a:lnTo>
                  <a:pt x="4913" y="10409"/>
                </a:lnTo>
                <a:lnTo>
                  <a:pt x="4455" y="10243"/>
                </a:lnTo>
                <a:lnTo>
                  <a:pt x="3955" y="10118"/>
                </a:lnTo>
                <a:lnTo>
                  <a:pt x="3414" y="10035"/>
                </a:lnTo>
                <a:lnTo>
                  <a:pt x="2748" y="9993"/>
                </a:lnTo>
                <a:lnTo>
                  <a:pt x="2290" y="10076"/>
                </a:lnTo>
                <a:lnTo>
                  <a:pt x="1832" y="10201"/>
                </a:lnTo>
                <a:lnTo>
                  <a:pt x="1416" y="10409"/>
                </a:lnTo>
                <a:lnTo>
                  <a:pt x="1041" y="10742"/>
                </a:lnTo>
                <a:lnTo>
                  <a:pt x="708" y="11076"/>
                </a:lnTo>
                <a:lnTo>
                  <a:pt x="458" y="11450"/>
                </a:lnTo>
                <a:lnTo>
                  <a:pt x="250" y="11908"/>
                </a:lnTo>
                <a:lnTo>
                  <a:pt x="125" y="12325"/>
                </a:lnTo>
                <a:lnTo>
                  <a:pt x="42" y="12824"/>
                </a:lnTo>
                <a:lnTo>
                  <a:pt x="0" y="13282"/>
                </a:lnTo>
                <a:lnTo>
                  <a:pt x="83" y="13740"/>
                </a:lnTo>
                <a:lnTo>
                  <a:pt x="208" y="14198"/>
                </a:lnTo>
                <a:lnTo>
                  <a:pt x="291" y="14323"/>
                </a:lnTo>
                <a:lnTo>
                  <a:pt x="375" y="14406"/>
                </a:lnTo>
                <a:lnTo>
                  <a:pt x="625" y="14615"/>
                </a:lnTo>
                <a:lnTo>
                  <a:pt x="958" y="14781"/>
                </a:lnTo>
                <a:lnTo>
                  <a:pt x="1291" y="14948"/>
                </a:lnTo>
                <a:lnTo>
                  <a:pt x="2040" y="15239"/>
                </a:lnTo>
                <a:lnTo>
                  <a:pt x="2332" y="15406"/>
                </a:lnTo>
                <a:lnTo>
                  <a:pt x="2581" y="15572"/>
                </a:lnTo>
                <a:lnTo>
                  <a:pt x="2914" y="15947"/>
                </a:lnTo>
                <a:lnTo>
                  <a:pt x="3206" y="16322"/>
                </a:lnTo>
                <a:lnTo>
                  <a:pt x="3456" y="16738"/>
                </a:lnTo>
                <a:lnTo>
                  <a:pt x="3622" y="17154"/>
                </a:lnTo>
                <a:lnTo>
                  <a:pt x="3830" y="17571"/>
                </a:lnTo>
                <a:lnTo>
                  <a:pt x="4080" y="17987"/>
                </a:lnTo>
                <a:lnTo>
                  <a:pt x="4330" y="18403"/>
                </a:lnTo>
                <a:lnTo>
                  <a:pt x="4705" y="18820"/>
                </a:lnTo>
                <a:lnTo>
                  <a:pt x="6079" y="20235"/>
                </a:lnTo>
                <a:lnTo>
                  <a:pt x="6162" y="20319"/>
                </a:lnTo>
                <a:lnTo>
                  <a:pt x="6287" y="20360"/>
                </a:lnTo>
                <a:lnTo>
                  <a:pt x="6370" y="20360"/>
                </a:lnTo>
                <a:lnTo>
                  <a:pt x="6495" y="20319"/>
                </a:lnTo>
                <a:lnTo>
                  <a:pt x="6578" y="20277"/>
                </a:lnTo>
                <a:lnTo>
                  <a:pt x="6662" y="20194"/>
                </a:lnTo>
                <a:lnTo>
                  <a:pt x="6703" y="20110"/>
                </a:lnTo>
                <a:lnTo>
                  <a:pt x="6745" y="19985"/>
                </a:lnTo>
                <a:lnTo>
                  <a:pt x="6787" y="19652"/>
                </a:lnTo>
                <a:lnTo>
                  <a:pt x="6870" y="19361"/>
                </a:lnTo>
                <a:lnTo>
                  <a:pt x="7078" y="18736"/>
                </a:lnTo>
                <a:lnTo>
                  <a:pt x="7244" y="18403"/>
                </a:lnTo>
                <a:lnTo>
                  <a:pt x="7453" y="18112"/>
                </a:lnTo>
                <a:lnTo>
                  <a:pt x="7702" y="17820"/>
                </a:lnTo>
                <a:lnTo>
                  <a:pt x="7994" y="17612"/>
                </a:lnTo>
                <a:lnTo>
                  <a:pt x="8327" y="17446"/>
                </a:lnTo>
                <a:lnTo>
                  <a:pt x="8660" y="17362"/>
                </a:lnTo>
                <a:lnTo>
                  <a:pt x="9035" y="17279"/>
                </a:lnTo>
                <a:lnTo>
                  <a:pt x="9451" y="17321"/>
                </a:lnTo>
                <a:lnTo>
                  <a:pt x="9951" y="17404"/>
                </a:lnTo>
                <a:lnTo>
                  <a:pt x="10409" y="17487"/>
                </a:lnTo>
                <a:lnTo>
                  <a:pt x="11241" y="17696"/>
                </a:lnTo>
                <a:lnTo>
                  <a:pt x="11658" y="17779"/>
                </a:lnTo>
                <a:lnTo>
                  <a:pt x="12116" y="17820"/>
                </a:lnTo>
                <a:lnTo>
                  <a:pt x="12574" y="17779"/>
                </a:lnTo>
                <a:lnTo>
                  <a:pt x="13073" y="17654"/>
                </a:lnTo>
                <a:lnTo>
                  <a:pt x="13448" y="17529"/>
                </a:lnTo>
                <a:lnTo>
                  <a:pt x="13781" y="17321"/>
                </a:lnTo>
                <a:lnTo>
                  <a:pt x="14073" y="17071"/>
                </a:lnTo>
                <a:lnTo>
                  <a:pt x="14322" y="16780"/>
                </a:lnTo>
                <a:lnTo>
                  <a:pt x="14531" y="16446"/>
                </a:lnTo>
                <a:lnTo>
                  <a:pt x="14656" y="16072"/>
                </a:lnTo>
                <a:lnTo>
                  <a:pt x="14739" y="15697"/>
                </a:lnTo>
                <a:lnTo>
                  <a:pt x="14780" y="15322"/>
                </a:lnTo>
                <a:lnTo>
                  <a:pt x="14739" y="13199"/>
                </a:lnTo>
                <a:lnTo>
                  <a:pt x="14780" y="12866"/>
                </a:lnTo>
                <a:lnTo>
                  <a:pt x="14822" y="12616"/>
                </a:lnTo>
                <a:lnTo>
                  <a:pt x="14905" y="12325"/>
                </a:lnTo>
                <a:lnTo>
                  <a:pt x="14989" y="12075"/>
                </a:lnTo>
                <a:lnTo>
                  <a:pt x="15114" y="11825"/>
                </a:lnTo>
                <a:lnTo>
                  <a:pt x="15280" y="11617"/>
                </a:lnTo>
                <a:lnTo>
                  <a:pt x="15488" y="11409"/>
                </a:lnTo>
                <a:lnTo>
                  <a:pt x="15655" y="11242"/>
                </a:lnTo>
                <a:lnTo>
                  <a:pt x="15946" y="11076"/>
                </a:lnTo>
                <a:lnTo>
                  <a:pt x="16196" y="10909"/>
                </a:lnTo>
                <a:lnTo>
                  <a:pt x="16446" y="10826"/>
                </a:lnTo>
                <a:lnTo>
                  <a:pt x="16696" y="10784"/>
                </a:lnTo>
                <a:lnTo>
                  <a:pt x="16945" y="10742"/>
                </a:lnTo>
                <a:lnTo>
                  <a:pt x="17195" y="10742"/>
                </a:lnTo>
                <a:lnTo>
                  <a:pt x="17695" y="10826"/>
                </a:lnTo>
                <a:lnTo>
                  <a:pt x="18195" y="10909"/>
                </a:lnTo>
                <a:lnTo>
                  <a:pt x="18694" y="10992"/>
                </a:lnTo>
                <a:lnTo>
                  <a:pt x="19152" y="10992"/>
                </a:lnTo>
                <a:lnTo>
                  <a:pt x="19402" y="10951"/>
                </a:lnTo>
                <a:lnTo>
                  <a:pt x="19652" y="10909"/>
                </a:lnTo>
                <a:lnTo>
                  <a:pt x="19943" y="10826"/>
                </a:lnTo>
                <a:lnTo>
                  <a:pt x="20151" y="10701"/>
                </a:lnTo>
                <a:lnTo>
                  <a:pt x="20401" y="10576"/>
                </a:lnTo>
                <a:lnTo>
                  <a:pt x="20609" y="10409"/>
                </a:lnTo>
                <a:lnTo>
                  <a:pt x="21026" y="10035"/>
                </a:lnTo>
                <a:lnTo>
                  <a:pt x="21359" y="9618"/>
                </a:lnTo>
                <a:lnTo>
                  <a:pt x="21567" y="9119"/>
                </a:lnTo>
                <a:lnTo>
                  <a:pt x="21775" y="8619"/>
                </a:lnTo>
                <a:lnTo>
                  <a:pt x="21858" y="8036"/>
                </a:lnTo>
                <a:lnTo>
                  <a:pt x="21858" y="7495"/>
                </a:lnTo>
                <a:lnTo>
                  <a:pt x="21817" y="7037"/>
                </a:lnTo>
                <a:lnTo>
                  <a:pt x="21733" y="6662"/>
                </a:lnTo>
                <a:lnTo>
                  <a:pt x="21609" y="6329"/>
                </a:lnTo>
                <a:lnTo>
                  <a:pt x="21442" y="6079"/>
                </a:lnTo>
                <a:lnTo>
                  <a:pt x="21275" y="5871"/>
                </a:lnTo>
                <a:lnTo>
                  <a:pt x="21067" y="5746"/>
                </a:lnTo>
                <a:lnTo>
                  <a:pt x="20859" y="5621"/>
                </a:lnTo>
                <a:lnTo>
                  <a:pt x="20651" y="5496"/>
                </a:lnTo>
                <a:lnTo>
                  <a:pt x="20151" y="5371"/>
                </a:lnTo>
                <a:lnTo>
                  <a:pt x="19652" y="5205"/>
                </a:lnTo>
                <a:lnTo>
                  <a:pt x="19194" y="5038"/>
                </a:lnTo>
                <a:lnTo>
                  <a:pt x="18944" y="4913"/>
                </a:lnTo>
                <a:lnTo>
                  <a:pt x="18736" y="4747"/>
                </a:lnTo>
                <a:lnTo>
                  <a:pt x="18403" y="4372"/>
                </a:lnTo>
                <a:lnTo>
                  <a:pt x="18153" y="3998"/>
                </a:lnTo>
                <a:lnTo>
                  <a:pt x="17986" y="3623"/>
                </a:lnTo>
                <a:lnTo>
                  <a:pt x="17903" y="3290"/>
                </a:lnTo>
                <a:lnTo>
                  <a:pt x="17820" y="2915"/>
                </a:lnTo>
                <a:lnTo>
                  <a:pt x="17653" y="2540"/>
                </a:lnTo>
                <a:lnTo>
                  <a:pt x="17445" y="2124"/>
                </a:lnTo>
                <a:lnTo>
                  <a:pt x="17112" y="1666"/>
                </a:lnTo>
                <a:lnTo>
                  <a:pt x="16529" y="958"/>
                </a:lnTo>
                <a:lnTo>
                  <a:pt x="16196" y="625"/>
                </a:lnTo>
                <a:lnTo>
                  <a:pt x="15780" y="209"/>
                </a:lnTo>
                <a:lnTo>
                  <a:pt x="15572" y="84"/>
                </a:lnTo>
                <a:lnTo>
                  <a:pt x="1540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67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8" name="Google Shape;618;p67"/>
          <p:cNvSpPr txBox="1"/>
          <p:nvPr/>
        </p:nvSpPr>
        <p:spPr>
          <a:xfrm>
            <a:off x="6058050" y="1537350"/>
            <a:ext cx="29481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Reducir las emisiones de gases de efecto invernadero al acercar a las personas y sus necesidades, reduciendo al mismo tiempo la necesidad de que residentes y visitantes del vecindario utilicen el automóvil.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Fomentar la resiliencia climática.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8"/>
          <p:cNvSpPr/>
          <p:nvPr/>
        </p:nvSpPr>
        <p:spPr>
          <a:xfrm>
            <a:off x="243200" y="4620650"/>
            <a:ext cx="3779700" cy="36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4" name="Google Shape;624;p68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5" name="Google Shape;625;p68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4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68"/>
          <p:cNvSpPr txBox="1"/>
          <p:nvPr>
            <p:ph idx="1" type="body"/>
          </p:nvPr>
        </p:nvSpPr>
        <p:spPr>
          <a:xfrm>
            <a:off x="237925" y="982025"/>
            <a:ext cx="20469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222222"/>
                </a:solidFill>
              </a:rPr>
              <a:t>El área de estudio cuenta con una </a:t>
            </a:r>
            <a:r>
              <a:rPr b="1" lang="en" sz="1150">
                <a:solidFill>
                  <a:srgbClr val="222222"/>
                </a:solidFill>
              </a:rPr>
              <a:t>gran diversidad de usos</a:t>
            </a:r>
            <a:r>
              <a:rPr lang="en" sz="1150">
                <a:solidFill>
                  <a:srgbClr val="222222"/>
                </a:solidFill>
              </a:rPr>
              <a:t> que incluye usos residenciales, comerciales, religiosos, espacios abiertos, centros de recreación y servicios de salud.</a:t>
            </a:r>
            <a:endParaRPr sz="11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222222"/>
                </a:solidFill>
              </a:rPr>
              <a:t>Sabemos que el </a:t>
            </a:r>
            <a:r>
              <a:rPr b="1" lang="en" sz="1150">
                <a:solidFill>
                  <a:srgbClr val="222222"/>
                </a:solidFill>
              </a:rPr>
              <a:t>cierre del Safeway de Fillmore/ Western Addition en enero de 2025</a:t>
            </a:r>
            <a:r>
              <a:rPr lang="en" sz="1150">
                <a:solidFill>
                  <a:srgbClr val="222222"/>
                </a:solidFill>
              </a:rPr>
              <a:t> afectó el acceso a alimentos, servicios de farmacia, artículos para el hogar y servicios financieros básicos.</a:t>
            </a:r>
            <a:endParaRPr sz="1150">
              <a:solidFill>
                <a:srgbClr val="222222"/>
              </a:solidFill>
            </a:endParaRPr>
          </a:p>
        </p:txBody>
      </p:sp>
      <p:pic>
        <p:nvPicPr>
          <p:cNvPr id="627" name="Google Shape;627;p68"/>
          <p:cNvPicPr preferRelativeResize="0"/>
          <p:nvPr/>
        </p:nvPicPr>
        <p:blipFill rotWithShape="1">
          <a:blip r:embed="rId3">
            <a:alphaModFix/>
          </a:blip>
          <a:srcRect b="4889" l="0" r="0" t="0"/>
          <a:stretch/>
        </p:blipFill>
        <p:spPr>
          <a:xfrm>
            <a:off x="2243850" y="967800"/>
            <a:ext cx="3638852" cy="3811749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68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9" name="Google Shape;629;p68"/>
          <p:cNvSpPr/>
          <p:nvPr/>
        </p:nvSpPr>
        <p:spPr>
          <a:xfrm>
            <a:off x="2405675" y="4690150"/>
            <a:ext cx="552300" cy="84600"/>
          </a:xfrm>
          <a:prstGeom prst="rect">
            <a:avLst/>
          </a:prstGeom>
          <a:solidFill>
            <a:srgbClr val="FDFC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0" name="Google Shape;630;p68"/>
          <p:cNvSpPr/>
          <p:nvPr/>
        </p:nvSpPr>
        <p:spPr>
          <a:xfrm>
            <a:off x="3168000" y="4694950"/>
            <a:ext cx="542100" cy="84600"/>
          </a:xfrm>
          <a:prstGeom prst="rect">
            <a:avLst/>
          </a:prstGeom>
          <a:solidFill>
            <a:srgbClr val="F1F6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1" name="Google Shape;631;p68"/>
          <p:cNvSpPr/>
          <p:nvPr/>
        </p:nvSpPr>
        <p:spPr>
          <a:xfrm>
            <a:off x="3871325" y="4690150"/>
            <a:ext cx="664800" cy="8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2" name="Google Shape;632;p68"/>
          <p:cNvSpPr/>
          <p:nvPr/>
        </p:nvSpPr>
        <p:spPr>
          <a:xfrm>
            <a:off x="4774350" y="4694950"/>
            <a:ext cx="416400" cy="8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3" name="Google Shape;633;p68"/>
          <p:cNvSpPr/>
          <p:nvPr/>
        </p:nvSpPr>
        <p:spPr>
          <a:xfrm>
            <a:off x="5413075" y="4690150"/>
            <a:ext cx="416400" cy="8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4" name="Google Shape;634;p68"/>
          <p:cNvSpPr txBox="1"/>
          <p:nvPr/>
        </p:nvSpPr>
        <p:spPr>
          <a:xfrm>
            <a:off x="2382624" y="4694950"/>
            <a:ext cx="6876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Instituciones religiosas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5" name="Google Shape;635;p68"/>
          <p:cNvSpPr txBox="1"/>
          <p:nvPr/>
        </p:nvSpPr>
        <p:spPr>
          <a:xfrm>
            <a:off x="3167999" y="4690150"/>
            <a:ext cx="5523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Otras instituciones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6" name="Google Shape;636;p68"/>
          <p:cNvSpPr txBox="1"/>
          <p:nvPr/>
        </p:nvSpPr>
        <p:spPr>
          <a:xfrm>
            <a:off x="3859025" y="4671500"/>
            <a:ext cx="7272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Comercio minorista, restaurantes y servicios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7" name="Google Shape;637;p68"/>
          <p:cNvSpPr txBox="1"/>
          <p:nvPr/>
        </p:nvSpPr>
        <p:spPr>
          <a:xfrm>
            <a:off x="4757950" y="4690150"/>
            <a:ext cx="5421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Espacios abiertos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8" name="Google Shape;638;p68"/>
          <p:cNvSpPr txBox="1"/>
          <p:nvPr/>
        </p:nvSpPr>
        <p:spPr>
          <a:xfrm>
            <a:off x="5413075" y="4671500"/>
            <a:ext cx="5823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Departamento de Bomberos y Policía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9" name="Google Shape;639;p68"/>
          <p:cNvSpPr txBox="1"/>
          <p:nvPr/>
        </p:nvSpPr>
        <p:spPr>
          <a:xfrm>
            <a:off x="2243850" y="4816850"/>
            <a:ext cx="31434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1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Nota: Este mapa es un punto de partida para la conversación. Nos gustaría contar con su ayuda para identificar los lugares que son importantes para la comunidad.</a:t>
            </a:r>
            <a:endParaRPr b="0" i="1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1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Fuentes: SF Planning, 2026 y recorrido del sitio, febrero de 2026</a:t>
            </a:r>
            <a:endParaRPr b="0" i="1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0" name="Google Shape;640;p68"/>
          <p:cNvSpPr txBox="1"/>
          <p:nvPr/>
        </p:nvSpPr>
        <p:spPr>
          <a:xfrm>
            <a:off x="718500" y="242700"/>
            <a:ext cx="5316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Sostenibilidad ambiental</a:t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41" name="Google Shape;641;p68"/>
          <p:cNvSpPr txBox="1"/>
          <p:nvPr/>
        </p:nvSpPr>
        <p:spPr>
          <a:xfrm>
            <a:off x="6058050" y="1537350"/>
            <a:ext cx="29481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Reducir las emisiones de gases de efecto invernadero al acercar a las personas y sus necesidades, reduciendo al mismo tiempo la necesidad de que residentes y visitantes del vecindario utilicen el automóvil.</a:t>
            </a:r>
            <a:endParaRPr b="0" i="0" sz="1200" u="sng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Fomentar la resiliencia climática.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69"/>
          <p:cNvSpPr/>
          <p:nvPr/>
        </p:nvSpPr>
        <p:spPr>
          <a:xfrm>
            <a:off x="243200" y="4620650"/>
            <a:ext cx="3779700" cy="36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47" name="Google Shape;647;p69" title="260220_tree_canopy.png"/>
          <p:cNvPicPr preferRelativeResize="0"/>
          <p:nvPr/>
        </p:nvPicPr>
        <p:blipFill rotWithShape="1">
          <a:blip r:embed="rId3">
            <a:alphaModFix/>
          </a:blip>
          <a:srcRect b="24334" l="24858" r="24792" t="23826"/>
          <a:stretch/>
        </p:blipFill>
        <p:spPr>
          <a:xfrm>
            <a:off x="2281212" y="982025"/>
            <a:ext cx="3601500" cy="370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69" title="CA_SF_Geary Blvd Area_SITELAB_16.jpeg"/>
          <p:cNvPicPr preferRelativeResize="0"/>
          <p:nvPr/>
        </p:nvPicPr>
        <p:blipFill rotWithShape="1">
          <a:blip r:embed="rId4">
            <a:alphaModFix/>
          </a:blip>
          <a:srcRect b="17246" l="0" r="7382" t="0"/>
          <a:stretch/>
        </p:blipFill>
        <p:spPr>
          <a:xfrm>
            <a:off x="348025" y="3617900"/>
            <a:ext cx="1723500" cy="1154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69" title="20260204_Site Vist_cc_SL_ES_63.jpeg"/>
          <p:cNvPicPr preferRelativeResize="0"/>
          <p:nvPr/>
        </p:nvPicPr>
        <p:blipFill rotWithShape="1">
          <a:blip r:embed="rId5">
            <a:alphaModFix/>
          </a:blip>
          <a:srcRect b="14174" l="0" r="27547" t="23138"/>
          <a:stretch/>
        </p:blipFill>
        <p:spPr>
          <a:xfrm>
            <a:off x="348025" y="2426725"/>
            <a:ext cx="1723500" cy="1118477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69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1" name="Google Shape;651;p69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4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69"/>
          <p:cNvSpPr txBox="1"/>
          <p:nvPr>
            <p:ph idx="1" type="body"/>
          </p:nvPr>
        </p:nvSpPr>
        <p:spPr>
          <a:xfrm>
            <a:off x="237925" y="982025"/>
            <a:ext cx="20433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222222"/>
                </a:solidFill>
              </a:rPr>
              <a:t>El área de estudio cuenta con una </a:t>
            </a:r>
            <a:r>
              <a:rPr b="1" lang="en" sz="1150">
                <a:solidFill>
                  <a:srgbClr val="222222"/>
                </a:solidFill>
              </a:rPr>
              <a:t>cobertura arbórea relativamente importante</a:t>
            </a:r>
            <a:r>
              <a:rPr lang="en" sz="1150">
                <a:solidFill>
                  <a:srgbClr val="222222"/>
                </a:solidFill>
              </a:rPr>
              <a:t>. Una excepción es el paso bajo nivel de Geary y Fillmore.</a:t>
            </a:r>
            <a:endParaRPr sz="11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84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rgbClr val="222222"/>
              </a:solidFill>
            </a:endParaRPr>
          </a:p>
        </p:txBody>
      </p:sp>
      <p:grpSp>
        <p:nvGrpSpPr>
          <p:cNvPr id="653" name="Google Shape;653;p69"/>
          <p:cNvGrpSpPr/>
          <p:nvPr/>
        </p:nvGrpSpPr>
        <p:grpSpPr>
          <a:xfrm>
            <a:off x="2200115" y="1145994"/>
            <a:ext cx="3776156" cy="3467921"/>
            <a:chOff x="4765875" y="1852650"/>
            <a:chExt cx="4445675" cy="4082788"/>
          </a:xfrm>
        </p:grpSpPr>
        <p:sp>
          <p:nvSpPr>
            <p:cNvPr id="654" name="Google Shape;654;p69"/>
            <p:cNvSpPr txBox="1"/>
            <p:nvPr/>
          </p:nvSpPr>
          <p:spPr>
            <a:xfrm rot="-5400000">
              <a:off x="7010600" y="3832862"/>
              <a:ext cx="5523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FILLMORE ST</a:t>
              </a:r>
              <a:endParaRPr b="1" i="0" sz="51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55" name="Google Shape;655;p69"/>
            <p:cNvSpPr txBox="1"/>
            <p:nvPr/>
          </p:nvSpPr>
          <p:spPr>
            <a:xfrm>
              <a:off x="6469450" y="2650100"/>
              <a:ext cx="12795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49"/>
                <a:buFont typeface="Arial"/>
                <a:buNone/>
              </a:pPr>
              <a:r>
                <a:rPr b="1" i="0" lang="en" sz="849" u="none" cap="none" strike="noStrike">
                  <a:solidFill>
                    <a:srgbClr val="000000"/>
                  </a:solidFill>
                  <a:highlight>
                    <a:srgbClr val="FFFFFF"/>
                  </a:highlight>
                  <a:latin typeface="Inter"/>
                  <a:ea typeface="Inter"/>
                  <a:cs typeface="Inter"/>
                  <a:sym typeface="Inter"/>
                </a:rPr>
                <a:t>GEARY BOULEVARD</a:t>
              </a:r>
              <a:endParaRPr b="1" i="0" sz="849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56" name="Google Shape;656;p69"/>
            <p:cNvSpPr txBox="1"/>
            <p:nvPr/>
          </p:nvSpPr>
          <p:spPr>
            <a:xfrm rot="-5400000">
              <a:off x="7605025" y="3840000"/>
              <a:ext cx="5715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WEBSTER ST</a:t>
              </a:r>
              <a:endParaRPr b="1" i="0" sz="51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57" name="Google Shape;657;p69"/>
            <p:cNvSpPr txBox="1"/>
            <p:nvPr/>
          </p:nvSpPr>
          <p:spPr>
            <a:xfrm rot="-5400000">
              <a:off x="6408986" y="3893239"/>
              <a:ext cx="5475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STEINER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58" name="Google Shape;658;p69"/>
            <p:cNvSpPr txBox="1"/>
            <p:nvPr/>
          </p:nvSpPr>
          <p:spPr>
            <a:xfrm rot="-5400000">
              <a:off x="5895650" y="4389350"/>
              <a:ext cx="4257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PIERCE 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59" name="Google Shape;659;p69"/>
            <p:cNvSpPr txBox="1"/>
            <p:nvPr/>
          </p:nvSpPr>
          <p:spPr>
            <a:xfrm rot="-5400000">
              <a:off x="5265350" y="5403000"/>
              <a:ext cx="4563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SCOTT 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0" name="Google Shape;660;p69"/>
            <p:cNvSpPr txBox="1"/>
            <p:nvPr/>
          </p:nvSpPr>
          <p:spPr>
            <a:xfrm rot="-5400000">
              <a:off x="4503675" y="3969175"/>
              <a:ext cx="6168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DIVISADERO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1" name="Google Shape;661;p69"/>
            <p:cNvSpPr txBox="1"/>
            <p:nvPr/>
          </p:nvSpPr>
          <p:spPr>
            <a:xfrm>
              <a:off x="6799353" y="2490150"/>
              <a:ext cx="3951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POST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2" name="Google Shape;662;p69"/>
            <p:cNvSpPr txBox="1"/>
            <p:nvPr/>
          </p:nvSpPr>
          <p:spPr>
            <a:xfrm>
              <a:off x="6728919" y="2071525"/>
              <a:ext cx="4644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SUTTER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3" name="Google Shape;663;p69"/>
            <p:cNvSpPr txBox="1"/>
            <p:nvPr/>
          </p:nvSpPr>
          <p:spPr>
            <a:xfrm rot="-5400000">
              <a:off x="8889800" y="3385225"/>
              <a:ext cx="5511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LAGUNA ST</a:t>
              </a:r>
              <a:endParaRPr b="1" i="0" sz="51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4" name="Google Shape;664;p69"/>
            <p:cNvSpPr txBox="1"/>
            <p:nvPr/>
          </p:nvSpPr>
          <p:spPr>
            <a:xfrm>
              <a:off x="4933946" y="3340625"/>
              <a:ext cx="5565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O’FARRELL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5" name="Google Shape;665;p69"/>
            <p:cNvSpPr txBox="1"/>
            <p:nvPr/>
          </p:nvSpPr>
          <p:spPr>
            <a:xfrm>
              <a:off x="4944452" y="4201975"/>
              <a:ext cx="5355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EDDY STREET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6" name="Google Shape;666;p69"/>
            <p:cNvSpPr txBox="1"/>
            <p:nvPr/>
          </p:nvSpPr>
          <p:spPr>
            <a:xfrm>
              <a:off x="4944446" y="3776413"/>
              <a:ext cx="3627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ELLIS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7" name="Google Shape;667;p69"/>
            <p:cNvSpPr txBox="1"/>
            <p:nvPr/>
          </p:nvSpPr>
          <p:spPr>
            <a:xfrm>
              <a:off x="4944452" y="4627550"/>
              <a:ext cx="5355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TURK BLVD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8" name="Google Shape;668;p69"/>
            <p:cNvSpPr txBox="1"/>
            <p:nvPr/>
          </p:nvSpPr>
          <p:spPr>
            <a:xfrm>
              <a:off x="5524798" y="5046575"/>
              <a:ext cx="10488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GOLDEN GATE BLVD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69" name="Google Shape;669;p69"/>
            <p:cNvSpPr txBox="1"/>
            <p:nvPr/>
          </p:nvSpPr>
          <p:spPr>
            <a:xfrm>
              <a:off x="5680123" y="5480913"/>
              <a:ext cx="10488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MCALLISTER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70" name="Google Shape;670;p69"/>
            <p:cNvSpPr txBox="1"/>
            <p:nvPr/>
          </p:nvSpPr>
          <p:spPr>
            <a:xfrm>
              <a:off x="5584098" y="5843038"/>
              <a:ext cx="10488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FULTON ST</a:t>
              </a:r>
              <a:endParaRPr b="1" i="0" sz="51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671" name="Google Shape;671;p69"/>
            <p:cNvSpPr txBox="1"/>
            <p:nvPr/>
          </p:nvSpPr>
          <p:spPr>
            <a:xfrm rot="-5400000">
              <a:off x="8171450" y="2112450"/>
              <a:ext cx="612000" cy="9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"/>
                <a:buFont typeface="Arial"/>
                <a:buNone/>
              </a:pPr>
              <a:r>
                <a:rPr b="1" i="0" lang="en" sz="510" u="none" cap="none" strike="noStrike">
                  <a:solidFill>
                    <a:srgbClr val="595959"/>
                  </a:solidFill>
                  <a:latin typeface="Inter"/>
                  <a:ea typeface="Inter"/>
                  <a:cs typeface="Inter"/>
                  <a:sym typeface="Inter"/>
                </a:rPr>
                <a:t>BUCHANAN  ST</a:t>
              </a:r>
              <a:endParaRPr b="1" i="0" sz="51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72" name="Google Shape;672;p69"/>
          <p:cNvSpPr/>
          <p:nvPr/>
        </p:nvSpPr>
        <p:spPr>
          <a:xfrm>
            <a:off x="2243850" y="4707425"/>
            <a:ext cx="126600" cy="65400"/>
          </a:xfrm>
          <a:prstGeom prst="rect">
            <a:avLst/>
          </a:prstGeom>
          <a:solidFill>
            <a:srgbClr val="A8C185"/>
          </a:solidFill>
          <a:ln>
            <a:noFill/>
          </a:ln>
        </p:spPr>
        <p:txBody>
          <a:bodyPr anchorCtr="0" anchor="ctr" bIns="41725" lIns="41725" spcFirstLastPara="1" rIns="41725" wrap="square" tIns="4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"/>
              <a:buFont typeface="Arial"/>
              <a:buNone/>
            </a:pPr>
            <a:r>
              <a:t/>
            </a:r>
            <a:endParaRPr b="0" i="0" sz="639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3" name="Google Shape;673;p69"/>
          <p:cNvSpPr/>
          <p:nvPr/>
        </p:nvSpPr>
        <p:spPr>
          <a:xfrm>
            <a:off x="3607800" y="4707430"/>
            <a:ext cx="126600" cy="65400"/>
          </a:xfrm>
          <a:prstGeom prst="rect">
            <a:avLst/>
          </a:prstGeom>
          <a:solidFill>
            <a:srgbClr val="4D856C"/>
          </a:solidFill>
          <a:ln>
            <a:noFill/>
          </a:ln>
        </p:spPr>
        <p:txBody>
          <a:bodyPr anchorCtr="0" anchor="ctr" bIns="41725" lIns="41725" spcFirstLastPara="1" rIns="41725" wrap="square" tIns="4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"/>
              <a:buFont typeface="Arial"/>
              <a:buNone/>
            </a:pPr>
            <a:r>
              <a:t/>
            </a:r>
            <a:endParaRPr b="0" i="0" sz="639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4" name="Google Shape;674;p69"/>
          <p:cNvSpPr/>
          <p:nvPr/>
        </p:nvSpPr>
        <p:spPr>
          <a:xfrm>
            <a:off x="4477575" y="4732020"/>
            <a:ext cx="126600" cy="35400"/>
          </a:xfrm>
          <a:prstGeom prst="rect">
            <a:avLst/>
          </a:prstGeom>
          <a:solidFill>
            <a:srgbClr val="20452A"/>
          </a:solidFill>
          <a:ln>
            <a:noFill/>
          </a:ln>
        </p:spPr>
        <p:txBody>
          <a:bodyPr anchorCtr="0" anchor="ctr" bIns="41725" lIns="41725" spcFirstLastPara="1" rIns="41725" wrap="square" tIns="4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"/>
              <a:buFont typeface="Arial"/>
              <a:buNone/>
            </a:pPr>
            <a:r>
              <a:t/>
            </a:r>
            <a:endParaRPr b="0" i="0" sz="639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5" name="Google Shape;675;p69"/>
          <p:cNvSpPr txBox="1"/>
          <p:nvPr/>
        </p:nvSpPr>
        <p:spPr>
          <a:xfrm>
            <a:off x="2386652" y="4697500"/>
            <a:ext cx="12213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Superficie permeable / Espacio abierto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6" name="Google Shape;676;p69"/>
          <p:cNvSpPr txBox="1"/>
          <p:nvPr/>
        </p:nvSpPr>
        <p:spPr>
          <a:xfrm>
            <a:off x="3750604" y="4707425"/>
            <a:ext cx="5391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Cobertura arbórea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7" name="Google Shape;677;p69"/>
          <p:cNvSpPr txBox="1"/>
          <p:nvPr/>
        </p:nvSpPr>
        <p:spPr>
          <a:xfrm>
            <a:off x="4631251" y="4707425"/>
            <a:ext cx="10911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0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Red de Conexiones Verdes</a:t>
            </a:r>
            <a:endParaRPr b="0" i="0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8" name="Google Shape;678;p69"/>
          <p:cNvSpPr txBox="1"/>
          <p:nvPr/>
        </p:nvSpPr>
        <p:spPr>
          <a:xfrm>
            <a:off x="2243857" y="4809326"/>
            <a:ext cx="1875300" cy="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"/>
              <a:buFont typeface="Arial"/>
              <a:buNone/>
            </a:pPr>
            <a:r>
              <a:rPr b="0" i="1" lang="en" sz="45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Fuente: SF Planning, 2026</a:t>
            </a:r>
            <a:endParaRPr b="0" i="1" sz="456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9" name="Google Shape;679;p69"/>
          <p:cNvSpPr txBox="1"/>
          <p:nvPr/>
        </p:nvSpPr>
        <p:spPr>
          <a:xfrm>
            <a:off x="348025" y="4556650"/>
            <a:ext cx="17235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75575" lIns="75575" spcFirstLastPara="1" rIns="75575" wrap="square" tIns="75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1" lang="en" sz="8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rPr>
              <a:t>Variación en la cobertura arbórea a lo largo de Geary Blvd</a:t>
            </a:r>
            <a:endParaRPr b="0" i="1" sz="800" u="none" cap="none" strike="noStrike">
              <a:solidFill>
                <a:schemeClr val="dk1"/>
              </a:solidFill>
              <a:highlight>
                <a:schemeClr val="lt1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80" name="Google Shape;680;p69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81" name="Google Shape;681;p69"/>
          <p:cNvSpPr txBox="1"/>
          <p:nvPr/>
        </p:nvSpPr>
        <p:spPr>
          <a:xfrm>
            <a:off x="718500" y="242700"/>
            <a:ext cx="5316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Sostenibilidad ambiental</a:t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82" name="Google Shape;682;p69"/>
          <p:cNvSpPr txBox="1"/>
          <p:nvPr/>
        </p:nvSpPr>
        <p:spPr>
          <a:xfrm>
            <a:off x="6058050" y="1537350"/>
            <a:ext cx="29481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Reducir las emisiones de gases de efecto invernadero al acercar a las personas y sus necesidades, reduciendo al mismo tiempo la necesidad de que residentes y visitantes del vecindario utilicen el automóvil.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sng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Fomentar la resiliencia climática.</a:t>
            </a:r>
            <a:endParaRPr b="0" i="0" sz="1200" u="sng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70"/>
          <p:cNvSpPr/>
          <p:nvPr/>
        </p:nvSpPr>
        <p:spPr>
          <a:xfrm rot="-5400000">
            <a:off x="5017500" y="1017600"/>
            <a:ext cx="5144100" cy="3108900"/>
          </a:xfrm>
          <a:prstGeom prst="round2SameRect">
            <a:avLst>
              <a:gd fmla="val 9765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88" name="Google Shape;688;p70"/>
          <p:cNvSpPr txBox="1"/>
          <p:nvPr/>
        </p:nvSpPr>
        <p:spPr>
          <a:xfrm>
            <a:off x="635100" y="242700"/>
            <a:ext cx="5182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Responsabilidad y compromiso</a:t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89" name="Google Shape;689;p70"/>
          <p:cNvSpPr txBox="1"/>
          <p:nvPr/>
        </p:nvSpPr>
        <p:spPr>
          <a:xfrm>
            <a:off x="0" y="28075"/>
            <a:ext cx="71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accent1"/>
                </a:solidFill>
                <a:latin typeface="Hanken Grotesk Black"/>
                <a:ea typeface="Hanken Grotesk Black"/>
                <a:cs typeface="Hanken Grotesk Black"/>
                <a:sym typeface="Hanken Grotesk Black"/>
              </a:rPr>
              <a:t>5 </a:t>
            </a:r>
            <a:endParaRPr b="0" i="0" sz="4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70"/>
          <p:cNvSpPr txBox="1"/>
          <p:nvPr>
            <p:ph idx="1" type="body"/>
          </p:nvPr>
        </p:nvSpPr>
        <p:spPr>
          <a:xfrm>
            <a:off x="237925" y="1989963"/>
            <a:ext cx="5531100" cy="18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accent1"/>
                </a:solidFill>
              </a:rPr>
              <a:t>Las agencias municipales de San Francisco, la comunidad en general y los funcionarios electos trabajan en conjunto para comprender las necesidades de las comunidades y proporcionar los proyectos, programas y servicios necesarios de manera clara, concisa y oportuna.</a:t>
            </a:r>
            <a:endParaRPr b="1" sz="1600">
              <a:solidFill>
                <a:schemeClr val="accent1"/>
              </a:solidFill>
            </a:endParaRPr>
          </a:p>
        </p:txBody>
      </p:sp>
      <p:sp>
        <p:nvSpPr>
          <p:cNvPr id="691" name="Google Shape;691;p70"/>
          <p:cNvSpPr/>
          <p:nvPr/>
        </p:nvSpPr>
        <p:spPr>
          <a:xfrm>
            <a:off x="219800" y="4663150"/>
            <a:ext cx="2948100" cy="30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2" name="Google Shape;692;p70"/>
          <p:cNvSpPr/>
          <p:nvPr/>
        </p:nvSpPr>
        <p:spPr>
          <a:xfrm>
            <a:off x="311699" y="4281023"/>
            <a:ext cx="944360" cy="641584"/>
          </a:xfrm>
          <a:custGeom>
            <a:rect b="b" l="l" r="r" t="t"/>
            <a:pathLst>
              <a:path extrusionOk="0" h="13490" w="21193">
                <a:moveTo>
                  <a:pt x="10451" y="0"/>
                </a:moveTo>
                <a:lnTo>
                  <a:pt x="9618" y="83"/>
                </a:lnTo>
                <a:lnTo>
                  <a:pt x="8785" y="167"/>
                </a:lnTo>
                <a:lnTo>
                  <a:pt x="7911" y="333"/>
                </a:lnTo>
                <a:lnTo>
                  <a:pt x="7078" y="583"/>
                </a:lnTo>
                <a:lnTo>
                  <a:pt x="6662" y="749"/>
                </a:lnTo>
                <a:lnTo>
                  <a:pt x="6287" y="916"/>
                </a:lnTo>
                <a:lnTo>
                  <a:pt x="5912" y="1124"/>
                </a:lnTo>
                <a:lnTo>
                  <a:pt x="5538" y="1374"/>
                </a:lnTo>
                <a:lnTo>
                  <a:pt x="4747" y="1998"/>
                </a:lnTo>
                <a:lnTo>
                  <a:pt x="3956" y="2665"/>
                </a:lnTo>
                <a:lnTo>
                  <a:pt x="3622" y="3039"/>
                </a:lnTo>
                <a:lnTo>
                  <a:pt x="3289" y="3372"/>
                </a:lnTo>
                <a:lnTo>
                  <a:pt x="2956" y="3789"/>
                </a:lnTo>
                <a:lnTo>
                  <a:pt x="2665" y="4205"/>
                </a:lnTo>
                <a:lnTo>
                  <a:pt x="2124" y="5079"/>
                </a:lnTo>
                <a:lnTo>
                  <a:pt x="1624" y="5954"/>
                </a:lnTo>
                <a:lnTo>
                  <a:pt x="1208" y="6911"/>
                </a:lnTo>
                <a:lnTo>
                  <a:pt x="875" y="7869"/>
                </a:lnTo>
                <a:lnTo>
                  <a:pt x="583" y="8827"/>
                </a:lnTo>
                <a:lnTo>
                  <a:pt x="333" y="9826"/>
                </a:lnTo>
                <a:lnTo>
                  <a:pt x="167" y="10825"/>
                </a:lnTo>
                <a:lnTo>
                  <a:pt x="0" y="11824"/>
                </a:lnTo>
                <a:lnTo>
                  <a:pt x="0" y="11991"/>
                </a:lnTo>
                <a:lnTo>
                  <a:pt x="42" y="12116"/>
                </a:lnTo>
                <a:lnTo>
                  <a:pt x="84" y="12241"/>
                </a:lnTo>
                <a:lnTo>
                  <a:pt x="167" y="12366"/>
                </a:lnTo>
                <a:lnTo>
                  <a:pt x="333" y="12491"/>
                </a:lnTo>
                <a:lnTo>
                  <a:pt x="458" y="12532"/>
                </a:lnTo>
                <a:lnTo>
                  <a:pt x="625" y="12574"/>
                </a:lnTo>
                <a:lnTo>
                  <a:pt x="3165" y="12699"/>
                </a:lnTo>
                <a:lnTo>
                  <a:pt x="4455" y="12782"/>
                </a:lnTo>
                <a:lnTo>
                  <a:pt x="5746" y="12907"/>
                </a:lnTo>
                <a:lnTo>
                  <a:pt x="5871" y="12907"/>
                </a:lnTo>
                <a:lnTo>
                  <a:pt x="5954" y="12824"/>
                </a:lnTo>
                <a:lnTo>
                  <a:pt x="6037" y="12699"/>
                </a:lnTo>
                <a:lnTo>
                  <a:pt x="6079" y="12574"/>
                </a:lnTo>
                <a:lnTo>
                  <a:pt x="6246" y="11866"/>
                </a:lnTo>
                <a:lnTo>
                  <a:pt x="6454" y="11117"/>
                </a:lnTo>
                <a:lnTo>
                  <a:pt x="6745" y="10326"/>
                </a:lnTo>
                <a:lnTo>
                  <a:pt x="7078" y="9534"/>
                </a:lnTo>
                <a:lnTo>
                  <a:pt x="7411" y="8785"/>
                </a:lnTo>
                <a:lnTo>
                  <a:pt x="7828" y="8077"/>
                </a:lnTo>
                <a:lnTo>
                  <a:pt x="8286" y="7453"/>
                </a:lnTo>
                <a:lnTo>
                  <a:pt x="8494" y="7161"/>
                </a:lnTo>
                <a:lnTo>
                  <a:pt x="8744" y="6953"/>
                </a:lnTo>
                <a:lnTo>
                  <a:pt x="8993" y="6745"/>
                </a:lnTo>
                <a:lnTo>
                  <a:pt x="9285" y="6578"/>
                </a:lnTo>
                <a:lnTo>
                  <a:pt x="9576" y="6495"/>
                </a:lnTo>
                <a:lnTo>
                  <a:pt x="9909" y="6453"/>
                </a:lnTo>
                <a:lnTo>
                  <a:pt x="10242" y="6453"/>
                </a:lnTo>
                <a:lnTo>
                  <a:pt x="10534" y="6495"/>
                </a:lnTo>
                <a:lnTo>
                  <a:pt x="10825" y="6620"/>
                </a:lnTo>
                <a:lnTo>
                  <a:pt x="11075" y="6787"/>
                </a:lnTo>
                <a:lnTo>
                  <a:pt x="11450" y="7161"/>
                </a:lnTo>
                <a:lnTo>
                  <a:pt x="11783" y="7536"/>
                </a:lnTo>
                <a:lnTo>
                  <a:pt x="12074" y="7911"/>
                </a:lnTo>
                <a:lnTo>
                  <a:pt x="12366" y="8369"/>
                </a:lnTo>
                <a:lnTo>
                  <a:pt x="12616" y="8785"/>
                </a:lnTo>
                <a:lnTo>
                  <a:pt x="12865" y="9243"/>
                </a:lnTo>
                <a:lnTo>
                  <a:pt x="13282" y="10201"/>
                </a:lnTo>
                <a:lnTo>
                  <a:pt x="13532" y="10867"/>
                </a:lnTo>
                <a:lnTo>
                  <a:pt x="13740" y="11575"/>
                </a:lnTo>
                <a:lnTo>
                  <a:pt x="13948" y="12282"/>
                </a:lnTo>
                <a:lnTo>
                  <a:pt x="14156" y="13032"/>
                </a:lnTo>
                <a:lnTo>
                  <a:pt x="14239" y="13240"/>
                </a:lnTo>
                <a:lnTo>
                  <a:pt x="14364" y="13365"/>
                </a:lnTo>
                <a:lnTo>
                  <a:pt x="14489" y="13448"/>
                </a:lnTo>
                <a:lnTo>
                  <a:pt x="14656" y="13490"/>
                </a:lnTo>
                <a:lnTo>
                  <a:pt x="15072" y="13490"/>
                </a:lnTo>
                <a:lnTo>
                  <a:pt x="15572" y="13407"/>
                </a:lnTo>
                <a:lnTo>
                  <a:pt x="20651" y="13073"/>
                </a:lnTo>
                <a:lnTo>
                  <a:pt x="20859" y="13032"/>
                </a:lnTo>
                <a:lnTo>
                  <a:pt x="20984" y="12949"/>
                </a:lnTo>
                <a:lnTo>
                  <a:pt x="21068" y="12824"/>
                </a:lnTo>
                <a:lnTo>
                  <a:pt x="21151" y="12657"/>
                </a:lnTo>
                <a:lnTo>
                  <a:pt x="21192" y="12491"/>
                </a:lnTo>
                <a:lnTo>
                  <a:pt x="21192" y="12324"/>
                </a:lnTo>
                <a:lnTo>
                  <a:pt x="21192" y="11991"/>
                </a:lnTo>
                <a:lnTo>
                  <a:pt x="20984" y="10784"/>
                </a:lnTo>
                <a:lnTo>
                  <a:pt x="20776" y="9534"/>
                </a:lnTo>
                <a:lnTo>
                  <a:pt x="20526" y="8327"/>
                </a:lnTo>
                <a:lnTo>
                  <a:pt x="20360" y="7744"/>
                </a:lnTo>
                <a:lnTo>
                  <a:pt x="20152" y="7161"/>
                </a:lnTo>
                <a:lnTo>
                  <a:pt x="19735" y="6204"/>
                </a:lnTo>
                <a:lnTo>
                  <a:pt x="19319" y="5288"/>
                </a:lnTo>
                <a:lnTo>
                  <a:pt x="18861" y="4372"/>
                </a:lnTo>
                <a:lnTo>
                  <a:pt x="18320" y="3581"/>
                </a:lnTo>
                <a:lnTo>
                  <a:pt x="18028" y="3206"/>
                </a:lnTo>
                <a:lnTo>
                  <a:pt x="17695" y="2831"/>
                </a:lnTo>
                <a:lnTo>
                  <a:pt x="17362" y="2456"/>
                </a:lnTo>
                <a:lnTo>
                  <a:pt x="16987" y="2123"/>
                </a:lnTo>
                <a:lnTo>
                  <a:pt x="16613" y="1832"/>
                </a:lnTo>
                <a:lnTo>
                  <a:pt x="16196" y="1541"/>
                </a:lnTo>
                <a:lnTo>
                  <a:pt x="15780" y="1249"/>
                </a:lnTo>
                <a:lnTo>
                  <a:pt x="15280" y="999"/>
                </a:lnTo>
                <a:lnTo>
                  <a:pt x="14531" y="666"/>
                </a:lnTo>
                <a:lnTo>
                  <a:pt x="13740" y="416"/>
                </a:lnTo>
                <a:lnTo>
                  <a:pt x="12907" y="208"/>
                </a:lnTo>
                <a:lnTo>
                  <a:pt x="12116" y="83"/>
                </a:lnTo>
                <a:lnTo>
                  <a:pt x="1128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70"/>
          <p:cNvSpPr txBox="1"/>
          <p:nvPr/>
        </p:nvSpPr>
        <p:spPr>
          <a:xfrm>
            <a:off x="6319950" y="121325"/>
            <a:ext cx="258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Objetivos preliminares</a:t>
            </a:r>
            <a:endParaRPr b="1" i="0" sz="18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94" name="Google Shape;694;p70"/>
          <p:cNvSpPr txBox="1"/>
          <p:nvPr/>
        </p:nvSpPr>
        <p:spPr>
          <a:xfrm>
            <a:off x="6058050" y="951475"/>
            <a:ext cx="2948100" cy="3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Fortalecer las alianzas comunitarias mediante la planificación participativa.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Desarrollar un sólido plan de financiamiento que considere una amplia gama de fuentes de financiamiento, como subvenciones, donantes y alianzas estratégicas; designaciones de distritos especiales; y modelos de financiamiento mediante incrementos fiscales.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Planificar proyectos financieramente viables.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A203E"/>
              </a:buClr>
              <a:buSzPts val="1200"/>
              <a:buFont typeface="Hanken Grotesk"/>
              <a:buChar char="●"/>
            </a:pPr>
            <a:r>
              <a:rPr b="0" i="0" lang="en" sz="1200" u="none" cap="none" strike="noStrike">
                <a:solidFill>
                  <a:srgbClr val="0A203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Planificar para el futuro.</a:t>
            </a:r>
            <a:endParaRPr b="0" i="0" sz="1200" u="none" cap="none" strike="noStrike">
              <a:solidFill>
                <a:srgbClr val="0A203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71"/>
          <p:cNvSpPr txBox="1"/>
          <p:nvPr/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Próximos pasos</a:t>
            </a:r>
            <a:endParaRPr b="0" i="0" sz="3000" u="none" cap="none" strike="noStrike">
              <a:solidFill>
                <a:srgbClr val="000000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00" name="Google Shape;700;p71"/>
          <p:cNvSpPr/>
          <p:nvPr/>
        </p:nvSpPr>
        <p:spPr>
          <a:xfrm>
            <a:off x="5119413" y="3384900"/>
            <a:ext cx="3751500" cy="1039500"/>
          </a:xfrm>
          <a:prstGeom prst="roundRect">
            <a:avLst>
              <a:gd fmla="val 16667" name="adj"/>
            </a:avLst>
          </a:prstGeom>
          <a:solidFill>
            <a:srgbClr val="1A3A5F">
              <a:alpha val="50196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1" name="Google Shape;701;p71"/>
          <p:cNvSpPr/>
          <p:nvPr/>
        </p:nvSpPr>
        <p:spPr>
          <a:xfrm>
            <a:off x="2623863" y="2328850"/>
            <a:ext cx="3537000" cy="1011900"/>
          </a:xfrm>
          <a:prstGeom prst="roundRect">
            <a:avLst>
              <a:gd fmla="val 16667" name="adj"/>
            </a:avLst>
          </a:prstGeom>
          <a:solidFill>
            <a:srgbClr val="EB9A36">
              <a:alpha val="50196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2" name="Google Shape;702;p71"/>
          <p:cNvSpPr/>
          <p:nvPr/>
        </p:nvSpPr>
        <p:spPr>
          <a:xfrm>
            <a:off x="282163" y="1233500"/>
            <a:ext cx="3537000" cy="1051200"/>
          </a:xfrm>
          <a:prstGeom prst="roundRect">
            <a:avLst>
              <a:gd fmla="val 16667" name="adj"/>
            </a:avLst>
          </a:prstGeom>
          <a:solidFill>
            <a:srgbClr val="E89FB0">
              <a:alpha val="50196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3" name="Google Shape;703;p71"/>
          <p:cNvSpPr/>
          <p:nvPr/>
        </p:nvSpPr>
        <p:spPr>
          <a:xfrm>
            <a:off x="1359564" y="1233500"/>
            <a:ext cx="1497000" cy="1051200"/>
          </a:xfrm>
          <a:prstGeom prst="roundRect">
            <a:avLst>
              <a:gd fmla="val 16667" name="adj"/>
            </a:avLst>
          </a:prstGeom>
          <a:solidFill>
            <a:srgbClr val="E89FB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Temporada 1: Escuchar, Descubrir</a:t>
            </a:r>
            <a:endParaRPr b="1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Verano 2026</a:t>
            </a:r>
            <a:endParaRPr b="0" i="1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4" name="Google Shape;704;p71"/>
          <p:cNvSpPr/>
          <p:nvPr/>
        </p:nvSpPr>
        <p:spPr>
          <a:xfrm>
            <a:off x="3701264" y="2328850"/>
            <a:ext cx="1497000" cy="1011900"/>
          </a:xfrm>
          <a:prstGeom prst="roundRect">
            <a:avLst>
              <a:gd fmla="val 16667" name="adj"/>
            </a:avLst>
          </a:prstGeom>
          <a:solidFill>
            <a:srgbClr val="EB9A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Temporada 2: Visión, Concepto</a:t>
            </a:r>
            <a:endParaRPr b="1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Invierno 2026</a:t>
            </a:r>
            <a:endParaRPr b="0" i="1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5" name="Google Shape;705;p71"/>
          <p:cNvSpPr txBox="1"/>
          <p:nvPr/>
        </p:nvSpPr>
        <p:spPr>
          <a:xfrm>
            <a:off x="246763" y="1405100"/>
            <a:ext cx="1148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Plan de Alcance Comunitario, Visión, Objetivos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706" name="Google Shape;706;p71"/>
          <p:cNvSpPr txBox="1"/>
          <p:nvPr/>
        </p:nvSpPr>
        <p:spPr>
          <a:xfrm>
            <a:off x="2856563" y="1547450"/>
            <a:ext cx="9246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Conceptos Preliminares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707" name="Google Shape;707;p71"/>
          <p:cNvSpPr txBox="1"/>
          <p:nvPr/>
        </p:nvSpPr>
        <p:spPr>
          <a:xfrm>
            <a:off x="2639513" y="2634700"/>
            <a:ext cx="106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Evaluación de Alternativas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708" name="Google Shape;708;p71"/>
          <p:cNvSpPr txBox="1"/>
          <p:nvPr/>
        </p:nvSpPr>
        <p:spPr>
          <a:xfrm>
            <a:off x="5198263" y="2634700"/>
            <a:ext cx="96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Conceptos Preferidos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709" name="Google Shape;709;p71"/>
          <p:cNvSpPr txBox="1"/>
          <p:nvPr/>
        </p:nvSpPr>
        <p:spPr>
          <a:xfrm>
            <a:off x="5119413" y="3627600"/>
            <a:ext cx="9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Plan Preliminar e Informe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710" name="Google Shape;710;p71"/>
          <p:cNvSpPr txBox="1"/>
          <p:nvPr/>
        </p:nvSpPr>
        <p:spPr>
          <a:xfrm>
            <a:off x="7469838" y="3550650"/>
            <a:ext cx="1427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Conceptos Finales y Recomendaciones para la Implementación</a:t>
            </a:r>
            <a:endParaRPr b="0" i="0" sz="10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711" name="Google Shape;711;p71"/>
          <p:cNvCxnSpPr/>
          <p:nvPr/>
        </p:nvCxnSpPr>
        <p:spPr>
          <a:xfrm rot="10800000">
            <a:off x="2611488" y="962975"/>
            <a:ext cx="0" cy="49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712" name="Google Shape;712;p71"/>
          <p:cNvSpPr txBox="1"/>
          <p:nvPr/>
        </p:nvSpPr>
        <p:spPr>
          <a:xfrm>
            <a:off x="2554004" y="884150"/>
            <a:ext cx="1148700" cy="2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Hoy</a:t>
            </a:r>
            <a:endParaRPr b="1" i="0" sz="1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3" name="Google Shape;713;p71"/>
          <p:cNvSpPr/>
          <p:nvPr/>
        </p:nvSpPr>
        <p:spPr>
          <a:xfrm>
            <a:off x="6046464" y="3384900"/>
            <a:ext cx="1497000" cy="1039500"/>
          </a:xfrm>
          <a:prstGeom prst="roundRect">
            <a:avLst>
              <a:gd fmla="val 16667" name="adj"/>
            </a:avLst>
          </a:prstGeom>
          <a:solidFill>
            <a:srgbClr val="0A20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Temporada 3: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Refinar, Definir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Primavera-Verano 2027</a:t>
            </a:r>
            <a:endParaRPr b="0" i="1" sz="11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2"/>
          <p:cNvSpPr/>
          <p:nvPr/>
        </p:nvSpPr>
        <p:spPr>
          <a:xfrm>
            <a:off x="-2423800" y="-1143000"/>
            <a:ext cx="10572660" cy="6768234"/>
          </a:xfrm>
          <a:custGeom>
            <a:rect b="b" l="l" r="r" t="t"/>
            <a:pathLst>
              <a:path extrusionOk="0" h="447117" w="470471">
                <a:moveTo>
                  <a:pt x="8720" y="422795"/>
                </a:moveTo>
                <a:cubicBezTo>
                  <a:pt x="-10941" y="403867"/>
                  <a:pt x="7377" y="392998"/>
                  <a:pt x="17512" y="333406"/>
                </a:cubicBezTo>
                <a:cubicBezTo>
                  <a:pt x="27648" y="273814"/>
                  <a:pt x="22641" y="118850"/>
                  <a:pt x="69533" y="65241"/>
                </a:cubicBezTo>
                <a:cubicBezTo>
                  <a:pt x="116425" y="11632"/>
                  <a:pt x="232557" y="18226"/>
                  <a:pt x="298866" y="11754"/>
                </a:cubicBezTo>
                <a:cubicBezTo>
                  <a:pt x="365175" y="5282"/>
                  <a:pt x="450411" y="-17676"/>
                  <a:pt x="467385" y="26408"/>
                </a:cubicBezTo>
                <a:cubicBezTo>
                  <a:pt x="484359" y="70492"/>
                  <a:pt x="426965" y="211413"/>
                  <a:pt x="400710" y="276256"/>
                </a:cubicBezTo>
                <a:cubicBezTo>
                  <a:pt x="374455" y="341099"/>
                  <a:pt x="354062" y="387015"/>
                  <a:pt x="309856" y="415468"/>
                </a:cubicBezTo>
                <a:cubicBezTo>
                  <a:pt x="265650" y="443921"/>
                  <a:pt x="185665" y="445753"/>
                  <a:pt x="135476" y="446974"/>
                </a:cubicBezTo>
                <a:cubicBezTo>
                  <a:pt x="85287" y="448195"/>
                  <a:pt x="28381" y="441723"/>
                  <a:pt x="8720" y="4227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72"/>
          <p:cNvSpPr txBox="1"/>
          <p:nvPr>
            <p:ph idx="4294967295" type="title"/>
          </p:nvPr>
        </p:nvSpPr>
        <p:spPr>
          <a:xfrm>
            <a:off x="311700" y="242700"/>
            <a:ext cx="6530100" cy="22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r>
              <a:rPr b="1" lang="en" sz="6000">
                <a:solidFill>
                  <a:schemeClr val="accent3"/>
                </a:solidFill>
              </a:rPr>
              <a:t>Conversación</a:t>
            </a:r>
            <a:endParaRPr b="1" sz="6000">
              <a:solidFill>
                <a:schemeClr val="accent3"/>
              </a:solidFill>
            </a:endParaRPr>
          </a:p>
        </p:txBody>
      </p:sp>
      <p:pic>
        <p:nvPicPr>
          <p:cNvPr id="720" name="Google Shape;720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7972" y="2710623"/>
            <a:ext cx="1238775" cy="243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73" title="Pattern 1.jpg"/>
          <p:cNvPicPr preferRelativeResize="0"/>
          <p:nvPr/>
        </p:nvPicPr>
        <p:blipFill rotWithShape="1">
          <a:blip r:embed="rId3">
            <a:alphaModFix amt="25000"/>
          </a:blip>
          <a:srcRect b="0" l="2258" r="0" t="0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73"/>
          <p:cNvSpPr/>
          <p:nvPr/>
        </p:nvSpPr>
        <p:spPr>
          <a:xfrm>
            <a:off x="7570425" y="2550250"/>
            <a:ext cx="1015200" cy="1015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34000" lIns="34000" spcFirstLastPara="1" rIns="34000" wrap="square" tIns="3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1"/>
              <a:buFont typeface="Arial"/>
              <a:buNone/>
            </a:pPr>
            <a:r>
              <a:t/>
            </a:r>
            <a:endParaRPr b="0" i="0" sz="521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27" name="Google Shape;727;p73"/>
          <p:cNvSpPr txBox="1"/>
          <p:nvPr/>
        </p:nvSpPr>
        <p:spPr>
          <a:xfrm>
            <a:off x="459675" y="863250"/>
            <a:ext cx="6736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¿Qué objetivos considera más importantes y cuáles tendrían un mayor impacto en la comunidad? Indique sus 5 prioridades principales.</a:t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¿Está de acuerdo con estos objetivos preliminares? ¿Siente que falta algo?</a:t>
            </a:r>
            <a:endParaRPr b="1" i="0" sz="30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728" name="Google Shape;728;p73" title="qrcode_form.typeform.co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6905" y="2576813"/>
            <a:ext cx="962203" cy="962203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73"/>
          <p:cNvSpPr txBox="1"/>
          <p:nvPr/>
        </p:nvSpPr>
        <p:spPr>
          <a:xfrm>
            <a:off x="7292600" y="3565450"/>
            <a:ext cx="1570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A203E"/>
                </a:solidFill>
                <a:latin typeface="Inter"/>
                <a:ea typeface="Inter"/>
                <a:cs typeface="Inter"/>
                <a:sym typeface="Inter"/>
              </a:rPr>
              <a:t>Complete la encuesta digital</a:t>
            </a:r>
            <a:endParaRPr b="1" i="0" sz="1100" u="none" cap="none" strike="noStrike">
              <a:solidFill>
                <a:srgbClr val="0A203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74" title="Pattern 2.jpg"/>
          <p:cNvPicPr preferRelativeResize="0"/>
          <p:nvPr/>
        </p:nvPicPr>
        <p:blipFill rotWithShape="1">
          <a:blip r:embed="rId3">
            <a:alphaModFix amt="25000"/>
          </a:blip>
          <a:srcRect b="0" l="2248" r="0" t="0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74"/>
          <p:cNvSpPr txBox="1"/>
          <p:nvPr/>
        </p:nvSpPr>
        <p:spPr>
          <a:xfrm>
            <a:off x="459675" y="863250"/>
            <a:ext cx="6566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522D36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¿Hay lugares o recorridos dentro del área del proyecto que se sientan inseguros o presenten dificultades?</a:t>
            </a:r>
            <a:endParaRPr b="1" i="0" sz="3000" u="none" cap="none" strike="noStrike">
              <a:solidFill>
                <a:srgbClr val="522D3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522D3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522D36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¿Cuál es su experiencia hoy en Geary Blvd? ¿Cómo le gustaría que se viera, se sienta o funcione?</a:t>
            </a:r>
            <a:endParaRPr b="1" i="0" sz="3000" u="none" cap="none" strike="noStrike">
              <a:solidFill>
                <a:srgbClr val="522D3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36" name="Google Shape;736;p74"/>
          <p:cNvSpPr/>
          <p:nvPr/>
        </p:nvSpPr>
        <p:spPr>
          <a:xfrm>
            <a:off x="7570425" y="2550250"/>
            <a:ext cx="1015200" cy="1015200"/>
          </a:xfrm>
          <a:prstGeom prst="roundRect">
            <a:avLst>
              <a:gd fmla="val 16667" name="adj"/>
            </a:avLst>
          </a:prstGeom>
          <a:solidFill>
            <a:srgbClr val="522D36"/>
          </a:solidFill>
          <a:ln>
            <a:noFill/>
          </a:ln>
        </p:spPr>
        <p:txBody>
          <a:bodyPr anchorCtr="0" anchor="ctr" bIns="34000" lIns="34000" spcFirstLastPara="1" rIns="34000" wrap="square" tIns="3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1"/>
              <a:buFont typeface="Arial"/>
              <a:buNone/>
            </a:pPr>
            <a:r>
              <a:t/>
            </a:r>
            <a:endParaRPr b="0" i="0" sz="521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37" name="Google Shape;737;p74" title="qrcode_form.typeform.co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6905" y="2576813"/>
            <a:ext cx="962203" cy="962203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74"/>
          <p:cNvSpPr txBox="1"/>
          <p:nvPr/>
        </p:nvSpPr>
        <p:spPr>
          <a:xfrm>
            <a:off x="7292600" y="3565450"/>
            <a:ext cx="1570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522D36"/>
                </a:solidFill>
                <a:latin typeface="Inter"/>
                <a:ea typeface="Inter"/>
                <a:cs typeface="Inter"/>
                <a:sym typeface="Inter"/>
              </a:rPr>
              <a:t>Complete la encuesta digital</a:t>
            </a:r>
            <a:endParaRPr b="1" i="0" sz="1100" u="none" cap="none" strike="noStrike">
              <a:solidFill>
                <a:srgbClr val="522D3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75" title="260316_Geary Branding_AS-05.jpg"/>
          <p:cNvPicPr preferRelativeResize="0"/>
          <p:nvPr/>
        </p:nvPicPr>
        <p:blipFill rotWithShape="1">
          <a:blip r:embed="rId3">
            <a:alphaModFix amt="25000"/>
          </a:blip>
          <a:srcRect b="0" l="2258" r="0" t="0"/>
          <a:stretch/>
        </p:blipFill>
        <p:spPr>
          <a:xfrm>
            <a:off x="0" y="0"/>
            <a:ext cx="91439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75"/>
          <p:cNvSpPr/>
          <p:nvPr/>
        </p:nvSpPr>
        <p:spPr>
          <a:xfrm>
            <a:off x="7570425" y="2550250"/>
            <a:ext cx="1015200" cy="1015200"/>
          </a:xfrm>
          <a:prstGeom prst="roundRect">
            <a:avLst>
              <a:gd fmla="val 16667" name="adj"/>
            </a:avLst>
          </a:prstGeom>
          <a:solidFill>
            <a:srgbClr val="57330E"/>
          </a:solidFill>
          <a:ln>
            <a:noFill/>
          </a:ln>
        </p:spPr>
        <p:txBody>
          <a:bodyPr anchorCtr="0" anchor="ctr" bIns="34000" lIns="34000" spcFirstLastPara="1" rIns="34000" wrap="square" tIns="3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1"/>
              <a:buFont typeface="Arial"/>
              <a:buNone/>
            </a:pPr>
            <a:r>
              <a:t/>
            </a:r>
            <a:endParaRPr b="0" i="0" sz="521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45" name="Google Shape;745;p75" title="qrcode_form.typeform.co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6905" y="2576813"/>
            <a:ext cx="962203" cy="962203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75"/>
          <p:cNvSpPr txBox="1"/>
          <p:nvPr/>
        </p:nvSpPr>
        <p:spPr>
          <a:xfrm>
            <a:off x="7292600" y="3565450"/>
            <a:ext cx="15708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57330E"/>
                </a:solidFill>
                <a:latin typeface="Inter"/>
                <a:ea typeface="Inter"/>
                <a:cs typeface="Inter"/>
                <a:sym typeface="Inter"/>
              </a:rPr>
              <a:t>Complete la encuesta digital</a:t>
            </a:r>
            <a:endParaRPr b="1" i="0" sz="1100" u="none" cap="none" strike="noStrike">
              <a:solidFill>
                <a:srgbClr val="57330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75"/>
          <p:cNvSpPr txBox="1"/>
          <p:nvPr/>
        </p:nvSpPr>
        <p:spPr>
          <a:xfrm>
            <a:off x="459675" y="863250"/>
            <a:ext cx="65664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57330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Piense en un futuro de Western Addition. ¿Cómo se imagina el vecindario?</a:t>
            </a:r>
            <a:endParaRPr b="1" i="0" sz="3000" u="none" cap="none" strike="noStrike">
              <a:solidFill>
                <a:srgbClr val="57330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57330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57330E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¿Qué tipos de usos, servicios o equipamiento urbano ve en él?</a:t>
            </a:r>
            <a:endParaRPr b="1" i="0" sz="3000" u="none" cap="none" strike="noStrike">
              <a:solidFill>
                <a:srgbClr val="57330E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6"/>
          <p:cNvSpPr/>
          <p:nvPr/>
        </p:nvSpPr>
        <p:spPr>
          <a:xfrm>
            <a:off x="558313" y="1852655"/>
            <a:ext cx="2479200" cy="2737500"/>
          </a:xfrm>
          <a:prstGeom prst="roundRect">
            <a:avLst>
              <a:gd fmla="val 1191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t" bIns="84150" lIns="84150" spcFirstLastPara="1" rIns="84150" wrap="square" tIns="84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6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¿Qué objetivos considera más importantes y cuáles tendrían un mayor impacto en la comunidad? Indique sus 5 prioridades principales.</a:t>
            </a:r>
            <a:endParaRPr b="1" i="0" sz="14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6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¿Está de acuerdo con estos objetivos preliminares? ¿Siente que falta algo?</a:t>
            </a:r>
            <a:endParaRPr b="1" i="0" sz="1400" u="none" cap="none" strike="noStrike">
              <a:solidFill>
                <a:schemeClr val="accent6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53" name="Google Shape;753;p76"/>
          <p:cNvSpPr/>
          <p:nvPr/>
        </p:nvSpPr>
        <p:spPr>
          <a:xfrm>
            <a:off x="3346794" y="1852655"/>
            <a:ext cx="2479200" cy="2737500"/>
          </a:xfrm>
          <a:prstGeom prst="roundRect">
            <a:avLst>
              <a:gd fmla="val 962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84150" lIns="84150" spcFirstLastPara="1" rIns="84150" wrap="square" tIns="84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¿Hay lugares o recorridos dentro del área del proyecto que se sientan inseguros o presenten dificultades?</a:t>
            </a:r>
            <a:endParaRPr b="1" i="0" sz="14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2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¿Cuál es su experiencia hoy en Geary Blvd? ¿Cómo le gustaría que se viera, se sienta o funcione?</a:t>
            </a:r>
            <a:endParaRPr b="1" i="0" sz="1400" u="none" cap="none" strike="noStrike">
              <a:solidFill>
                <a:schemeClr val="accent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54" name="Google Shape;754;p76"/>
          <p:cNvSpPr/>
          <p:nvPr/>
        </p:nvSpPr>
        <p:spPr>
          <a:xfrm>
            <a:off x="6106486" y="1852655"/>
            <a:ext cx="2479200" cy="2737500"/>
          </a:xfrm>
          <a:prstGeom prst="roundRect">
            <a:avLst>
              <a:gd fmla="val 958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t" bIns="84150" lIns="84150" spcFirstLastPara="1" rIns="84150" wrap="square" tIns="84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Piense en un futuro de Western Addition. ¿Cómo se imagina el vecindario?</a:t>
            </a:r>
            <a:endParaRPr b="1" i="0" sz="14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¿Qué tipos de usos, servicios o equipamiento urbano ve en él?</a:t>
            </a:r>
            <a:endParaRPr b="1" i="0" sz="1400" u="none" cap="none" strike="noStrike">
              <a:solidFill>
                <a:schemeClr val="accent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55" name="Google Shape;755;p76"/>
          <p:cNvSpPr/>
          <p:nvPr/>
        </p:nvSpPr>
        <p:spPr>
          <a:xfrm>
            <a:off x="7570425" y="359575"/>
            <a:ext cx="1015200" cy="10152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34000" lIns="34000" spcFirstLastPara="1" rIns="34000" wrap="square" tIns="3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1"/>
              <a:buFont typeface="Arial"/>
              <a:buNone/>
            </a:pPr>
            <a:r>
              <a:t/>
            </a:r>
            <a:endParaRPr b="0" i="0" sz="521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56" name="Google Shape;756;p76" title="qrcode_form.typeform.co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96905" y="386138"/>
            <a:ext cx="962203" cy="962203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76"/>
          <p:cNvSpPr txBox="1"/>
          <p:nvPr/>
        </p:nvSpPr>
        <p:spPr>
          <a:xfrm>
            <a:off x="6106475" y="892175"/>
            <a:ext cx="1416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1484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Complete la encuesta digital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58" name="Google Shape;758;p76"/>
          <p:cNvSpPr txBox="1"/>
          <p:nvPr>
            <p:ph type="title"/>
          </p:nvPr>
        </p:nvSpPr>
        <p:spPr>
          <a:xfrm>
            <a:off x="311700" y="2427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Discusión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A203E"/>
      </a:accent1>
      <a:accent2>
        <a:srgbClr val="E89FB0"/>
      </a:accent2>
      <a:accent3>
        <a:srgbClr val="EB9A36"/>
      </a:accent3>
      <a:accent4>
        <a:srgbClr val="204529"/>
      </a:accent4>
      <a:accent5>
        <a:srgbClr val="E7D7B4"/>
      </a:accent5>
      <a:accent6>
        <a:srgbClr val="FBEDB4"/>
      </a:accent6>
      <a:hlink>
        <a:srgbClr val="E89FB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A203E"/>
      </a:accent1>
      <a:accent2>
        <a:srgbClr val="E89FB0"/>
      </a:accent2>
      <a:accent3>
        <a:srgbClr val="EB9A36"/>
      </a:accent3>
      <a:accent4>
        <a:srgbClr val="96B8A2"/>
      </a:accent4>
      <a:accent5>
        <a:srgbClr val="FFECBB"/>
      </a:accent5>
      <a:accent6>
        <a:srgbClr val="5680C1"/>
      </a:accent6>
      <a:hlink>
        <a:srgbClr val="F4837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