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3" r:id="rId4"/>
    <p:sldMasterId id="2147483684"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y="5143500" cx="9144000"/>
  <p:notesSz cx="6858000" cy="9144000"/>
  <p:embeddedFontLst>
    <p:embeddedFont>
      <p:font typeface="Hanken Grotesk"/>
      <p:regular r:id="rId46"/>
      <p:bold r:id="rId47"/>
      <p:italic r:id="rId48"/>
      <p:boldItalic r:id="rId49"/>
    </p:embeddedFont>
    <p:embeddedFont>
      <p:font typeface="Inter Light"/>
      <p:regular r:id="rId50"/>
      <p:bold r:id="rId51"/>
      <p:italic r:id="rId52"/>
      <p:boldItalic r:id="rId53"/>
    </p:embeddedFont>
    <p:embeddedFont>
      <p:font typeface="Inter SemiBold"/>
      <p:regular r:id="rId54"/>
      <p:bold r:id="rId55"/>
      <p:italic r:id="rId56"/>
      <p:boldItalic r:id="rId57"/>
    </p:embeddedFont>
    <p:embeddedFont>
      <p:font typeface="Inter"/>
      <p:regular r:id="rId58"/>
      <p:bold r:id="rId59"/>
      <p:italic r:id="rId60"/>
      <p:boldItalic r:id="rId61"/>
    </p:embeddedFont>
    <p:embeddedFont>
      <p:font typeface="Inclusive Sans Light"/>
      <p:regular r:id="rId62"/>
      <p:bold r:id="rId63"/>
      <p:italic r:id="rId64"/>
      <p:boldItalic r:id="rId65"/>
    </p:embeddedFont>
    <p:embeddedFont>
      <p:font typeface="Outfit"/>
      <p:regular r:id="rId66"/>
      <p:bold r:id="rId67"/>
    </p:embeddedFont>
    <p:embeddedFont>
      <p:font typeface="Outfit Medium"/>
      <p:regular r:id="rId68"/>
      <p:bold r:id="rId69"/>
    </p:embeddedFont>
    <p:embeddedFont>
      <p:font typeface="Inter ExtraLight"/>
      <p:regular r:id="rId70"/>
      <p:bold r:id="rId71"/>
      <p:italic r:id="rId72"/>
      <p:boldItalic r:id="rId73"/>
    </p:embeddedFont>
    <p:embeddedFont>
      <p:font typeface="Barlow"/>
      <p:regular r:id="rId74"/>
      <p:bold r:id="rId75"/>
      <p:italic r:id="rId76"/>
      <p:boldItalic r:id="rId77"/>
    </p:embeddedFont>
    <p:embeddedFont>
      <p:font typeface="Hanken Grotesk Black"/>
      <p:bold r:id="rId78"/>
      <p:boldItalic r:id="rId79"/>
    </p:embeddedFont>
    <p:embeddedFont>
      <p:font typeface="Inter Black"/>
      <p:bold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415">
          <p15:clr>
            <a:srgbClr val="747775"/>
          </p15:clr>
        </p15:guide>
        <p15:guide id="2" orient="horz" pos="460">
          <p15:clr>
            <a:srgbClr val="747775"/>
          </p15:clr>
        </p15:guide>
        <p15:guide id="3" orient="horz" pos="59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415" orient="horz"/>
        <p:guide pos="460" orient="horz"/>
        <p:guide pos="599"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font" Target="fonts/HankenGrotesk-regular.fntdata"/><Relationship Id="rId45" Type="http://schemas.openxmlformats.org/officeDocument/2006/relationships/slide" Target="slides/slide38.xml"/><Relationship Id="rId80" Type="http://schemas.openxmlformats.org/officeDocument/2006/relationships/font" Target="fonts/InterBlack-bold.fntdata"/><Relationship Id="rId81" Type="http://schemas.openxmlformats.org/officeDocument/2006/relationships/font" Target="fonts/InterBlack-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HankenGrotesk-italic.fntdata"/><Relationship Id="rId47" Type="http://schemas.openxmlformats.org/officeDocument/2006/relationships/font" Target="fonts/HankenGrotesk-bold.fntdata"/><Relationship Id="rId49" Type="http://schemas.openxmlformats.org/officeDocument/2006/relationships/font" Target="fonts/HankenGrotesk-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InterExtraLight-boldItalic.fntdata"/><Relationship Id="rId72" Type="http://schemas.openxmlformats.org/officeDocument/2006/relationships/font" Target="fonts/InterExtraLight-italic.fntdata"/><Relationship Id="rId31" Type="http://schemas.openxmlformats.org/officeDocument/2006/relationships/slide" Target="slides/slide24.xml"/><Relationship Id="rId75" Type="http://schemas.openxmlformats.org/officeDocument/2006/relationships/font" Target="fonts/Barlow-bold.fntdata"/><Relationship Id="rId30" Type="http://schemas.openxmlformats.org/officeDocument/2006/relationships/slide" Target="slides/slide23.xml"/><Relationship Id="rId74" Type="http://schemas.openxmlformats.org/officeDocument/2006/relationships/font" Target="fonts/Barlow-regular.fntdata"/><Relationship Id="rId33" Type="http://schemas.openxmlformats.org/officeDocument/2006/relationships/slide" Target="slides/slide26.xml"/><Relationship Id="rId77" Type="http://schemas.openxmlformats.org/officeDocument/2006/relationships/font" Target="fonts/Barlow-boldItalic.fntdata"/><Relationship Id="rId32" Type="http://schemas.openxmlformats.org/officeDocument/2006/relationships/slide" Target="slides/slide25.xml"/><Relationship Id="rId76" Type="http://schemas.openxmlformats.org/officeDocument/2006/relationships/font" Target="fonts/Barlow-italic.fntdata"/><Relationship Id="rId35" Type="http://schemas.openxmlformats.org/officeDocument/2006/relationships/slide" Target="slides/slide28.xml"/><Relationship Id="rId79" Type="http://schemas.openxmlformats.org/officeDocument/2006/relationships/font" Target="fonts/HankenGroteskBlack-boldItalic.fntdata"/><Relationship Id="rId34" Type="http://schemas.openxmlformats.org/officeDocument/2006/relationships/slide" Target="slides/slide27.xml"/><Relationship Id="rId78" Type="http://schemas.openxmlformats.org/officeDocument/2006/relationships/font" Target="fonts/HankenGroteskBlack-bold.fntdata"/><Relationship Id="rId71" Type="http://schemas.openxmlformats.org/officeDocument/2006/relationships/font" Target="fonts/InterExtraLight-bold.fntdata"/><Relationship Id="rId70" Type="http://schemas.openxmlformats.org/officeDocument/2006/relationships/font" Target="fonts/InterExtraLight-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nclusiveSansLight-regular.fntdata"/><Relationship Id="rId61" Type="http://schemas.openxmlformats.org/officeDocument/2006/relationships/font" Target="fonts/Inter-boldItalic.fntdata"/><Relationship Id="rId20" Type="http://schemas.openxmlformats.org/officeDocument/2006/relationships/slide" Target="slides/slide13.xml"/><Relationship Id="rId64" Type="http://schemas.openxmlformats.org/officeDocument/2006/relationships/font" Target="fonts/InclusiveSansLight-italic.fntdata"/><Relationship Id="rId63" Type="http://schemas.openxmlformats.org/officeDocument/2006/relationships/font" Target="fonts/InclusiveSansLight-bold.fntdata"/><Relationship Id="rId22" Type="http://schemas.openxmlformats.org/officeDocument/2006/relationships/slide" Target="slides/slide15.xml"/><Relationship Id="rId66" Type="http://schemas.openxmlformats.org/officeDocument/2006/relationships/font" Target="fonts/Outfit-regular.fntdata"/><Relationship Id="rId21" Type="http://schemas.openxmlformats.org/officeDocument/2006/relationships/slide" Target="slides/slide14.xml"/><Relationship Id="rId65" Type="http://schemas.openxmlformats.org/officeDocument/2006/relationships/font" Target="fonts/InclusiveSansLight-boldItalic.fntdata"/><Relationship Id="rId24" Type="http://schemas.openxmlformats.org/officeDocument/2006/relationships/slide" Target="slides/slide17.xml"/><Relationship Id="rId68" Type="http://schemas.openxmlformats.org/officeDocument/2006/relationships/font" Target="fonts/OutfitMedium-regular.fntdata"/><Relationship Id="rId23" Type="http://schemas.openxmlformats.org/officeDocument/2006/relationships/slide" Target="slides/slide16.xml"/><Relationship Id="rId67" Type="http://schemas.openxmlformats.org/officeDocument/2006/relationships/font" Target="fonts/Outfit-bold.fntdata"/><Relationship Id="rId60" Type="http://schemas.openxmlformats.org/officeDocument/2006/relationships/font" Target="fonts/Inter-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OutfitMedium-bold.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InterLight-bold.fntdata"/><Relationship Id="rId50" Type="http://schemas.openxmlformats.org/officeDocument/2006/relationships/font" Target="fonts/InterLight-regular.fntdata"/><Relationship Id="rId53" Type="http://schemas.openxmlformats.org/officeDocument/2006/relationships/font" Target="fonts/InterLight-boldItalic.fntdata"/><Relationship Id="rId52" Type="http://schemas.openxmlformats.org/officeDocument/2006/relationships/font" Target="fonts/InterLight-italic.fntdata"/><Relationship Id="rId11" Type="http://schemas.openxmlformats.org/officeDocument/2006/relationships/slide" Target="slides/slide4.xml"/><Relationship Id="rId55" Type="http://schemas.openxmlformats.org/officeDocument/2006/relationships/font" Target="fonts/InterSemiBold-bold.fntdata"/><Relationship Id="rId10" Type="http://schemas.openxmlformats.org/officeDocument/2006/relationships/slide" Target="slides/slide3.xml"/><Relationship Id="rId54" Type="http://schemas.openxmlformats.org/officeDocument/2006/relationships/font" Target="fonts/InterSemiBold-regular.fntdata"/><Relationship Id="rId13" Type="http://schemas.openxmlformats.org/officeDocument/2006/relationships/slide" Target="slides/slide6.xml"/><Relationship Id="rId57" Type="http://schemas.openxmlformats.org/officeDocument/2006/relationships/font" Target="fonts/InterSemiBold-boldItalic.fntdata"/><Relationship Id="rId12" Type="http://schemas.openxmlformats.org/officeDocument/2006/relationships/slide" Target="slides/slide5.xml"/><Relationship Id="rId56" Type="http://schemas.openxmlformats.org/officeDocument/2006/relationships/font" Target="fonts/InterSemiBold-italic.fntdata"/><Relationship Id="rId15" Type="http://schemas.openxmlformats.org/officeDocument/2006/relationships/slide" Target="slides/slide8.xml"/><Relationship Id="rId59" Type="http://schemas.openxmlformats.org/officeDocument/2006/relationships/font" Target="fonts/Inter-bold.fntdata"/><Relationship Id="rId14" Type="http://schemas.openxmlformats.org/officeDocument/2006/relationships/slide" Target="slides/slide7.xml"/><Relationship Id="rId58" Type="http://schemas.openxmlformats.org/officeDocument/2006/relationships/font" Target="fonts/Inter-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0: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3" name="Google Shape;36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5: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0" name="Google Shape;40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2" name="Google Shape;61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4" name="Google Shape;62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8" name="Google Shape;68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34: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9" name="Google Shape;71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6" name="Google Shape;726;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5" name="Google Shape;73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4" name="Google Shape;744;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3" name="Google Shape;75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15" name="Google Shape;15;p3"/>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l">
              <a:spcBef>
                <a:spcPts val="0"/>
              </a:spcBef>
              <a:spcAft>
                <a:spcPts val="0"/>
              </a:spcAft>
              <a:buNone/>
            </a:pPr>
            <a:fld id="{00000000-1234-1234-1234-123412341234}" type="slidenum">
              <a:rPr lang="en"/>
              <a:t>‹#›</a:t>
            </a:fld>
            <a:endParaRPr/>
          </a:p>
        </p:txBody>
      </p:sp>
      <p:sp>
        <p:nvSpPr>
          <p:cNvPr id="16" name="Google Shape;16;p3"/>
          <p:cNvSpPr txBox="1"/>
          <p:nvPr>
            <p:ph idx="1" type="body"/>
          </p:nvPr>
        </p:nvSpPr>
        <p:spPr>
          <a:xfrm>
            <a:off x="311701"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17" name="Google Shape;17;p3"/>
          <p:cNvSpPr txBox="1"/>
          <p:nvPr>
            <p:ph idx="2" type="body"/>
          </p:nvPr>
        </p:nvSpPr>
        <p:spPr>
          <a:xfrm>
            <a:off x="3167997"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18" name="Google Shape;18;p3"/>
          <p:cNvSpPr txBox="1"/>
          <p:nvPr>
            <p:ph idx="3" type="body"/>
          </p:nvPr>
        </p:nvSpPr>
        <p:spPr>
          <a:xfrm>
            <a:off x="6024292"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Tree>
  </p:cSld>
  <p:clrMapOvr>
    <a:masterClrMapping/>
  </p:clrMapOvr>
  <p:extLst>
    <p:ext uri="{DCECCB84-F9BA-43D5-87BE-67443E8EF086}">
      <p15:sldGuideLst>
        <p15:guide id="1" pos="196">
          <p15:clr>
            <a:srgbClr val="E46962"/>
          </p15:clr>
        </p15:guide>
        <p15:guide id="2" pos="1965">
          <p15:clr>
            <a:srgbClr val="E46962"/>
          </p15:clr>
        </p15:guide>
        <p15:guide id="3" pos="1996">
          <p15:clr>
            <a:srgbClr val="E46962"/>
          </p15:clr>
        </p15:guide>
        <p15:guide id="4" pos="3764">
          <p15:clr>
            <a:srgbClr val="E46962"/>
          </p15:clr>
        </p15:guide>
        <p15:guide id="5" pos="3795">
          <p15:clr>
            <a:srgbClr val="E46962"/>
          </p15:clr>
        </p15:guide>
        <p15:guide id="6" pos="5564">
          <p15:clr>
            <a:srgbClr val="E46962"/>
          </p15:clr>
        </p15:guide>
        <p15:guide id="7" orient="horz" pos="514">
          <p15:clr>
            <a:srgbClr val="E46962"/>
          </p15:clr>
        </p15:guide>
        <p15:guide id="8" orient="horz" pos="619">
          <p15:clr>
            <a:srgbClr val="E46962"/>
          </p15:clr>
        </p15:guide>
        <p15:guide id="9" orient="horz" pos="2937">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4"/>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5"/>
          <p:cNvSpPr txBox="1"/>
          <p:nvPr>
            <p:ph type="title"/>
          </p:nvPr>
        </p:nvSpPr>
        <p:spPr>
          <a:xfrm>
            <a:off x="311700" y="2150850"/>
            <a:ext cx="8520600" cy="841800"/>
          </a:xfrm>
          <a:prstGeom prst="rect">
            <a:avLst/>
          </a:prstGeom>
          <a:noFill/>
          <a:ln>
            <a:noFill/>
          </a:ln>
        </p:spPr>
        <p:txBody>
          <a:bodyPr anchorCtr="0" anchor="ctr" bIns="93500" lIns="93500" spcFirstLastPara="1" rIns="93500" wrap="square" tIns="9350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26" name="Google Shape;26;p6"/>
          <p:cNvSpPr txBox="1"/>
          <p:nvPr>
            <p:ph idx="1" type="body"/>
          </p:nvPr>
        </p:nvSpPr>
        <p:spPr>
          <a:xfrm>
            <a:off x="3117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6"/>
          <p:cNvSpPr txBox="1"/>
          <p:nvPr>
            <p:ph idx="2" type="body"/>
          </p:nvPr>
        </p:nvSpPr>
        <p:spPr>
          <a:xfrm>
            <a:off x="48324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8"/>
          <p:cNvSpPr txBox="1"/>
          <p:nvPr>
            <p:ph type="title"/>
          </p:nvPr>
        </p:nvSpPr>
        <p:spPr>
          <a:xfrm>
            <a:off x="311700" y="555600"/>
            <a:ext cx="2808000" cy="755700"/>
          </a:xfrm>
          <a:prstGeom prst="rect">
            <a:avLst/>
          </a:prstGeom>
          <a:noFill/>
          <a:ln>
            <a:noFill/>
          </a:ln>
        </p:spPr>
        <p:txBody>
          <a:bodyPr anchorCtr="0" anchor="b" bIns="93500" lIns="93500" spcFirstLastPara="1" rIns="93500" wrap="square" tIns="93500">
            <a:noAutofit/>
          </a:bodyPr>
          <a:lstStyle>
            <a:lvl1pPr lvl="0" algn="l">
              <a:lnSpc>
                <a:spcPct val="100000"/>
              </a:lnSpc>
              <a:spcBef>
                <a:spcPts val="0"/>
              </a:spcBef>
              <a:spcAft>
                <a:spcPts val="0"/>
              </a:spcAft>
              <a:buSzPts val="2500"/>
              <a:buNone/>
              <a:defRPr sz="2500"/>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34" name="Google Shape;34;p8"/>
          <p:cNvSpPr txBox="1"/>
          <p:nvPr>
            <p:ph idx="1" type="body"/>
          </p:nvPr>
        </p:nvSpPr>
        <p:spPr>
          <a:xfrm>
            <a:off x="311700" y="1389600"/>
            <a:ext cx="2808000" cy="3179400"/>
          </a:xfrm>
          <a:prstGeom prst="rect">
            <a:avLst/>
          </a:prstGeom>
          <a:noFill/>
          <a:ln>
            <a:noFill/>
          </a:ln>
        </p:spPr>
        <p:txBody>
          <a:bodyPr anchorCtr="0" anchor="t" bIns="93500" lIns="93500" spcFirstLastPara="1" rIns="93500" wrap="square" tIns="93500">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9"/>
          <p:cNvSpPr txBox="1"/>
          <p:nvPr>
            <p:ph type="title"/>
          </p:nvPr>
        </p:nvSpPr>
        <p:spPr>
          <a:xfrm>
            <a:off x="490250" y="450150"/>
            <a:ext cx="6367800" cy="4090800"/>
          </a:xfrm>
          <a:prstGeom prst="rect">
            <a:avLst/>
          </a:prstGeom>
          <a:noFill/>
          <a:ln>
            <a:noFill/>
          </a:ln>
        </p:spPr>
        <p:txBody>
          <a:bodyPr anchorCtr="0" anchor="ctr" bIns="93500" lIns="93500" spcFirstLastPara="1" rIns="93500" wrap="square" tIns="93500">
            <a:noAutofit/>
          </a:bodyPr>
          <a:lstStyle>
            <a:lvl1pPr lvl="0" algn="l">
              <a:lnSpc>
                <a:spcPct val="100000"/>
              </a:lnSpc>
              <a:spcBef>
                <a:spcPts val="0"/>
              </a:spcBef>
              <a:spcAft>
                <a:spcPts val="0"/>
              </a:spcAft>
              <a:buSzPts val="4900"/>
              <a:buNone/>
              <a:defRPr sz="4900"/>
            </a:lvl1pPr>
            <a:lvl2pPr lvl="1" algn="l">
              <a:lnSpc>
                <a:spcPct val="100000"/>
              </a:lnSpc>
              <a:spcBef>
                <a:spcPts val="0"/>
              </a:spcBef>
              <a:spcAft>
                <a:spcPts val="0"/>
              </a:spcAft>
              <a:buSzPts val="4900"/>
              <a:buNone/>
              <a:defRPr sz="4900"/>
            </a:lvl2pPr>
            <a:lvl3pPr lvl="2" algn="l">
              <a:lnSpc>
                <a:spcPct val="100000"/>
              </a:lnSpc>
              <a:spcBef>
                <a:spcPts val="0"/>
              </a:spcBef>
              <a:spcAft>
                <a:spcPts val="0"/>
              </a:spcAft>
              <a:buSzPts val="4900"/>
              <a:buNone/>
              <a:defRPr sz="4900"/>
            </a:lvl3pPr>
            <a:lvl4pPr lvl="3" algn="l">
              <a:lnSpc>
                <a:spcPct val="100000"/>
              </a:lnSpc>
              <a:spcBef>
                <a:spcPts val="0"/>
              </a:spcBef>
              <a:spcAft>
                <a:spcPts val="0"/>
              </a:spcAft>
              <a:buSzPts val="4900"/>
              <a:buNone/>
              <a:defRPr sz="4900"/>
            </a:lvl4pPr>
            <a:lvl5pPr lvl="4" algn="l">
              <a:lnSpc>
                <a:spcPct val="100000"/>
              </a:lnSpc>
              <a:spcBef>
                <a:spcPts val="0"/>
              </a:spcBef>
              <a:spcAft>
                <a:spcPts val="0"/>
              </a:spcAft>
              <a:buSzPts val="4900"/>
              <a:buNone/>
              <a:defRPr sz="4900"/>
            </a:lvl5pPr>
            <a:lvl6pPr lvl="5" algn="l">
              <a:lnSpc>
                <a:spcPct val="100000"/>
              </a:lnSpc>
              <a:spcBef>
                <a:spcPts val="0"/>
              </a:spcBef>
              <a:spcAft>
                <a:spcPts val="0"/>
              </a:spcAft>
              <a:buSzPts val="4900"/>
              <a:buNone/>
              <a:defRPr sz="4900"/>
            </a:lvl6pPr>
            <a:lvl7pPr lvl="6" algn="l">
              <a:lnSpc>
                <a:spcPct val="100000"/>
              </a:lnSpc>
              <a:spcBef>
                <a:spcPts val="0"/>
              </a:spcBef>
              <a:spcAft>
                <a:spcPts val="0"/>
              </a:spcAft>
              <a:buSzPts val="4900"/>
              <a:buNone/>
              <a:defRPr sz="4900"/>
            </a:lvl7pPr>
            <a:lvl8pPr lvl="7" algn="l">
              <a:lnSpc>
                <a:spcPct val="100000"/>
              </a:lnSpc>
              <a:spcBef>
                <a:spcPts val="0"/>
              </a:spcBef>
              <a:spcAft>
                <a:spcPts val="0"/>
              </a:spcAft>
              <a:buSzPts val="4900"/>
              <a:buNone/>
              <a:defRPr sz="4900"/>
            </a:lvl8pPr>
            <a:lvl9pPr lvl="8" algn="l">
              <a:lnSpc>
                <a:spcPct val="100000"/>
              </a:lnSpc>
              <a:spcBef>
                <a:spcPts val="0"/>
              </a:spcBef>
              <a:spcAft>
                <a:spcPts val="0"/>
              </a:spcAft>
              <a:buSzPts val="4900"/>
              <a:buNone/>
              <a:defRPr sz="4900"/>
            </a:lvl9pPr>
          </a:lstStyle>
          <a:p/>
        </p:txBody>
      </p:sp>
      <p:sp>
        <p:nvSpPr>
          <p:cNvPr id="38" name="Google Shape;38;p9"/>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10"/>
          <p:cNvSpPr/>
          <p:nvPr/>
        </p:nvSpPr>
        <p:spPr>
          <a:xfrm>
            <a:off x="4572000" y="-125"/>
            <a:ext cx="4572000" cy="5143500"/>
          </a:xfrm>
          <a:prstGeom prst="rect">
            <a:avLst/>
          </a:prstGeom>
          <a:solidFill>
            <a:schemeClr val="lt2"/>
          </a:solidFill>
          <a:ln>
            <a:noFill/>
          </a:ln>
        </p:spPr>
        <p:txBody>
          <a:bodyPr anchorCtr="0" anchor="ctr" bIns="93500" lIns="93500" spcFirstLastPara="1" rIns="93500" wrap="square" tIns="9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0"/>
          <p:cNvSpPr txBox="1"/>
          <p:nvPr>
            <p:ph type="title"/>
          </p:nvPr>
        </p:nvSpPr>
        <p:spPr>
          <a:xfrm>
            <a:off x="265500" y="1233175"/>
            <a:ext cx="4045200" cy="14823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p:txBody>
      </p:sp>
      <p:sp>
        <p:nvSpPr>
          <p:cNvPr id="42" name="Google Shape;42;p10"/>
          <p:cNvSpPr txBox="1"/>
          <p:nvPr>
            <p:ph idx="1" type="subTitle"/>
          </p:nvPr>
        </p:nvSpPr>
        <p:spPr>
          <a:xfrm>
            <a:off x="265500" y="2803075"/>
            <a:ext cx="4045200" cy="12351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10"/>
          <p:cNvSpPr txBox="1"/>
          <p:nvPr>
            <p:ph idx="2" type="body"/>
          </p:nvPr>
        </p:nvSpPr>
        <p:spPr>
          <a:xfrm>
            <a:off x="4939500" y="724075"/>
            <a:ext cx="3837000" cy="3695100"/>
          </a:xfrm>
          <a:prstGeom prst="rect">
            <a:avLst/>
          </a:prstGeom>
          <a:noFill/>
          <a:ln>
            <a:noFill/>
          </a:ln>
        </p:spPr>
        <p:txBody>
          <a:bodyPr anchorCtr="0" anchor="ctr" bIns="93500" lIns="93500" spcFirstLastPara="1" rIns="93500" wrap="square" tIns="93500">
            <a:noAutofit/>
          </a:bodyPr>
          <a:lstStyle>
            <a:lvl1pPr indent="-342900" lvl="0" marL="457200" algn="l">
              <a:lnSpc>
                <a:spcPct val="115000"/>
              </a:lnSpc>
              <a:spcBef>
                <a:spcPts val="0"/>
              </a:spcBef>
              <a:spcAft>
                <a:spcPts val="0"/>
              </a:spcAft>
              <a:buSzPts val="1800"/>
              <a:buChar char="●"/>
              <a:defRPr sz="1800"/>
            </a:lvl1pPr>
            <a:lvl2pPr indent="-317500" lvl="1" marL="914400" algn="l">
              <a:lnSpc>
                <a:spcPct val="115000"/>
              </a:lnSpc>
              <a:spcBef>
                <a:spcPts val="0"/>
              </a:spcBef>
              <a:spcAft>
                <a:spcPts val="0"/>
              </a:spcAft>
              <a:buSzPts val="1400"/>
              <a:buChar char="○"/>
              <a:defRPr sz="1400"/>
            </a:lvl2pPr>
            <a:lvl3pPr indent="-317500" lvl="2" marL="1371600" algn="l">
              <a:lnSpc>
                <a:spcPct val="115000"/>
              </a:lnSpc>
              <a:spcBef>
                <a:spcPts val="0"/>
              </a:spcBef>
              <a:spcAft>
                <a:spcPts val="0"/>
              </a:spcAft>
              <a:buSzPts val="1400"/>
              <a:buChar char="■"/>
              <a:defRPr sz="1400"/>
            </a:lvl3pPr>
            <a:lvl4pPr indent="-317500" lvl="3" marL="1828800" algn="l">
              <a:lnSpc>
                <a:spcPct val="115000"/>
              </a:lnSpc>
              <a:spcBef>
                <a:spcPts val="0"/>
              </a:spcBef>
              <a:spcAft>
                <a:spcPts val="0"/>
              </a:spcAft>
              <a:buSzPts val="1400"/>
              <a:buChar char="●"/>
              <a:defRPr sz="1400"/>
            </a:lvl4pPr>
            <a:lvl5pPr indent="-317500" lvl="4" marL="2286000" algn="l">
              <a:lnSpc>
                <a:spcPct val="115000"/>
              </a:lnSpc>
              <a:spcBef>
                <a:spcPts val="0"/>
              </a:spcBef>
              <a:spcAft>
                <a:spcPts val="0"/>
              </a:spcAft>
              <a:buSzPts val="1400"/>
              <a:buChar char="○"/>
              <a:defRPr sz="1400"/>
            </a:lvl5pPr>
            <a:lvl6pPr indent="-317500" lvl="5" marL="2743200" algn="l">
              <a:lnSpc>
                <a:spcPct val="115000"/>
              </a:lnSpc>
              <a:spcBef>
                <a:spcPts val="0"/>
              </a:spcBef>
              <a:spcAft>
                <a:spcPts val="0"/>
              </a:spcAft>
              <a:buSzPts val="1400"/>
              <a:buChar char="■"/>
              <a:defRPr sz="1400"/>
            </a:lvl6pPr>
            <a:lvl7pPr indent="-317500" lvl="6" marL="3200400" algn="l">
              <a:lnSpc>
                <a:spcPct val="115000"/>
              </a:lnSpc>
              <a:spcBef>
                <a:spcPts val="0"/>
              </a:spcBef>
              <a:spcAft>
                <a:spcPts val="0"/>
              </a:spcAft>
              <a:buSzPts val="1400"/>
              <a:buChar char="●"/>
              <a:defRPr sz="1400"/>
            </a:lvl7pPr>
            <a:lvl8pPr indent="-317500" lvl="7" marL="3657600" algn="l">
              <a:lnSpc>
                <a:spcPct val="115000"/>
              </a:lnSpc>
              <a:spcBef>
                <a:spcPts val="0"/>
              </a:spcBef>
              <a:spcAft>
                <a:spcPts val="0"/>
              </a:spcAft>
              <a:buSzPts val="1400"/>
              <a:buChar char="○"/>
              <a:defRPr sz="1400"/>
            </a:lvl8pPr>
            <a:lvl9pPr indent="-317500" lvl="8" marL="4114800" algn="l">
              <a:lnSpc>
                <a:spcPct val="115000"/>
              </a:lnSpc>
              <a:spcBef>
                <a:spcPts val="0"/>
              </a:spcBef>
              <a:spcAft>
                <a:spcPts val="0"/>
              </a:spcAft>
              <a:buSzPts val="1400"/>
              <a:buChar char="■"/>
              <a:defRPr sz="1400"/>
            </a:lvl9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1"/>
          <p:cNvSpPr txBox="1"/>
          <p:nvPr>
            <p:ph idx="1" type="body"/>
          </p:nvPr>
        </p:nvSpPr>
        <p:spPr>
          <a:xfrm>
            <a:off x="311700" y="4230575"/>
            <a:ext cx="5998800" cy="605100"/>
          </a:xfrm>
          <a:prstGeom prst="rect">
            <a:avLst/>
          </a:prstGeom>
          <a:noFill/>
          <a:ln>
            <a:noFill/>
          </a:ln>
        </p:spPr>
        <p:txBody>
          <a:bodyPr anchorCtr="0" anchor="ctr" bIns="93500" lIns="93500" spcFirstLastPara="1" rIns="93500" wrap="square" tIns="93500">
            <a:noAutofit/>
          </a:bodyPr>
          <a:lstStyle>
            <a:lvl1pPr indent="-228600" lvl="0" marL="457200" algn="l">
              <a:lnSpc>
                <a:spcPct val="100000"/>
              </a:lnSpc>
              <a:spcBef>
                <a:spcPts val="0"/>
              </a:spcBef>
              <a:spcAft>
                <a:spcPts val="0"/>
              </a:spcAft>
              <a:buSzPts val="1800"/>
              <a:buNone/>
              <a:defRPr sz="1800"/>
            </a:lvl1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2"/>
          <p:cNvSpPr txBox="1"/>
          <p:nvPr>
            <p:ph hasCustomPrompt="1" type="title"/>
          </p:nvPr>
        </p:nvSpPr>
        <p:spPr>
          <a:xfrm>
            <a:off x="311700" y="1106125"/>
            <a:ext cx="8520600" cy="19635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12300"/>
              <a:buNone/>
              <a:defRPr sz="12300"/>
            </a:lvl1pPr>
            <a:lvl2pPr lvl="1" algn="ctr">
              <a:lnSpc>
                <a:spcPct val="100000"/>
              </a:lnSpc>
              <a:spcBef>
                <a:spcPts val="0"/>
              </a:spcBef>
              <a:spcAft>
                <a:spcPts val="0"/>
              </a:spcAft>
              <a:buSzPts val="12300"/>
              <a:buNone/>
              <a:defRPr sz="12300"/>
            </a:lvl2pPr>
            <a:lvl3pPr lvl="2" algn="ctr">
              <a:lnSpc>
                <a:spcPct val="100000"/>
              </a:lnSpc>
              <a:spcBef>
                <a:spcPts val="0"/>
              </a:spcBef>
              <a:spcAft>
                <a:spcPts val="0"/>
              </a:spcAft>
              <a:buSzPts val="12300"/>
              <a:buNone/>
              <a:defRPr sz="12300"/>
            </a:lvl3pPr>
            <a:lvl4pPr lvl="3" algn="ctr">
              <a:lnSpc>
                <a:spcPct val="100000"/>
              </a:lnSpc>
              <a:spcBef>
                <a:spcPts val="0"/>
              </a:spcBef>
              <a:spcAft>
                <a:spcPts val="0"/>
              </a:spcAft>
              <a:buSzPts val="12300"/>
              <a:buNone/>
              <a:defRPr sz="12300"/>
            </a:lvl4pPr>
            <a:lvl5pPr lvl="4" algn="ctr">
              <a:lnSpc>
                <a:spcPct val="100000"/>
              </a:lnSpc>
              <a:spcBef>
                <a:spcPts val="0"/>
              </a:spcBef>
              <a:spcAft>
                <a:spcPts val="0"/>
              </a:spcAft>
              <a:buSzPts val="12300"/>
              <a:buNone/>
              <a:defRPr sz="12300"/>
            </a:lvl5pPr>
            <a:lvl6pPr lvl="5" algn="ctr">
              <a:lnSpc>
                <a:spcPct val="100000"/>
              </a:lnSpc>
              <a:spcBef>
                <a:spcPts val="0"/>
              </a:spcBef>
              <a:spcAft>
                <a:spcPts val="0"/>
              </a:spcAft>
              <a:buSzPts val="12300"/>
              <a:buNone/>
              <a:defRPr sz="12300"/>
            </a:lvl6pPr>
            <a:lvl7pPr lvl="6" algn="ctr">
              <a:lnSpc>
                <a:spcPct val="100000"/>
              </a:lnSpc>
              <a:spcBef>
                <a:spcPts val="0"/>
              </a:spcBef>
              <a:spcAft>
                <a:spcPts val="0"/>
              </a:spcAft>
              <a:buSzPts val="12300"/>
              <a:buNone/>
              <a:defRPr sz="12300"/>
            </a:lvl7pPr>
            <a:lvl8pPr lvl="7" algn="ctr">
              <a:lnSpc>
                <a:spcPct val="100000"/>
              </a:lnSpc>
              <a:spcBef>
                <a:spcPts val="0"/>
              </a:spcBef>
              <a:spcAft>
                <a:spcPts val="0"/>
              </a:spcAft>
              <a:buSzPts val="12300"/>
              <a:buNone/>
              <a:defRPr sz="12300"/>
            </a:lvl8pPr>
            <a:lvl9pPr lvl="8" algn="ctr">
              <a:lnSpc>
                <a:spcPct val="100000"/>
              </a:lnSpc>
              <a:spcBef>
                <a:spcPts val="0"/>
              </a:spcBef>
              <a:spcAft>
                <a:spcPts val="0"/>
              </a:spcAft>
              <a:buSzPts val="12300"/>
              <a:buNone/>
              <a:defRPr sz="12300"/>
            </a:lvl9pPr>
          </a:lstStyle>
          <a:p>
            <a:r>
              <a:t>xx%</a:t>
            </a:r>
          </a:p>
        </p:txBody>
      </p:sp>
      <p:sp>
        <p:nvSpPr>
          <p:cNvPr id="50" name="Google Shape;50;p12"/>
          <p:cNvSpPr txBox="1"/>
          <p:nvPr>
            <p:ph idx="1" type="body"/>
          </p:nvPr>
        </p:nvSpPr>
        <p:spPr>
          <a:xfrm>
            <a:off x="311700" y="3152225"/>
            <a:ext cx="8520600" cy="1300800"/>
          </a:xfrm>
          <a:prstGeom prst="rect">
            <a:avLst/>
          </a:prstGeom>
          <a:noFill/>
          <a:ln>
            <a:noFill/>
          </a:ln>
        </p:spPr>
        <p:txBody>
          <a:bodyPr anchorCtr="0" anchor="t" bIns="93500" lIns="93500" spcFirstLastPara="1" rIns="93500" wrap="square" tIns="93500">
            <a:noAutofit/>
          </a:bodyPr>
          <a:lstStyle>
            <a:lvl1pPr indent="-342900" lvl="0" marL="457200" algn="ctr">
              <a:lnSpc>
                <a:spcPct val="115000"/>
              </a:lnSpc>
              <a:spcBef>
                <a:spcPts val="0"/>
              </a:spcBef>
              <a:spcAft>
                <a:spcPts val="0"/>
              </a:spcAft>
              <a:buSzPts val="1800"/>
              <a:buChar char="●"/>
              <a:defRPr sz="1800"/>
            </a:lvl1pPr>
            <a:lvl2pPr indent="-317500" lvl="1" marL="914400" algn="ctr">
              <a:lnSpc>
                <a:spcPct val="115000"/>
              </a:lnSpc>
              <a:spcBef>
                <a:spcPts val="0"/>
              </a:spcBef>
              <a:spcAft>
                <a:spcPts val="0"/>
              </a:spcAft>
              <a:buSzPts val="1400"/>
              <a:buChar char="○"/>
              <a:defRPr sz="1400"/>
            </a:lvl2pPr>
            <a:lvl3pPr indent="-317500" lvl="2" marL="1371600" algn="ctr">
              <a:lnSpc>
                <a:spcPct val="115000"/>
              </a:lnSpc>
              <a:spcBef>
                <a:spcPts val="0"/>
              </a:spcBef>
              <a:spcAft>
                <a:spcPts val="0"/>
              </a:spcAft>
              <a:buSzPts val="1400"/>
              <a:buChar char="■"/>
              <a:defRPr sz="1400"/>
            </a:lvl3pPr>
            <a:lvl4pPr indent="-317500" lvl="3" marL="1828800" algn="ctr">
              <a:lnSpc>
                <a:spcPct val="115000"/>
              </a:lnSpc>
              <a:spcBef>
                <a:spcPts val="0"/>
              </a:spcBef>
              <a:spcAft>
                <a:spcPts val="0"/>
              </a:spcAft>
              <a:buSzPts val="1400"/>
              <a:buChar char="●"/>
              <a:defRPr sz="1400"/>
            </a:lvl4pPr>
            <a:lvl5pPr indent="-317500" lvl="4" marL="2286000" algn="ctr">
              <a:lnSpc>
                <a:spcPct val="115000"/>
              </a:lnSpc>
              <a:spcBef>
                <a:spcPts val="0"/>
              </a:spcBef>
              <a:spcAft>
                <a:spcPts val="0"/>
              </a:spcAft>
              <a:buSzPts val="1400"/>
              <a:buChar char="○"/>
              <a:defRPr sz="1400"/>
            </a:lvl5pPr>
            <a:lvl6pPr indent="-317500" lvl="5" marL="2743200" algn="ctr">
              <a:lnSpc>
                <a:spcPct val="115000"/>
              </a:lnSpc>
              <a:spcBef>
                <a:spcPts val="0"/>
              </a:spcBef>
              <a:spcAft>
                <a:spcPts val="0"/>
              </a:spcAft>
              <a:buSzPts val="1400"/>
              <a:buChar char="■"/>
              <a:defRPr sz="1400"/>
            </a:lvl6pPr>
            <a:lvl7pPr indent="-317500" lvl="6" marL="3200400" algn="ctr">
              <a:lnSpc>
                <a:spcPct val="115000"/>
              </a:lnSpc>
              <a:spcBef>
                <a:spcPts val="0"/>
              </a:spcBef>
              <a:spcAft>
                <a:spcPts val="0"/>
              </a:spcAft>
              <a:buSzPts val="1400"/>
              <a:buChar char="●"/>
              <a:defRPr sz="1400"/>
            </a:lvl7pPr>
            <a:lvl8pPr indent="-317500" lvl="7" marL="3657600" algn="ctr">
              <a:lnSpc>
                <a:spcPct val="115000"/>
              </a:lnSpc>
              <a:spcBef>
                <a:spcPts val="0"/>
              </a:spcBef>
              <a:spcAft>
                <a:spcPts val="0"/>
              </a:spcAft>
              <a:buSzPts val="1400"/>
              <a:buChar char="○"/>
              <a:defRPr sz="1400"/>
            </a:lvl8pPr>
            <a:lvl9pPr indent="-317500" lvl="8" marL="4114800" algn="ctr">
              <a:lnSpc>
                <a:spcPct val="115000"/>
              </a:lnSpc>
              <a:spcBef>
                <a:spcPts val="0"/>
              </a:spcBef>
              <a:spcAft>
                <a:spcPts val="0"/>
              </a:spcAft>
              <a:buSzPts val="1400"/>
              <a:buChar char="■"/>
              <a:defRPr sz="1400"/>
            </a:lvl9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7" name="Shape 57"/>
        <p:cNvGrpSpPr/>
        <p:nvPr/>
      </p:nvGrpSpPr>
      <p:grpSpPr>
        <a:xfrm>
          <a:off x="0" y="0"/>
          <a:ext cx="0" cy="0"/>
          <a:chOff x="0" y="0"/>
          <a:chExt cx="0" cy="0"/>
        </a:xfrm>
      </p:grpSpPr>
      <p:sp>
        <p:nvSpPr>
          <p:cNvPr id="58" name="Google Shape;58;p14"/>
          <p:cNvSpPr txBox="1"/>
          <p:nvPr>
            <p:ph type="ctrTitle"/>
          </p:nvPr>
        </p:nvSpPr>
        <p:spPr>
          <a:xfrm>
            <a:off x="311708" y="744575"/>
            <a:ext cx="8520600" cy="20526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59" name="Google Shape;59;p14"/>
          <p:cNvSpPr txBox="1"/>
          <p:nvPr>
            <p:ph idx="1" type="subTitle"/>
          </p:nvPr>
        </p:nvSpPr>
        <p:spPr>
          <a:xfrm>
            <a:off x="311700" y="2834125"/>
            <a:ext cx="8520600" cy="7926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60" name="Google Shape;60;p14"/>
          <p:cNvSpPr txBox="1"/>
          <p:nvPr/>
        </p:nvSpPr>
        <p:spPr>
          <a:xfrm>
            <a:off x="8485308" y="4618175"/>
            <a:ext cx="548700" cy="393600"/>
          </a:xfrm>
          <a:prstGeom prst="rect">
            <a:avLst/>
          </a:prstGeom>
          <a:noFill/>
          <a:ln>
            <a:noFill/>
          </a:ln>
        </p:spPr>
        <p:txBody>
          <a:bodyPr anchorCtr="0" anchor="b" bIns="93500" lIns="93500" spcFirstLastPara="1" rIns="93500" wrap="square" tIns="93500">
            <a:noAutofit/>
          </a:bodyPr>
          <a:lstStyle/>
          <a:p>
            <a:pPr indent="0" lvl="0" marL="0" marR="0" rtl="0" algn="r">
              <a:lnSpc>
                <a:spcPct val="100000"/>
              </a:lnSpc>
              <a:spcBef>
                <a:spcPts val="0"/>
              </a:spcBef>
              <a:spcAft>
                <a:spcPts val="0"/>
              </a:spcAft>
              <a:buClr>
                <a:srgbClr val="000000"/>
              </a:buClr>
              <a:buSzPts val="1000"/>
              <a:buFont typeface="Arial"/>
              <a:buNone/>
            </a:pPr>
            <a:fld id="{00000000-1234-1234-1234-123412341234}" type="slidenum">
              <a:rPr b="0" i="0" lang="en" sz="1000" u="none" cap="none" strike="noStrike">
                <a:solidFill>
                  <a:srgbClr val="595959"/>
                </a:solidFill>
                <a:latin typeface="Inter Light"/>
                <a:ea typeface="Inter Light"/>
                <a:cs typeface="Inter Light"/>
                <a:sym typeface="Inter Light"/>
              </a:rPr>
              <a:t>‹#›</a:t>
            </a:fld>
            <a:endParaRPr b="0" i="0" sz="1000" u="none" cap="none" strike="noStrike">
              <a:solidFill>
                <a:srgbClr val="595959"/>
              </a:solidFill>
              <a:latin typeface="Inter Light"/>
              <a:ea typeface="Inter Light"/>
              <a:cs typeface="Inter Light"/>
              <a:sym typeface="Inter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5"/>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63" name="Google Shape;63;p15"/>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Inclusive Sans Light"/>
                <a:ea typeface="Inclusive Sans Light"/>
                <a:cs typeface="Inclusive Sans Light"/>
                <a:sym typeface="Inclusive Sans Light"/>
              </a:defRPr>
            </a:lvl9pPr>
          </a:lstStyle>
          <a:p>
            <a:pPr indent="0" lvl="0" marL="0" rtl="0" algn="l">
              <a:spcBef>
                <a:spcPts val="0"/>
              </a:spcBef>
              <a:spcAft>
                <a:spcPts val="0"/>
              </a:spcAft>
              <a:buNone/>
            </a:pPr>
            <a:fld id="{00000000-1234-1234-1234-123412341234}" type="slidenum">
              <a:rPr lang="en"/>
              <a:t>‹#›</a:t>
            </a:fld>
            <a:endParaRPr/>
          </a:p>
        </p:txBody>
      </p:sp>
      <p:sp>
        <p:nvSpPr>
          <p:cNvPr id="64" name="Google Shape;64;p15"/>
          <p:cNvSpPr txBox="1"/>
          <p:nvPr>
            <p:ph idx="1" type="body"/>
          </p:nvPr>
        </p:nvSpPr>
        <p:spPr>
          <a:xfrm>
            <a:off x="311701"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65" name="Google Shape;65;p15"/>
          <p:cNvSpPr txBox="1"/>
          <p:nvPr>
            <p:ph idx="2" type="body"/>
          </p:nvPr>
        </p:nvSpPr>
        <p:spPr>
          <a:xfrm>
            <a:off x="3167997"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
        <p:nvSpPr>
          <p:cNvPr id="66" name="Google Shape;66;p15"/>
          <p:cNvSpPr txBox="1"/>
          <p:nvPr>
            <p:ph idx="3" type="body"/>
          </p:nvPr>
        </p:nvSpPr>
        <p:spPr>
          <a:xfrm>
            <a:off x="6024292" y="982026"/>
            <a:ext cx="2808000" cy="3416400"/>
          </a:xfrm>
          <a:prstGeom prst="rect">
            <a:avLst/>
          </a:prstGeom>
          <a:noFill/>
          <a:ln>
            <a:noFill/>
          </a:ln>
        </p:spPr>
        <p:txBody>
          <a:bodyPr anchorCtr="0" anchor="t" bIns="93500" lIns="93500" spcFirstLastPara="1" rIns="93500" wrap="square" tIns="93500">
            <a:noAutofit/>
          </a:bodyPr>
          <a:lstStyle>
            <a:lvl1pPr indent="-279400" lvl="0" marL="457200" algn="l">
              <a:lnSpc>
                <a:spcPct val="115000"/>
              </a:lnSpc>
              <a:spcBef>
                <a:spcPts val="0"/>
              </a:spcBef>
              <a:spcAft>
                <a:spcPts val="0"/>
              </a:spcAft>
              <a:buSzPts val="800"/>
              <a:buChar char="●"/>
              <a:defRPr/>
            </a:lvl1pPr>
            <a:lvl2pPr indent="-279400" lvl="1" marL="914400" algn="l">
              <a:lnSpc>
                <a:spcPct val="115000"/>
              </a:lnSpc>
              <a:spcBef>
                <a:spcPts val="0"/>
              </a:spcBef>
              <a:spcAft>
                <a:spcPts val="0"/>
              </a:spcAft>
              <a:buSzPts val="800"/>
              <a:buFont typeface="Inter"/>
              <a:buChar char="○"/>
              <a:defRPr>
                <a:latin typeface="Inter"/>
                <a:ea typeface="Inter"/>
                <a:cs typeface="Inter"/>
                <a:sym typeface="Inter"/>
              </a:defRPr>
            </a:lvl2pPr>
            <a:lvl3pPr indent="-279400" lvl="2" marL="1371600" algn="l">
              <a:lnSpc>
                <a:spcPct val="115000"/>
              </a:lnSpc>
              <a:spcBef>
                <a:spcPts val="0"/>
              </a:spcBef>
              <a:spcAft>
                <a:spcPts val="0"/>
              </a:spcAft>
              <a:buSzPts val="800"/>
              <a:buChar char="■"/>
              <a:defRPr/>
            </a:lvl3pPr>
            <a:lvl4pPr indent="-279400" lvl="3" marL="1828800" algn="l">
              <a:lnSpc>
                <a:spcPct val="115000"/>
              </a:lnSpc>
              <a:spcBef>
                <a:spcPts val="0"/>
              </a:spcBef>
              <a:spcAft>
                <a:spcPts val="0"/>
              </a:spcAft>
              <a:buSzPts val="800"/>
              <a:buChar char="●"/>
              <a:defRPr/>
            </a:lvl4pPr>
            <a:lvl5pPr indent="-279400" lvl="4" marL="2286000" algn="l">
              <a:lnSpc>
                <a:spcPct val="115000"/>
              </a:lnSpc>
              <a:spcBef>
                <a:spcPts val="0"/>
              </a:spcBef>
              <a:spcAft>
                <a:spcPts val="0"/>
              </a:spcAft>
              <a:buSzPts val="800"/>
              <a:buChar char="○"/>
              <a:defRPr/>
            </a:lvl5pPr>
            <a:lvl6pPr indent="-279400" lvl="5" marL="2743200" algn="l">
              <a:lnSpc>
                <a:spcPct val="115000"/>
              </a:lnSpc>
              <a:spcBef>
                <a:spcPts val="0"/>
              </a:spcBef>
              <a:spcAft>
                <a:spcPts val="0"/>
              </a:spcAft>
              <a:buSzPts val="800"/>
              <a:buChar char="■"/>
              <a:defRPr/>
            </a:lvl6pPr>
            <a:lvl7pPr indent="-279400" lvl="6" marL="3200400" algn="l">
              <a:lnSpc>
                <a:spcPct val="115000"/>
              </a:lnSpc>
              <a:spcBef>
                <a:spcPts val="0"/>
              </a:spcBef>
              <a:spcAft>
                <a:spcPts val="0"/>
              </a:spcAft>
              <a:buSzPts val="800"/>
              <a:buChar char="●"/>
              <a:defRPr/>
            </a:lvl7pPr>
            <a:lvl8pPr indent="-279400" lvl="7" marL="3657600" algn="l">
              <a:lnSpc>
                <a:spcPct val="115000"/>
              </a:lnSpc>
              <a:spcBef>
                <a:spcPts val="0"/>
              </a:spcBef>
              <a:spcAft>
                <a:spcPts val="0"/>
              </a:spcAft>
              <a:buSzPts val="800"/>
              <a:buChar char="○"/>
              <a:defRPr/>
            </a:lvl8pPr>
            <a:lvl9pPr indent="-279400" lvl="8" marL="4114800" algn="l">
              <a:lnSpc>
                <a:spcPct val="115000"/>
              </a:lnSpc>
              <a:spcBef>
                <a:spcPts val="0"/>
              </a:spcBef>
              <a:spcAft>
                <a:spcPts val="0"/>
              </a:spcAft>
              <a:buSzPts val="800"/>
              <a:buChar char="■"/>
              <a:defRPr/>
            </a:lvl9pPr>
          </a:lstStyle>
          <a:p/>
        </p:txBody>
      </p:sp>
    </p:spTree>
  </p:cSld>
  <p:clrMapOvr>
    <a:masterClrMapping/>
  </p:clrMapOvr>
  <p:extLst>
    <p:ext uri="{DCECCB84-F9BA-43D5-87BE-67443E8EF086}">
      <p15:sldGuideLst>
        <p15:guide id="1" pos="196">
          <p15:clr>
            <a:srgbClr val="E46962"/>
          </p15:clr>
        </p15:guide>
        <p15:guide id="2" pos="1965">
          <p15:clr>
            <a:srgbClr val="E46962"/>
          </p15:clr>
        </p15:guide>
        <p15:guide id="3" pos="1996">
          <p15:clr>
            <a:srgbClr val="E46962"/>
          </p15:clr>
        </p15:guide>
        <p15:guide id="4" pos="3764">
          <p15:clr>
            <a:srgbClr val="E46962"/>
          </p15:clr>
        </p15:guide>
        <p15:guide id="5" pos="3795">
          <p15:clr>
            <a:srgbClr val="E46962"/>
          </p15:clr>
        </p15:guide>
        <p15:guide id="6" pos="5564">
          <p15:clr>
            <a:srgbClr val="E46962"/>
          </p15:clr>
        </p15:guide>
        <p15:guide id="7" orient="horz" pos="514">
          <p15:clr>
            <a:srgbClr val="E46962"/>
          </p15:clr>
        </p15:guide>
        <p15:guide id="8" orient="horz" pos="619">
          <p15:clr>
            <a:srgbClr val="E46962"/>
          </p15:clr>
        </p15:guide>
        <p15:guide id="9" orient="horz" pos="2937">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16"/>
          <p:cNvSpPr/>
          <p:nvPr/>
        </p:nvSpPr>
        <p:spPr>
          <a:xfrm>
            <a:off x="8820150" y="4733925"/>
            <a:ext cx="219000" cy="295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7"/>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71" name="Google Shape;71;p17"/>
          <p:cNvSpPr txBox="1"/>
          <p:nvPr>
            <p:ph idx="1" type="body"/>
          </p:nvPr>
        </p:nvSpPr>
        <p:spPr>
          <a:xfrm>
            <a:off x="3117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2" name="Google Shape;72;p17"/>
          <p:cNvSpPr txBox="1"/>
          <p:nvPr>
            <p:ph idx="2" type="body"/>
          </p:nvPr>
        </p:nvSpPr>
        <p:spPr>
          <a:xfrm>
            <a:off x="4832400" y="1152475"/>
            <a:ext cx="39999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17"/>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900"/>
              <a:buNone/>
              <a:defRPr sz="29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76" name="Google Shape;76;p18"/>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19"/>
          <p:cNvSpPr txBox="1"/>
          <p:nvPr>
            <p:ph type="title"/>
          </p:nvPr>
        </p:nvSpPr>
        <p:spPr>
          <a:xfrm>
            <a:off x="311700" y="555600"/>
            <a:ext cx="2808000" cy="755700"/>
          </a:xfrm>
          <a:prstGeom prst="rect">
            <a:avLst/>
          </a:prstGeom>
          <a:noFill/>
          <a:ln>
            <a:noFill/>
          </a:ln>
        </p:spPr>
        <p:txBody>
          <a:bodyPr anchorCtr="0" anchor="b" bIns="93500" lIns="93500" spcFirstLastPara="1" rIns="93500" wrap="square" tIns="93500">
            <a:noAutofit/>
          </a:bodyPr>
          <a:lstStyle>
            <a:lvl1pPr lvl="0" algn="l">
              <a:lnSpc>
                <a:spcPct val="100000"/>
              </a:lnSpc>
              <a:spcBef>
                <a:spcPts val="0"/>
              </a:spcBef>
              <a:spcAft>
                <a:spcPts val="0"/>
              </a:spcAft>
              <a:buSzPts val="2500"/>
              <a:buNone/>
              <a:defRPr sz="2500"/>
            </a:lvl1pPr>
            <a:lvl2pPr lvl="1" algn="l">
              <a:lnSpc>
                <a:spcPct val="100000"/>
              </a:lnSpc>
              <a:spcBef>
                <a:spcPts val="0"/>
              </a:spcBef>
              <a:spcAft>
                <a:spcPts val="0"/>
              </a:spcAft>
              <a:buSzPts val="2500"/>
              <a:buNone/>
              <a:defRPr sz="2500"/>
            </a:lvl2pPr>
            <a:lvl3pPr lvl="2" algn="l">
              <a:lnSpc>
                <a:spcPct val="100000"/>
              </a:lnSpc>
              <a:spcBef>
                <a:spcPts val="0"/>
              </a:spcBef>
              <a:spcAft>
                <a:spcPts val="0"/>
              </a:spcAft>
              <a:buSzPts val="2500"/>
              <a:buNone/>
              <a:defRPr sz="2500"/>
            </a:lvl3pPr>
            <a:lvl4pPr lvl="3" algn="l">
              <a:lnSpc>
                <a:spcPct val="100000"/>
              </a:lnSpc>
              <a:spcBef>
                <a:spcPts val="0"/>
              </a:spcBef>
              <a:spcAft>
                <a:spcPts val="0"/>
              </a:spcAft>
              <a:buSzPts val="2500"/>
              <a:buNone/>
              <a:defRPr sz="2500"/>
            </a:lvl4pPr>
            <a:lvl5pPr lvl="4" algn="l">
              <a:lnSpc>
                <a:spcPct val="100000"/>
              </a:lnSpc>
              <a:spcBef>
                <a:spcPts val="0"/>
              </a:spcBef>
              <a:spcAft>
                <a:spcPts val="0"/>
              </a:spcAft>
              <a:buSzPts val="2500"/>
              <a:buNone/>
              <a:defRPr sz="2500"/>
            </a:lvl5pPr>
            <a:lvl6pPr lvl="5" algn="l">
              <a:lnSpc>
                <a:spcPct val="100000"/>
              </a:lnSpc>
              <a:spcBef>
                <a:spcPts val="0"/>
              </a:spcBef>
              <a:spcAft>
                <a:spcPts val="0"/>
              </a:spcAft>
              <a:buSzPts val="2500"/>
              <a:buNone/>
              <a:defRPr sz="2500"/>
            </a:lvl6pPr>
            <a:lvl7pPr lvl="6" algn="l">
              <a:lnSpc>
                <a:spcPct val="100000"/>
              </a:lnSpc>
              <a:spcBef>
                <a:spcPts val="0"/>
              </a:spcBef>
              <a:spcAft>
                <a:spcPts val="0"/>
              </a:spcAft>
              <a:buSzPts val="2500"/>
              <a:buNone/>
              <a:defRPr sz="2500"/>
            </a:lvl7pPr>
            <a:lvl8pPr lvl="7" algn="l">
              <a:lnSpc>
                <a:spcPct val="100000"/>
              </a:lnSpc>
              <a:spcBef>
                <a:spcPts val="0"/>
              </a:spcBef>
              <a:spcAft>
                <a:spcPts val="0"/>
              </a:spcAft>
              <a:buSzPts val="2500"/>
              <a:buNone/>
              <a:defRPr sz="2500"/>
            </a:lvl8pPr>
            <a:lvl9pPr lvl="8" algn="l">
              <a:lnSpc>
                <a:spcPct val="100000"/>
              </a:lnSpc>
              <a:spcBef>
                <a:spcPts val="0"/>
              </a:spcBef>
              <a:spcAft>
                <a:spcPts val="0"/>
              </a:spcAft>
              <a:buSzPts val="2500"/>
              <a:buNone/>
              <a:defRPr sz="2500"/>
            </a:lvl9pPr>
          </a:lstStyle>
          <a:p/>
        </p:txBody>
      </p:sp>
      <p:sp>
        <p:nvSpPr>
          <p:cNvPr id="79" name="Google Shape;79;p19"/>
          <p:cNvSpPr txBox="1"/>
          <p:nvPr>
            <p:ph idx="1" type="body"/>
          </p:nvPr>
        </p:nvSpPr>
        <p:spPr>
          <a:xfrm>
            <a:off x="311700" y="1389600"/>
            <a:ext cx="2808000" cy="3179400"/>
          </a:xfrm>
          <a:prstGeom prst="rect">
            <a:avLst/>
          </a:prstGeom>
          <a:noFill/>
          <a:ln>
            <a:noFill/>
          </a:ln>
        </p:spPr>
        <p:txBody>
          <a:bodyPr anchorCtr="0" anchor="t" bIns="93500" lIns="93500" spcFirstLastPara="1" rIns="93500" wrap="square" tIns="93500">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0" name="Google Shape;80;p19"/>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20"/>
          <p:cNvSpPr txBox="1"/>
          <p:nvPr>
            <p:ph type="title"/>
          </p:nvPr>
        </p:nvSpPr>
        <p:spPr>
          <a:xfrm>
            <a:off x="490250" y="450150"/>
            <a:ext cx="6367800" cy="4090800"/>
          </a:xfrm>
          <a:prstGeom prst="rect">
            <a:avLst/>
          </a:prstGeom>
          <a:noFill/>
          <a:ln>
            <a:noFill/>
          </a:ln>
        </p:spPr>
        <p:txBody>
          <a:bodyPr anchorCtr="0" anchor="ctr" bIns="93500" lIns="93500" spcFirstLastPara="1" rIns="93500" wrap="square" tIns="93500">
            <a:noAutofit/>
          </a:bodyPr>
          <a:lstStyle>
            <a:lvl1pPr lvl="0" algn="l">
              <a:lnSpc>
                <a:spcPct val="100000"/>
              </a:lnSpc>
              <a:spcBef>
                <a:spcPts val="0"/>
              </a:spcBef>
              <a:spcAft>
                <a:spcPts val="0"/>
              </a:spcAft>
              <a:buSzPts val="4900"/>
              <a:buNone/>
              <a:defRPr sz="4900"/>
            </a:lvl1pPr>
            <a:lvl2pPr lvl="1" algn="l">
              <a:lnSpc>
                <a:spcPct val="100000"/>
              </a:lnSpc>
              <a:spcBef>
                <a:spcPts val="0"/>
              </a:spcBef>
              <a:spcAft>
                <a:spcPts val="0"/>
              </a:spcAft>
              <a:buSzPts val="4900"/>
              <a:buNone/>
              <a:defRPr sz="4900"/>
            </a:lvl2pPr>
            <a:lvl3pPr lvl="2" algn="l">
              <a:lnSpc>
                <a:spcPct val="100000"/>
              </a:lnSpc>
              <a:spcBef>
                <a:spcPts val="0"/>
              </a:spcBef>
              <a:spcAft>
                <a:spcPts val="0"/>
              </a:spcAft>
              <a:buSzPts val="4900"/>
              <a:buNone/>
              <a:defRPr sz="4900"/>
            </a:lvl3pPr>
            <a:lvl4pPr lvl="3" algn="l">
              <a:lnSpc>
                <a:spcPct val="100000"/>
              </a:lnSpc>
              <a:spcBef>
                <a:spcPts val="0"/>
              </a:spcBef>
              <a:spcAft>
                <a:spcPts val="0"/>
              </a:spcAft>
              <a:buSzPts val="4900"/>
              <a:buNone/>
              <a:defRPr sz="4900"/>
            </a:lvl4pPr>
            <a:lvl5pPr lvl="4" algn="l">
              <a:lnSpc>
                <a:spcPct val="100000"/>
              </a:lnSpc>
              <a:spcBef>
                <a:spcPts val="0"/>
              </a:spcBef>
              <a:spcAft>
                <a:spcPts val="0"/>
              </a:spcAft>
              <a:buSzPts val="4900"/>
              <a:buNone/>
              <a:defRPr sz="4900"/>
            </a:lvl5pPr>
            <a:lvl6pPr lvl="5" algn="l">
              <a:lnSpc>
                <a:spcPct val="100000"/>
              </a:lnSpc>
              <a:spcBef>
                <a:spcPts val="0"/>
              </a:spcBef>
              <a:spcAft>
                <a:spcPts val="0"/>
              </a:spcAft>
              <a:buSzPts val="4900"/>
              <a:buNone/>
              <a:defRPr sz="4900"/>
            </a:lvl6pPr>
            <a:lvl7pPr lvl="6" algn="l">
              <a:lnSpc>
                <a:spcPct val="100000"/>
              </a:lnSpc>
              <a:spcBef>
                <a:spcPts val="0"/>
              </a:spcBef>
              <a:spcAft>
                <a:spcPts val="0"/>
              </a:spcAft>
              <a:buSzPts val="4900"/>
              <a:buNone/>
              <a:defRPr sz="4900"/>
            </a:lvl7pPr>
            <a:lvl8pPr lvl="7" algn="l">
              <a:lnSpc>
                <a:spcPct val="100000"/>
              </a:lnSpc>
              <a:spcBef>
                <a:spcPts val="0"/>
              </a:spcBef>
              <a:spcAft>
                <a:spcPts val="0"/>
              </a:spcAft>
              <a:buSzPts val="4900"/>
              <a:buNone/>
              <a:defRPr sz="4900"/>
            </a:lvl8pPr>
            <a:lvl9pPr lvl="8" algn="l">
              <a:lnSpc>
                <a:spcPct val="100000"/>
              </a:lnSpc>
              <a:spcBef>
                <a:spcPts val="0"/>
              </a:spcBef>
              <a:spcAft>
                <a:spcPts val="0"/>
              </a:spcAft>
              <a:buSzPts val="4900"/>
              <a:buNone/>
              <a:defRPr sz="4900"/>
            </a:lvl9pPr>
          </a:lstStyle>
          <a:p/>
        </p:txBody>
      </p:sp>
      <p:sp>
        <p:nvSpPr>
          <p:cNvPr id="83" name="Google Shape;83;p20"/>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21"/>
          <p:cNvSpPr/>
          <p:nvPr/>
        </p:nvSpPr>
        <p:spPr>
          <a:xfrm>
            <a:off x="4572000" y="-125"/>
            <a:ext cx="4572000" cy="5143500"/>
          </a:xfrm>
          <a:prstGeom prst="rect">
            <a:avLst/>
          </a:prstGeom>
          <a:solidFill>
            <a:schemeClr val="lt2"/>
          </a:solidFill>
          <a:ln>
            <a:noFill/>
          </a:ln>
        </p:spPr>
        <p:txBody>
          <a:bodyPr anchorCtr="0" anchor="ctr" bIns="93500" lIns="93500" spcFirstLastPara="1" rIns="93500" wrap="square" tIns="9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1"/>
          <p:cNvSpPr txBox="1"/>
          <p:nvPr>
            <p:ph type="title"/>
          </p:nvPr>
        </p:nvSpPr>
        <p:spPr>
          <a:xfrm>
            <a:off x="265500" y="1233175"/>
            <a:ext cx="4045200" cy="14823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p:txBody>
      </p:sp>
      <p:sp>
        <p:nvSpPr>
          <p:cNvPr id="87" name="Google Shape;87;p21"/>
          <p:cNvSpPr txBox="1"/>
          <p:nvPr>
            <p:ph idx="1" type="subTitle"/>
          </p:nvPr>
        </p:nvSpPr>
        <p:spPr>
          <a:xfrm>
            <a:off x="265500" y="2803075"/>
            <a:ext cx="4045200" cy="1235100"/>
          </a:xfrm>
          <a:prstGeom prst="rect">
            <a:avLst/>
          </a:prstGeom>
          <a:noFill/>
          <a:ln>
            <a:noFill/>
          </a:ln>
        </p:spPr>
        <p:txBody>
          <a:bodyPr anchorCtr="0" anchor="t" bIns="93500" lIns="93500" spcFirstLastPara="1" rIns="93500" wrap="square" tIns="9350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 name="Google Shape;88;p21"/>
          <p:cNvSpPr txBox="1"/>
          <p:nvPr>
            <p:ph idx="2" type="body"/>
          </p:nvPr>
        </p:nvSpPr>
        <p:spPr>
          <a:xfrm>
            <a:off x="4939500" y="724075"/>
            <a:ext cx="3837000" cy="3695100"/>
          </a:xfrm>
          <a:prstGeom prst="rect">
            <a:avLst/>
          </a:prstGeom>
          <a:noFill/>
          <a:ln>
            <a:noFill/>
          </a:ln>
        </p:spPr>
        <p:txBody>
          <a:bodyPr anchorCtr="0" anchor="ctr" bIns="93500" lIns="93500" spcFirstLastPara="1" rIns="93500" wrap="square" tIns="93500">
            <a:noAutofit/>
          </a:bodyPr>
          <a:lstStyle>
            <a:lvl1pPr indent="-342900" lvl="0" marL="457200" algn="l">
              <a:lnSpc>
                <a:spcPct val="115000"/>
              </a:lnSpc>
              <a:spcBef>
                <a:spcPts val="0"/>
              </a:spcBef>
              <a:spcAft>
                <a:spcPts val="0"/>
              </a:spcAft>
              <a:buSzPts val="1800"/>
              <a:buChar char="●"/>
              <a:defRPr sz="1800"/>
            </a:lvl1pPr>
            <a:lvl2pPr indent="-317500" lvl="1" marL="914400" algn="l">
              <a:lnSpc>
                <a:spcPct val="115000"/>
              </a:lnSpc>
              <a:spcBef>
                <a:spcPts val="0"/>
              </a:spcBef>
              <a:spcAft>
                <a:spcPts val="0"/>
              </a:spcAft>
              <a:buSzPts val="1400"/>
              <a:buChar char="○"/>
              <a:defRPr sz="1400"/>
            </a:lvl2pPr>
            <a:lvl3pPr indent="-317500" lvl="2" marL="1371600" algn="l">
              <a:lnSpc>
                <a:spcPct val="115000"/>
              </a:lnSpc>
              <a:spcBef>
                <a:spcPts val="0"/>
              </a:spcBef>
              <a:spcAft>
                <a:spcPts val="0"/>
              </a:spcAft>
              <a:buSzPts val="1400"/>
              <a:buChar char="■"/>
              <a:defRPr sz="1400"/>
            </a:lvl3pPr>
            <a:lvl4pPr indent="-317500" lvl="3" marL="1828800" algn="l">
              <a:lnSpc>
                <a:spcPct val="115000"/>
              </a:lnSpc>
              <a:spcBef>
                <a:spcPts val="0"/>
              </a:spcBef>
              <a:spcAft>
                <a:spcPts val="0"/>
              </a:spcAft>
              <a:buSzPts val="1400"/>
              <a:buChar char="●"/>
              <a:defRPr sz="1400"/>
            </a:lvl4pPr>
            <a:lvl5pPr indent="-317500" lvl="4" marL="2286000" algn="l">
              <a:lnSpc>
                <a:spcPct val="115000"/>
              </a:lnSpc>
              <a:spcBef>
                <a:spcPts val="0"/>
              </a:spcBef>
              <a:spcAft>
                <a:spcPts val="0"/>
              </a:spcAft>
              <a:buSzPts val="1400"/>
              <a:buChar char="○"/>
              <a:defRPr sz="1400"/>
            </a:lvl5pPr>
            <a:lvl6pPr indent="-317500" lvl="5" marL="2743200" algn="l">
              <a:lnSpc>
                <a:spcPct val="115000"/>
              </a:lnSpc>
              <a:spcBef>
                <a:spcPts val="0"/>
              </a:spcBef>
              <a:spcAft>
                <a:spcPts val="0"/>
              </a:spcAft>
              <a:buSzPts val="1400"/>
              <a:buChar char="■"/>
              <a:defRPr sz="1400"/>
            </a:lvl6pPr>
            <a:lvl7pPr indent="-317500" lvl="6" marL="3200400" algn="l">
              <a:lnSpc>
                <a:spcPct val="115000"/>
              </a:lnSpc>
              <a:spcBef>
                <a:spcPts val="0"/>
              </a:spcBef>
              <a:spcAft>
                <a:spcPts val="0"/>
              </a:spcAft>
              <a:buSzPts val="1400"/>
              <a:buChar char="●"/>
              <a:defRPr sz="1400"/>
            </a:lvl7pPr>
            <a:lvl8pPr indent="-317500" lvl="7" marL="3657600" algn="l">
              <a:lnSpc>
                <a:spcPct val="115000"/>
              </a:lnSpc>
              <a:spcBef>
                <a:spcPts val="0"/>
              </a:spcBef>
              <a:spcAft>
                <a:spcPts val="0"/>
              </a:spcAft>
              <a:buSzPts val="1400"/>
              <a:buChar char="○"/>
              <a:defRPr sz="1400"/>
            </a:lvl8pPr>
            <a:lvl9pPr indent="-317500" lvl="8" marL="4114800" algn="l">
              <a:lnSpc>
                <a:spcPct val="115000"/>
              </a:lnSpc>
              <a:spcBef>
                <a:spcPts val="0"/>
              </a:spcBef>
              <a:spcAft>
                <a:spcPts val="0"/>
              </a:spcAft>
              <a:buSzPts val="1400"/>
              <a:buChar char="■"/>
              <a:defRPr sz="1400"/>
            </a:lvl9pPr>
          </a:lstStyle>
          <a:p/>
        </p:txBody>
      </p:sp>
      <p:sp>
        <p:nvSpPr>
          <p:cNvPr id="89" name="Google Shape;89;p21"/>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22"/>
          <p:cNvSpPr txBox="1"/>
          <p:nvPr>
            <p:ph idx="1" type="body"/>
          </p:nvPr>
        </p:nvSpPr>
        <p:spPr>
          <a:xfrm>
            <a:off x="311700" y="4230575"/>
            <a:ext cx="5998800" cy="605100"/>
          </a:xfrm>
          <a:prstGeom prst="rect">
            <a:avLst/>
          </a:prstGeom>
          <a:noFill/>
          <a:ln>
            <a:noFill/>
          </a:ln>
        </p:spPr>
        <p:txBody>
          <a:bodyPr anchorCtr="0" anchor="ctr" bIns="93500" lIns="93500" spcFirstLastPara="1" rIns="93500" wrap="square" tIns="93500">
            <a:noAutofit/>
          </a:bodyPr>
          <a:lstStyle>
            <a:lvl1pPr indent="-228600" lvl="0" marL="457200" algn="l">
              <a:lnSpc>
                <a:spcPct val="100000"/>
              </a:lnSpc>
              <a:spcBef>
                <a:spcPts val="0"/>
              </a:spcBef>
              <a:spcAft>
                <a:spcPts val="0"/>
              </a:spcAft>
              <a:buSzPts val="1800"/>
              <a:buNone/>
              <a:defRPr sz="1800"/>
            </a:lvl1pPr>
          </a:lstStyle>
          <a:p/>
        </p:txBody>
      </p:sp>
      <p:sp>
        <p:nvSpPr>
          <p:cNvPr id="92" name="Google Shape;92;p22"/>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23"/>
          <p:cNvSpPr txBox="1"/>
          <p:nvPr>
            <p:ph hasCustomPrompt="1" type="title"/>
          </p:nvPr>
        </p:nvSpPr>
        <p:spPr>
          <a:xfrm>
            <a:off x="311700" y="1106125"/>
            <a:ext cx="8520600" cy="1963500"/>
          </a:xfrm>
          <a:prstGeom prst="rect">
            <a:avLst/>
          </a:prstGeom>
          <a:noFill/>
          <a:ln>
            <a:noFill/>
          </a:ln>
        </p:spPr>
        <p:txBody>
          <a:bodyPr anchorCtr="0" anchor="b" bIns="93500" lIns="93500" spcFirstLastPara="1" rIns="93500" wrap="square" tIns="93500">
            <a:noAutofit/>
          </a:bodyPr>
          <a:lstStyle>
            <a:lvl1pPr lvl="0" algn="ctr">
              <a:lnSpc>
                <a:spcPct val="100000"/>
              </a:lnSpc>
              <a:spcBef>
                <a:spcPts val="0"/>
              </a:spcBef>
              <a:spcAft>
                <a:spcPts val="0"/>
              </a:spcAft>
              <a:buSzPts val="12300"/>
              <a:buNone/>
              <a:defRPr sz="12300"/>
            </a:lvl1pPr>
            <a:lvl2pPr lvl="1" algn="ctr">
              <a:lnSpc>
                <a:spcPct val="100000"/>
              </a:lnSpc>
              <a:spcBef>
                <a:spcPts val="0"/>
              </a:spcBef>
              <a:spcAft>
                <a:spcPts val="0"/>
              </a:spcAft>
              <a:buSzPts val="12300"/>
              <a:buNone/>
              <a:defRPr sz="12300"/>
            </a:lvl2pPr>
            <a:lvl3pPr lvl="2" algn="ctr">
              <a:lnSpc>
                <a:spcPct val="100000"/>
              </a:lnSpc>
              <a:spcBef>
                <a:spcPts val="0"/>
              </a:spcBef>
              <a:spcAft>
                <a:spcPts val="0"/>
              </a:spcAft>
              <a:buSzPts val="12300"/>
              <a:buNone/>
              <a:defRPr sz="12300"/>
            </a:lvl3pPr>
            <a:lvl4pPr lvl="3" algn="ctr">
              <a:lnSpc>
                <a:spcPct val="100000"/>
              </a:lnSpc>
              <a:spcBef>
                <a:spcPts val="0"/>
              </a:spcBef>
              <a:spcAft>
                <a:spcPts val="0"/>
              </a:spcAft>
              <a:buSzPts val="12300"/>
              <a:buNone/>
              <a:defRPr sz="12300"/>
            </a:lvl4pPr>
            <a:lvl5pPr lvl="4" algn="ctr">
              <a:lnSpc>
                <a:spcPct val="100000"/>
              </a:lnSpc>
              <a:spcBef>
                <a:spcPts val="0"/>
              </a:spcBef>
              <a:spcAft>
                <a:spcPts val="0"/>
              </a:spcAft>
              <a:buSzPts val="12300"/>
              <a:buNone/>
              <a:defRPr sz="12300"/>
            </a:lvl5pPr>
            <a:lvl6pPr lvl="5" algn="ctr">
              <a:lnSpc>
                <a:spcPct val="100000"/>
              </a:lnSpc>
              <a:spcBef>
                <a:spcPts val="0"/>
              </a:spcBef>
              <a:spcAft>
                <a:spcPts val="0"/>
              </a:spcAft>
              <a:buSzPts val="12300"/>
              <a:buNone/>
              <a:defRPr sz="12300"/>
            </a:lvl6pPr>
            <a:lvl7pPr lvl="6" algn="ctr">
              <a:lnSpc>
                <a:spcPct val="100000"/>
              </a:lnSpc>
              <a:spcBef>
                <a:spcPts val="0"/>
              </a:spcBef>
              <a:spcAft>
                <a:spcPts val="0"/>
              </a:spcAft>
              <a:buSzPts val="12300"/>
              <a:buNone/>
              <a:defRPr sz="12300"/>
            </a:lvl7pPr>
            <a:lvl8pPr lvl="7" algn="ctr">
              <a:lnSpc>
                <a:spcPct val="100000"/>
              </a:lnSpc>
              <a:spcBef>
                <a:spcPts val="0"/>
              </a:spcBef>
              <a:spcAft>
                <a:spcPts val="0"/>
              </a:spcAft>
              <a:buSzPts val="12300"/>
              <a:buNone/>
              <a:defRPr sz="12300"/>
            </a:lvl8pPr>
            <a:lvl9pPr lvl="8" algn="ctr">
              <a:lnSpc>
                <a:spcPct val="100000"/>
              </a:lnSpc>
              <a:spcBef>
                <a:spcPts val="0"/>
              </a:spcBef>
              <a:spcAft>
                <a:spcPts val="0"/>
              </a:spcAft>
              <a:buSzPts val="12300"/>
              <a:buNone/>
              <a:defRPr sz="12300"/>
            </a:lvl9pPr>
          </a:lstStyle>
          <a:p>
            <a:r>
              <a:t>xx%</a:t>
            </a:r>
          </a:p>
        </p:txBody>
      </p:sp>
      <p:sp>
        <p:nvSpPr>
          <p:cNvPr id="95" name="Google Shape;95;p23"/>
          <p:cNvSpPr txBox="1"/>
          <p:nvPr>
            <p:ph idx="1" type="body"/>
          </p:nvPr>
        </p:nvSpPr>
        <p:spPr>
          <a:xfrm>
            <a:off x="311700" y="3152225"/>
            <a:ext cx="8520600" cy="1300800"/>
          </a:xfrm>
          <a:prstGeom prst="rect">
            <a:avLst/>
          </a:prstGeom>
          <a:noFill/>
          <a:ln>
            <a:noFill/>
          </a:ln>
        </p:spPr>
        <p:txBody>
          <a:bodyPr anchorCtr="0" anchor="t" bIns="93500" lIns="93500" spcFirstLastPara="1" rIns="93500" wrap="square" tIns="93500">
            <a:noAutofit/>
          </a:bodyPr>
          <a:lstStyle>
            <a:lvl1pPr indent="-342900" lvl="0" marL="457200" algn="ctr">
              <a:lnSpc>
                <a:spcPct val="115000"/>
              </a:lnSpc>
              <a:spcBef>
                <a:spcPts val="0"/>
              </a:spcBef>
              <a:spcAft>
                <a:spcPts val="0"/>
              </a:spcAft>
              <a:buSzPts val="1800"/>
              <a:buChar char="●"/>
              <a:defRPr sz="1800"/>
            </a:lvl1pPr>
            <a:lvl2pPr indent="-317500" lvl="1" marL="914400" algn="ctr">
              <a:lnSpc>
                <a:spcPct val="115000"/>
              </a:lnSpc>
              <a:spcBef>
                <a:spcPts val="0"/>
              </a:spcBef>
              <a:spcAft>
                <a:spcPts val="0"/>
              </a:spcAft>
              <a:buSzPts val="1400"/>
              <a:buChar char="○"/>
              <a:defRPr sz="1400"/>
            </a:lvl2pPr>
            <a:lvl3pPr indent="-317500" lvl="2" marL="1371600" algn="ctr">
              <a:lnSpc>
                <a:spcPct val="115000"/>
              </a:lnSpc>
              <a:spcBef>
                <a:spcPts val="0"/>
              </a:spcBef>
              <a:spcAft>
                <a:spcPts val="0"/>
              </a:spcAft>
              <a:buSzPts val="1400"/>
              <a:buChar char="■"/>
              <a:defRPr sz="1400"/>
            </a:lvl3pPr>
            <a:lvl4pPr indent="-317500" lvl="3" marL="1828800" algn="ctr">
              <a:lnSpc>
                <a:spcPct val="115000"/>
              </a:lnSpc>
              <a:spcBef>
                <a:spcPts val="0"/>
              </a:spcBef>
              <a:spcAft>
                <a:spcPts val="0"/>
              </a:spcAft>
              <a:buSzPts val="1400"/>
              <a:buChar char="●"/>
              <a:defRPr sz="1400"/>
            </a:lvl4pPr>
            <a:lvl5pPr indent="-317500" lvl="4" marL="2286000" algn="ctr">
              <a:lnSpc>
                <a:spcPct val="115000"/>
              </a:lnSpc>
              <a:spcBef>
                <a:spcPts val="0"/>
              </a:spcBef>
              <a:spcAft>
                <a:spcPts val="0"/>
              </a:spcAft>
              <a:buSzPts val="1400"/>
              <a:buChar char="○"/>
              <a:defRPr sz="1400"/>
            </a:lvl5pPr>
            <a:lvl6pPr indent="-317500" lvl="5" marL="2743200" algn="ctr">
              <a:lnSpc>
                <a:spcPct val="115000"/>
              </a:lnSpc>
              <a:spcBef>
                <a:spcPts val="0"/>
              </a:spcBef>
              <a:spcAft>
                <a:spcPts val="0"/>
              </a:spcAft>
              <a:buSzPts val="1400"/>
              <a:buChar char="■"/>
              <a:defRPr sz="1400"/>
            </a:lvl6pPr>
            <a:lvl7pPr indent="-317500" lvl="6" marL="3200400" algn="ctr">
              <a:lnSpc>
                <a:spcPct val="115000"/>
              </a:lnSpc>
              <a:spcBef>
                <a:spcPts val="0"/>
              </a:spcBef>
              <a:spcAft>
                <a:spcPts val="0"/>
              </a:spcAft>
              <a:buSzPts val="1400"/>
              <a:buChar char="●"/>
              <a:defRPr sz="1400"/>
            </a:lvl7pPr>
            <a:lvl8pPr indent="-317500" lvl="7" marL="3657600" algn="ctr">
              <a:lnSpc>
                <a:spcPct val="115000"/>
              </a:lnSpc>
              <a:spcBef>
                <a:spcPts val="0"/>
              </a:spcBef>
              <a:spcAft>
                <a:spcPts val="0"/>
              </a:spcAft>
              <a:buSzPts val="1400"/>
              <a:buChar char="○"/>
              <a:defRPr sz="1400"/>
            </a:lvl8pPr>
            <a:lvl9pPr indent="-317500" lvl="8" marL="4114800" algn="ctr">
              <a:lnSpc>
                <a:spcPct val="115000"/>
              </a:lnSpc>
              <a:spcBef>
                <a:spcPts val="0"/>
              </a:spcBef>
              <a:spcAft>
                <a:spcPts val="0"/>
              </a:spcAft>
              <a:buSzPts val="1400"/>
              <a:buChar char="■"/>
              <a:defRPr sz="1400"/>
            </a:lvl9pPr>
          </a:lstStyle>
          <a:p/>
        </p:txBody>
      </p:sp>
      <p:sp>
        <p:nvSpPr>
          <p:cNvPr id="96" name="Google Shape;96;p23"/>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4"/>
          <p:cNvSpPr/>
          <p:nvPr/>
        </p:nvSpPr>
        <p:spPr>
          <a:xfrm>
            <a:off x="234550" y="4531975"/>
            <a:ext cx="1432500" cy="460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99" name="Google Shape;99;p24"/>
          <p:cNvSpPr/>
          <p:nvPr/>
        </p:nvSpPr>
        <p:spPr>
          <a:xfrm>
            <a:off x="7589600" y="4531975"/>
            <a:ext cx="1432500" cy="460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footer">
  <p:cSld name="TITLE_AND_BODY_1">
    <p:spTree>
      <p:nvGrpSpPr>
        <p:cNvPr id="100" name="Shape 100"/>
        <p:cNvGrpSpPr/>
        <p:nvPr/>
      </p:nvGrpSpPr>
      <p:grpSpPr>
        <a:xfrm>
          <a:off x="0" y="0"/>
          <a:ext cx="0" cy="0"/>
          <a:chOff x="0" y="0"/>
          <a:chExt cx="0" cy="0"/>
        </a:xfrm>
      </p:grpSpPr>
      <p:sp>
        <p:nvSpPr>
          <p:cNvPr id="101" name="Google Shape;101;p25"/>
          <p:cNvSpPr txBox="1"/>
          <p:nvPr>
            <p:ph type="title"/>
          </p:nvPr>
        </p:nvSpPr>
        <p:spPr>
          <a:xfrm>
            <a:off x="311700" y="292625"/>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2500"/>
              <a:buFont typeface="Outfit Medium"/>
              <a:buNone/>
              <a:defRPr sz="2500">
                <a:latin typeface="Outfit Medium"/>
                <a:ea typeface="Outfit Medium"/>
                <a:cs typeface="Outfit Medium"/>
                <a:sym typeface="Outfit Medium"/>
              </a:defRPr>
            </a:lvl1pPr>
            <a:lvl2pPr lvl="1"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2pPr>
            <a:lvl3pPr lvl="2"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3pPr>
            <a:lvl4pPr lvl="3"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4pPr>
            <a:lvl5pPr lvl="4"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5pPr>
            <a:lvl6pPr lvl="5"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6pPr>
            <a:lvl7pPr lvl="6"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7pPr>
            <a:lvl8pPr lvl="7"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8pPr>
            <a:lvl9pPr lvl="8" algn="l">
              <a:lnSpc>
                <a:spcPct val="100000"/>
              </a:lnSpc>
              <a:spcBef>
                <a:spcPts val="0"/>
              </a:spcBef>
              <a:spcAft>
                <a:spcPts val="0"/>
              </a:spcAft>
              <a:buSzPts val="2900"/>
              <a:buFont typeface="Outfit Medium"/>
              <a:buNone/>
              <a:defRPr>
                <a:latin typeface="Outfit Medium"/>
                <a:ea typeface="Outfit Medium"/>
                <a:cs typeface="Outfit Medium"/>
                <a:sym typeface="Outfit Medium"/>
              </a:defRPr>
            </a:lvl9pPr>
          </a:lstStyle>
          <a:p/>
        </p:txBody>
      </p:sp>
      <p:sp>
        <p:nvSpPr>
          <p:cNvPr id="102" name="Google Shape;102;p25"/>
          <p:cNvSpPr txBox="1"/>
          <p:nvPr>
            <p:ph idx="1" type="body"/>
          </p:nvPr>
        </p:nvSpPr>
        <p:spPr>
          <a:xfrm>
            <a:off x="311700" y="1152475"/>
            <a:ext cx="8520600" cy="3416400"/>
          </a:xfrm>
          <a:prstGeom prst="rect">
            <a:avLst/>
          </a:prstGeom>
          <a:noFill/>
          <a:ln>
            <a:noFill/>
          </a:ln>
        </p:spPr>
        <p:txBody>
          <a:bodyPr anchorCtr="0" anchor="t" bIns="93500" lIns="93500" spcFirstLastPara="1" rIns="93500" wrap="square" tIns="93500">
            <a:noAutofit/>
          </a:bodyPr>
          <a:lstStyle>
            <a:lvl1pPr indent="-317500" lvl="0" marL="457200" algn="l">
              <a:lnSpc>
                <a:spcPct val="115000"/>
              </a:lnSpc>
              <a:spcBef>
                <a:spcPts val="0"/>
              </a:spcBef>
              <a:spcAft>
                <a:spcPts val="0"/>
              </a:spcAft>
              <a:buClr>
                <a:schemeClr val="dk1"/>
              </a:buClr>
              <a:buSzPts val="1400"/>
              <a:buFont typeface="Outfit"/>
              <a:buChar char="●"/>
              <a:defRPr sz="1400">
                <a:solidFill>
                  <a:schemeClr val="dk1"/>
                </a:solidFill>
                <a:latin typeface="Outfit"/>
                <a:ea typeface="Outfit"/>
                <a:cs typeface="Outfit"/>
                <a:sym typeface="Outfit"/>
              </a:defRPr>
            </a:lvl1pPr>
            <a:lvl2pPr indent="-304800" lvl="1" marL="9144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2pPr>
            <a:lvl3pPr indent="-304800" lvl="2" marL="13716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3pPr>
            <a:lvl4pPr indent="-304800" lvl="3" marL="18288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4pPr>
            <a:lvl5pPr indent="-304800" lvl="4" marL="22860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5pPr>
            <a:lvl6pPr indent="-304800" lvl="5" marL="27432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6pPr>
            <a:lvl7pPr indent="-304800" lvl="6" marL="32004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7pPr>
            <a:lvl8pPr indent="-304800" lvl="7" marL="36576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8pPr>
            <a:lvl9pPr indent="-304800" lvl="8" marL="4114800" algn="l">
              <a:lnSpc>
                <a:spcPct val="115000"/>
              </a:lnSpc>
              <a:spcBef>
                <a:spcPts val="0"/>
              </a:spcBef>
              <a:spcAft>
                <a:spcPts val="0"/>
              </a:spcAft>
              <a:buClr>
                <a:schemeClr val="dk1"/>
              </a:buClr>
              <a:buSzPts val="1200"/>
              <a:buFont typeface="Outfit"/>
              <a:buChar char="■"/>
              <a:defRPr sz="1200">
                <a:solidFill>
                  <a:schemeClr val="dk1"/>
                </a:solidFill>
                <a:latin typeface="Outfit"/>
                <a:ea typeface="Outfit"/>
                <a:cs typeface="Outfit"/>
                <a:sym typeface="Outfit"/>
              </a:defRPr>
            </a:lvl9pPr>
          </a:lstStyle>
          <a:p/>
        </p:txBody>
      </p:sp>
      <p:sp>
        <p:nvSpPr>
          <p:cNvPr id="103" name="Google Shape;10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04" name="Google Shape;104;p25"/>
          <p:cNvSpPr txBox="1"/>
          <p:nvPr/>
        </p:nvSpPr>
        <p:spPr>
          <a:xfrm>
            <a:off x="7019050" y="4698600"/>
            <a:ext cx="1614600" cy="246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2"/>
                </a:solidFill>
                <a:latin typeface="Outfit Medium"/>
                <a:ea typeface="Outfit Medium"/>
                <a:cs typeface="Outfit Medium"/>
                <a:sym typeface="Outfit Medium"/>
              </a:rPr>
              <a:t>Title of slide deck  </a:t>
            </a:r>
            <a:r>
              <a:rPr b="0" i="0" lang="en" sz="1000" u="none" cap="none" strike="noStrike">
                <a:solidFill>
                  <a:schemeClr val="dk2"/>
                </a:solidFill>
                <a:latin typeface="Outfit"/>
                <a:ea typeface="Outfit"/>
                <a:cs typeface="Outfit"/>
                <a:sym typeface="Outfit"/>
              </a:rPr>
              <a:t>|  Date</a:t>
            </a:r>
            <a:endParaRPr b="0" i="0" sz="1000" u="none" cap="none" strike="noStrike">
              <a:solidFill>
                <a:schemeClr val="dk2"/>
              </a:solidFill>
              <a:latin typeface="Outfit"/>
              <a:ea typeface="Outfit"/>
              <a:cs typeface="Outfit"/>
              <a:sym typeface="Outfit"/>
            </a:endParaRPr>
          </a:p>
        </p:txBody>
      </p:sp>
    </p:spTree>
  </p:cSld>
  <p:clrMapOvr>
    <a:masterClrMapping/>
  </p:clrMapOvr>
  <p:extLst>
    <p:ext uri="{DCECCB84-F9BA-43D5-87BE-67443E8EF086}">
      <p15:sldGuideLst>
        <p15:guide id="1" orient="horz" pos="3096">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9" name="Shape 109"/>
        <p:cNvGrpSpPr/>
        <p:nvPr/>
      </p:nvGrpSpPr>
      <p:grpSpPr>
        <a:xfrm>
          <a:off x="0" y="0"/>
          <a:ext cx="0" cy="0"/>
          <a:chOff x="0" y="0"/>
          <a:chExt cx="0" cy="0"/>
        </a:xfrm>
      </p:grpSpPr>
      <p:sp>
        <p:nvSpPr>
          <p:cNvPr id="110" name="Google Shape;110;p2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1" name="Google Shape;111;p2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2" name="Google Shape;112;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sp>
        <p:nvSpPr>
          <p:cNvPr id="114" name="Google Shape;114;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5" name="Google Shape;11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6" name="Shape 116"/>
        <p:cNvGrpSpPr/>
        <p:nvPr/>
      </p:nvGrpSpPr>
      <p:grpSpPr>
        <a:xfrm>
          <a:off x="0" y="0"/>
          <a:ext cx="0" cy="0"/>
          <a:chOff x="0" y="0"/>
          <a:chExt cx="0" cy="0"/>
        </a:xfrm>
      </p:grpSpPr>
      <p:sp>
        <p:nvSpPr>
          <p:cNvPr id="117" name="Google Shape;117;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8" name="Google Shape;118;p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9" name="Google Shape;11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0" name="Shape 120"/>
        <p:cNvGrpSpPr/>
        <p:nvPr/>
      </p:nvGrpSpPr>
      <p:grpSpPr>
        <a:xfrm>
          <a:off x="0" y="0"/>
          <a:ext cx="0" cy="0"/>
          <a:chOff x="0" y="0"/>
          <a:chExt cx="0" cy="0"/>
        </a:xfrm>
      </p:grpSpPr>
      <p:sp>
        <p:nvSpPr>
          <p:cNvPr id="121" name="Google Shape;121;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2" name="Google Shape;122;p3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3" name="Google Shape;123;p3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4" name="Google Shape;124;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5" name="Shape 125"/>
        <p:cNvGrpSpPr/>
        <p:nvPr/>
      </p:nvGrpSpPr>
      <p:grpSpPr>
        <a:xfrm>
          <a:off x="0" y="0"/>
          <a:ext cx="0" cy="0"/>
          <a:chOff x="0" y="0"/>
          <a:chExt cx="0" cy="0"/>
        </a:xfrm>
      </p:grpSpPr>
      <p:sp>
        <p:nvSpPr>
          <p:cNvPr id="126" name="Google Shape;126;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7" name="Google Shape;12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8" name="Shape 128"/>
        <p:cNvGrpSpPr/>
        <p:nvPr/>
      </p:nvGrpSpPr>
      <p:grpSpPr>
        <a:xfrm>
          <a:off x="0" y="0"/>
          <a:ext cx="0" cy="0"/>
          <a:chOff x="0" y="0"/>
          <a:chExt cx="0" cy="0"/>
        </a:xfrm>
      </p:grpSpPr>
      <p:sp>
        <p:nvSpPr>
          <p:cNvPr id="129" name="Google Shape;129;p3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30" name="Google Shape;130;p3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31" name="Google Shape;131;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2" name="Shape 132"/>
        <p:cNvGrpSpPr/>
        <p:nvPr/>
      </p:nvGrpSpPr>
      <p:grpSpPr>
        <a:xfrm>
          <a:off x="0" y="0"/>
          <a:ext cx="0" cy="0"/>
          <a:chOff x="0" y="0"/>
          <a:chExt cx="0" cy="0"/>
        </a:xfrm>
      </p:grpSpPr>
      <p:sp>
        <p:nvSpPr>
          <p:cNvPr id="133" name="Google Shape;133;p3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34" name="Google Shape;134;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5" name="Shape 135"/>
        <p:cNvGrpSpPr/>
        <p:nvPr/>
      </p:nvGrpSpPr>
      <p:grpSpPr>
        <a:xfrm>
          <a:off x="0" y="0"/>
          <a:ext cx="0" cy="0"/>
          <a:chOff x="0" y="0"/>
          <a:chExt cx="0" cy="0"/>
        </a:xfrm>
      </p:grpSpPr>
      <p:sp>
        <p:nvSpPr>
          <p:cNvPr id="136" name="Google Shape;136;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3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38" name="Google Shape;138;p3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9" name="Google Shape;139;p3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0" name="Google Shape;140;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1" name="Shape 141"/>
        <p:cNvGrpSpPr/>
        <p:nvPr/>
      </p:nvGrpSpPr>
      <p:grpSpPr>
        <a:xfrm>
          <a:off x="0" y="0"/>
          <a:ext cx="0" cy="0"/>
          <a:chOff x="0" y="0"/>
          <a:chExt cx="0" cy="0"/>
        </a:xfrm>
      </p:grpSpPr>
      <p:sp>
        <p:nvSpPr>
          <p:cNvPr id="142" name="Google Shape;142;p3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43" name="Google Shape;143;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4" name="Shape 144"/>
        <p:cNvGrpSpPr/>
        <p:nvPr/>
      </p:nvGrpSpPr>
      <p:grpSpPr>
        <a:xfrm>
          <a:off x="0" y="0"/>
          <a:ext cx="0" cy="0"/>
          <a:chOff x="0" y="0"/>
          <a:chExt cx="0" cy="0"/>
        </a:xfrm>
      </p:grpSpPr>
      <p:sp>
        <p:nvSpPr>
          <p:cNvPr id="145" name="Google Shape;145;p3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46" name="Google Shape;146;p3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47" name="Google Shape;147;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 name="Shape 148"/>
        <p:cNvGrpSpPr/>
        <p:nvPr/>
      </p:nvGrpSpPr>
      <p:grpSpPr>
        <a:xfrm>
          <a:off x="0" y="0"/>
          <a:ext cx="0" cy="0"/>
          <a:chOff x="0" y="0"/>
          <a:chExt cx="0" cy="0"/>
        </a:xfrm>
      </p:grpSpPr>
      <p:sp>
        <p:nvSpPr>
          <p:cNvPr id="149" name="Google Shape;149;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50" name="Shape 150"/>
        <p:cNvGrpSpPr/>
        <p:nvPr/>
      </p:nvGrpSpPr>
      <p:grpSpPr>
        <a:xfrm>
          <a:off x="0" y="0"/>
          <a:ext cx="0" cy="0"/>
          <a:chOff x="0" y="0"/>
          <a:chExt cx="0" cy="0"/>
        </a:xfrm>
      </p:grpSpPr>
      <p:sp>
        <p:nvSpPr>
          <p:cNvPr id="151" name="Google Shape;151;p38"/>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2900"/>
              <a:buNone/>
              <a:defRPr sz="2900"/>
            </a:lvl2pPr>
            <a:lvl3pPr lvl="2" algn="l">
              <a:lnSpc>
                <a:spcPct val="100000"/>
              </a:lnSpc>
              <a:spcBef>
                <a:spcPts val="0"/>
              </a:spcBef>
              <a:spcAft>
                <a:spcPts val="0"/>
              </a:spcAft>
              <a:buSzPts val="2900"/>
              <a:buNone/>
              <a:defRPr sz="2900"/>
            </a:lvl3pPr>
            <a:lvl4pPr lvl="3" algn="l">
              <a:lnSpc>
                <a:spcPct val="100000"/>
              </a:lnSpc>
              <a:spcBef>
                <a:spcPts val="0"/>
              </a:spcBef>
              <a:spcAft>
                <a:spcPts val="0"/>
              </a:spcAft>
              <a:buSzPts val="2900"/>
              <a:buNone/>
              <a:defRPr sz="2900"/>
            </a:lvl4pPr>
            <a:lvl5pPr lvl="4" algn="l">
              <a:lnSpc>
                <a:spcPct val="100000"/>
              </a:lnSpc>
              <a:spcBef>
                <a:spcPts val="0"/>
              </a:spcBef>
              <a:spcAft>
                <a:spcPts val="0"/>
              </a:spcAft>
              <a:buSzPts val="2900"/>
              <a:buNone/>
              <a:defRPr sz="2900"/>
            </a:lvl5pPr>
            <a:lvl6pPr lvl="5" algn="l">
              <a:lnSpc>
                <a:spcPct val="100000"/>
              </a:lnSpc>
              <a:spcBef>
                <a:spcPts val="0"/>
              </a:spcBef>
              <a:spcAft>
                <a:spcPts val="0"/>
              </a:spcAft>
              <a:buSzPts val="2900"/>
              <a:buNone/>
              <a:defRPr sz="2900"/>
            </a:lvl6pPr>
            <a:lvl7pPr lvl="6" algn="l">
              <a:lnSpc>
                <a:spcPct val="100000"/>
              </a:lnSpc>
              <a:spcBef>
                <a:spcPts val="0"/>
              </a:spcBef>
              <a:spcAft>
                <a:spcPts val="0"/>
              </a:spcAft>
              <a:buSzPts val="2900"/>
              <a:buNone/>
              <a:defRPr sz="2900"/>
            </a:lvl7pPr>
            <a:lvl8pPr lvl="7" algn="l">
              <a:lnSpc>
                <a:spcPct val="100000"/>
              </a:lnSpc>
              <a:spcBef>
                <a:spcPts val="0"/>
              </a:spcBef>
              <a:spcAft>
                <a:spcPts val="0"/>
              </a:spcAft>
              <a:buSzPts val="2900"/>
              <a:buNone/>
              <a:defRPr sz="2900"/>
            </a:lvl8pPr>
            <a:lvl9pPr lvl="8" algn="l">
              <a:lnSpc>
                <a:spcPct val="100000"/>
              </a:lnSpc>
              <a:spcBef>
                <a:spcPts val="0"/>
              </a:spcBef>
              <a:spcAft>
                <a:spcPts val="0"/>
              </a:spcAft>
              <a:buSzPts val="2900"/>
              <a:buNone/>
              <a:defRPr sz="2900"/>
            </a:lvl9pPr>
          </a:lstStyle>
          <a:p/>
        </p:txBody>
      </p:sp>
      <p:sp>
        <p:nvSpPr>
          <p:cNvPr id="152" name="Google Shape;152;p38"/>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l">
              <a:spcBef>
                <a:spcPts val="0"/>
              </a:spcBef>
              <a:spcAft>
                <a:spcPts val="0"/>
              </a:spcAft>
              <a:buNone/>
            </a:pPr>
            <a:fld id="{00000000-1234-1234-1234-123412341234}" type="slidenum">
              <a:rPr lang="en"/>
              <a:t>‹#›</a:t>
            </a:fld>
            <a:endParaRPr/>
          </a:p>
        </p:txBody>
      </p:sp>
      <p:sp>
        <p:nvSpPr>
          <p:cNvPr id="153" name="Google Shape;153;p38"/>
          <p:cNvSpPr txBox="1"/>
          <p:nvPr>
            <p:ph idx="1" type="body"/>
          </p:nvPr>
        </p:nvSpPr>
        <p:spPr>
          <a:xfrm>
            <a:off x="311701" y="982026"/>
            <a:ext cx="2808000" cy="3416400"/>
          </a:xfrm>
          <a:prstGeom prst="rect">
            <a:avLst/>
          </a:prstGeom>
          <a:noFill/>
          <a:ln>
            <a:noFill/>
          </a:ln>
        </p:spPr>
        <p:txBody>
          <a:bodyPr anchorCtr="0" anchor="t" bIns="93500" lIns="93500" spcFirstLastPara="1" rIns="93500" wrap="square" tIns="935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4" name="Google Shape;154;p38"/>
          <p:cNvSpPr txBox="1"/>
          <p:nvPr>
            <p:ph idx="2" type="body"/>
          </p:nvPr>
        </p:nvSpPr>
        <p:spPr>
          <a:xfrm>
            <a:off x="3167997" y="982026"/>
            <a:ext cx="2808000" cy="3416400"/>
          </a:xfrm>
          <a:prstGeom prst="rect">
            <a:avLst/>
          </a:prstGeom>
          <a:noFill/>
          <a:ln>
            <a:noFill/>
          </a:ln>
        </p:spPr>
        <p:txBody>
          <a:bodyPr anchorCtr="0" anchor="t" bIns="93500" lIns="93500" spcFirstLastPara="1" rIns="93500" wrap="square" tIns="935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5" name="Google Shape;155;p38"/>
          <p:cNvSpPr txBox="1"/>
          <p:nvPr>
            <p:ph idx="3" type="body"/>
          </p:nvPr>
        </p:nvSpPr>
        <p:spPr>
          <a:xfrm>
            <a:off x="6024292" y="982026"/>
            <a:ext cx="2808000" cy="3416400"/>
          </a:xfrm>
          <a:prstGeom prst="rect">
            <a:avLst/>
          </a:prstGeom>
          <a:noFill/>
          <a:ln>
            <a:noFill/>
          </a:ln>
        </p:spPr>
        <p:txBody>
          <a:bodyPr anchorCtr="0" anchor="t" bIns="93500" lIns="93500" spcFirstLastPara="1" rIns="93500" wrap="square" tIns="93500">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Font typeface="Inter"/>
              <a:buChar char="○"/>
              <a:defRPr>
                <a:latin typeface="Inter"/>
                <a:ea typeface="Inter"/>
                <a:cs typeface="Inter"/>
                <a:sym typeface="Inte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extLst>
    <p:ext uri="{DCECCB84-F9BA-43D5-87BE-67443E8EF086}">
      <p15:sldGuideLst>
        <p15:guide id="1" pos="196">
          <p15:clr>
            <a:srgbClr val="E46962"/>
          </p15:clr>
        </p15:guide>
        <p15:guide id="2" pos="1965">
          <p15:clr>
            <a:srgbClr val="E46962"/>
          </p15:clr>
        </p15:guide>
        <p15:guide id="3" pos="1996">
          <p15:clr>
            <a:srgbClr val="E46962"/>
          </p15:clr>
        </p15:guide>
        <p15:guide id="4" pos="3764">
          <p15:clr>
            <a:srgbClr val="E46962"/>
          </p15:clr>
        </p15:guide>
        <p15:guide id="5" pos="3795">
          <p15:clr>
            <a:srgbClr val="E46962"/>
          </p15:clr>
        </p15:guide>
        <p15:guide id="6" pos="5564">
          <p15:clr>
            <a:srgbClr val="E46962"/>
          </p15:clr>
        </p15:guide>
        <p15:guide id="7" orient="horz" pos="514">
          <p15:clr>
            <a:srgbClr val="E46962"/>
          </p15:clr>
        </p15:guide>
        <p15:guide id="8" orient="horz" pos="619">
          <p15:clr>
            <a:srgbClr val="E46962"/>
          </p15:clr>
        </p15:guide>
        <p15:guide id="9" orient="horz" pos="2937">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1.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marR="0" rtl="0" algn="l">
              <a:lnSpc>
                <a:spcPct val="100000"/>
              </a:lnSpc>
              <a:spcBef>
                <a:spcPts val="0"/>
              </a:spcBef>
              <a:spcAft>
                <a:spcPts val="0"/>
              </a:spcAft>
              <a:buClr>
                <a:schemeClr val="dk1"/>
              </a:buClr>
              <a:buSzPts val="2900"/>
              <a:buFont typeface="Hanken Grotesk"/>
              <a:buNone/>
              <a:defRPr b="0" i="0" sz="2900" u="none" cap="none" strike="noStrike">
                <a:solidFill>
                  <a:schemeClr val="dk1"/>
                </a:solidFill>
                <a:latin typeface="Hanken Grotesk"/>
                <a:ea typeface="Hanken Grotesk"/>
                <a:cs typeface="Hanken Grotesk"/>
                <a:sym typeface="Hanken Grotesk"/>
              </a:defRPr>
            </a:lvl1pPr>
            <a:lvl2pPr lvl="1"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3500" lIns="93500" spcFirstLastPara="1" rIns="93500" wrap="square" tIns="93500">
            <a:noAutofit/>
          </a:bodyPr>
          <a:lstStyle>
            <a:lvl1pPr indent="-279400" lvl="0" marL="457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1pPr>
            <a:lvl2pPr indent="-279400" lvl="1" marL="914400" marR="0" rtl="0" algn="l">
              <a:lnSpc>
                <a:spcPct val="115000"/>
              </a:lnSpc>
              <a:spcBef>
                <a:spcPts val="0"/>
              </a:spcBef>
              <a:spcAft>
                <a:spcPts val="0"/>
              </a:spcAft>
              <a:buClr>
                <a:schemeClr val="dk1"/>
              </a:buClr>
              <a:buSzPts val="800"/>
              <a:buFont typeface="Inter ExtraLight"/>
              <a:buChar char="○"/>
              <a:defRPr b="0" i="1" sz="800" u="none" cap="none" strike="noStrike">
                <a:solidFill>
                  <a:schemeClr val="dk1"/>
                </a:solidFill>
                <a:latin typeface="Inter ExtraLight"/>
                <a:ea typeface="Inter ExtraLight"/>
                <a:cs typeface="Inter ExtraLight"/>
                <a:sym typeface="Inter ExtraLight"/>
              </a:defRPr>
            </a:lvl2pPr>
            <a:lvl3pPr indent="-279400" lvl="2" marL="1371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3pPr>
            <a:lvl4pPr indent="-279400" lvl="3" marL="1828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4pPr>
            <a:lvl5pPr indent="-279400" lvl="4" marL="22860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5pPr>
            <a:lvl6pPr indent="-279400" lvl="5" marL="2743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6pPr>
            <a:lvl7pPr indent="-279400" lvl="6" marL="32004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7pPr>
            <a:lvl8pPr indent="-279400" lvl="7" marL="3657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8pPr>
            <a:lvl9pPr indent="-279400" lvl="8" marL="4114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3500" lIns="93500" spcFirstLastPara="1" rIns="93500" wrap="square" tIns="93500">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Inclusive Sans Light"/>
                <a:ea typeface="Inclusive Sans Light"/>
                <a:cs typeface="Inclusive Sans Light"/>
                <a:sym typeface="Inclusive Sans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Autofit/>
          </a:bodyPr>
          <a:lstStyle>
            <a:lvl1pPr lvl="0" marR="0" rtl="0" algn="l">
              <a:lnSpc>
                <a:spcPct val="100000"/>
              </a:lnSpc>
              <a:spcBef>
                <a:spcPts val="0"/>
              </a:spcBef>
              <a:spcAft>
                <a:spcPts val="0"/>
              </a:spcAft>
              <a:buClr>
                <a:schemeClr val="dk1"/>
              </a:buClr>
              <a:buSzPts val="2900"/>
              <a:buFont typeface="Hanken Grotesk"/>
              <a:buNone/>
              <a:defRPr b="0" i="0" sz="2900" u="none" cap="none" strike="noStrike">
                <a:solidFill>
                  <a:schemeClr val="dk1"/>
                </a:solidFill>
                <a:latin typeface="Hanken Grotesk"/>
                <a:ea typeface="Hanken Grotesk"/>
                <a:cs typeface="Hanken Grotesk"/>
                <a:sym typeface="Hanken Grotesk"/>
              </a:defRPr>
            </a:lvl1pPr>
            <a:lvl2pPr lvl="1"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900"/>
              <a:buFont typeface="Arial"/>
              <a:buNone/>
              <a:defRPr b="0" i="0" sz="2900" u="none" cap="none" strike="noStrike">
                <a:solidFill>
                  <a:schemeClr val="dk1"/>
                </a:solidFill>
                <a:latin typeface="Arial"/>
                <a:ea typeface="Arial"/>
                <a:cs typeface="Arial"/>
                <a:sym typeface="Arial"/>
              </a:defRPr>
            </a:lvl9pPr>
          </a:lstStyle>
          <a:p/>
        </p:txBody>
      </p:sp>
      <p:sp>
        <p:nvSpPr>
          <p:cNvPr id="54" name="Google Shape;54;p13"/>
          <p:cNvSpPr txBox="1"/>
          <p:nvPr>
            <p:ph idx="1" type="body"/>
          </p:nvPr>
        </p:nvSpPr>
        <p:spPr>
          <a:xfrm>
            <a:off x="311700" y="1152475"/>
            <a:ext cx="8520600" cy="3416400"/>
          </a:xfrm>
          <a:prstGeom prst="rect">
            <a:avLst/>
          </a:prstGeom>
          <a:noFill/>
          <a:ln>
            <a:noFill/>
          </a:ln>
        </p:spPr>
        <p:txBody>
          <a:bodyPr anchorCtr="0" anchor="t" bIns="93500" lIns="93500" spcFirstLastPara="1" rIns="93500" wrap="square" tIns="93500">
            <a:noAutofit/>
          </a:bodyPr>
          <a:lstStyle>
            <a:lvl1pPr indent="-279400" lvl="0" marL="457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1pPr>
            <a:lvl2pPr indent="-279400" lvl="1" marL="914400" marR="0" rtl="0" algn="l">
              <a:lnSpc>
                <a:spcPct val="115000"/>
              </a:lnSpc>
              <a:spcBef>
                <a:spcPts val="0"/>
              </a:spcBef>
              <a:spcAft>
                <a:spcPts val="0"/>
              </a:spcAft>
              <a:buClr>
                <a:schemeClr val="dk1"/>
              </a:buClr>
              <a:buSzPts val="800"/>
              <a:buFont typeface="Inter ExtraLight"/>
              <a:buChar char="○"/>
              <a:defRPr b="0" i="1" sz="800" u="none" cap="none" strike="noStrike">
                <a:solidFill>
                  <a:schemeClr val="dk1"/>
                </a:solidFill>
                <a:latin typeface="Inter ExtraLight"/>
                <a:ea typeface="Inter ExtraLight"/>
                <a:cs typeface="Inter ExtraLight"/>
                <a:sym typeface="Inter ExtraLight"/>
              </a:defRPr>
            </a:lvl2pPr>
            <a:lvl3pPr indent="-279400" lvl="2" marL="1371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3pPr>
            <a:lvl4pPr indent="-279400" lvl="3" marL="1828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4pPr>
            <a:lvl5pPr indent="-279400" lvl="4" marL="22860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5pPr>
            <a:lvl6pPr indent="-279400" lvl="5" marL="27432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6pPr>
            <a:lvl7pPr indent="-279400" lvl="6" marL="32004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7pPr>
            <a:lvl8pPr indent="-279400" lvl="7" marL="36576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8pPr>
            <a:lvl9pPr indent="-279400" lvl="8" marL="4114800" marR="0" rtl="0" algn="l">
              <a:lnSpc>
                <a:spcPct val="115000"/>
              </a:lnSpc>
              <a:spcBef>
                <a:spcPts val="0"/>
              </a:spcBef>
              <a:spcAft>
                <a:spcPts val="0"/>
              </a:spcAft>
              <a:buClr>
                <a:schemeClr val="dk1"/>
              </a:buClr>
              <a:buSzPts val="800"/>
              <a:buFont typeface="Inter"/>
              <a:buChar char="■"/>
              <a:defRPr b="0" i="0" sz="800" u="none" cap="none" strike="noStrike">
                <a:solidFill>
                  <a:schemeClr val="dk1"/>
                </a:solidFill>
                <a:latin typeface="Inter"/>
                <a:ea typeface="Inter"/>
                <a:cs typeface="Inter"/>
                <a:sym typeface="Inter"/>
              </a:defRPr>
            </a:lvl9pPr>
          </a:lstStyle>
          <a:p/>
        </p:txBody>
      </p:sp>
      <p:sp>
        <p:nvSpPr>
          <p:cNvPr id="55" name="Google Shape;55;p13"/>
          <p:cNvSpPr txBox="1"/>
          <p:nvPr/>
        </p:nvSpPr>
        <p:spPr>
          <a:xfrm>
            <a:off x="180333" y="4618175"/>
            <a:ext cx="548700" cy="393600"/>
          </a:xfrm>
          <a:prstGeom prst="rect">
            <a:avLst/>
          </a:prstGeom>
          <a:noFill/>
          <a:ln>
            <a:noFill/>
          </a:ln>
        </p:spPr>
        <p:txBody>
          <a:bodyPr anchorCtr="0" anchor="b" bIns="93500" lIns="93500" spcFirstLastPara="1" rIns="93500" wrap="square" tIns="93500">
            <a:noAutofit/>
          </a:bodyPr>
          <a:lstStyle/>
          <a:p>
            <a:pPr indent="0" lvl="0" marL="0" marR="0" rtl="0" algn="l">
              <a:lnSpc>
                <a:spcPct val="100000"/>
              </a:lnSpc>
              <a:spcBef>
                <a:spcPts val="0"/>
              </a:spcBef>
              <a:spcAft>
                <a:spcPts val="0"/>
              </a:spcAft>
              <a:buClr>
                <a:srgbClr val="000000"/>
              </a:buClr>
              <a:buSzPts val="1000"/>
              <a:buFont typeface="Arial"/>
              <a:buNone/>
            </a:pPr>
            <a:fld id="{00000000-1234-1234-1234-123412341234}" type="slidenum">
              <a:rPr b="0" i="0" lang="en" sz="1000" u="none" cap="none" strike="noStrike">
                <a:solidFill>
                  <a:srgbClr val="595959"/>
                </a:solidFill>
                <a:latin typeface="Inter Light"/>
                <a:ea typeface="Inter Light"/>
                <a:cs typeface="Inter Light"/>
                <a:sym typeface="Inter Light"/>
              </a:rPr>
              <a:t>‹#›</a:t>
            </a:fld>
            <a:endParaRPr b="0" i="0" sz="1000" u="none" cap="none" strike="noStrike">
              <a:solidFill>
                <a:srgbClr val="595959"/>
              </a:solidFill>
              <a:latin typeface="Inter Light"/>
              <a:ea typeface="Inter Light"/>
              <a:cs typeface="Inter Light"/>
              <a:sym typeface="Inter Light"/>
            </a:endParaRPr>
          </a:p>
        </p:txBody>
      </p:sp>
      <p:sp>
        <p:nvSpPr>
          <p:cNvPr id="56" name="Google Shape;56;p13"/>
          <p:cNvSpPr txBox="1"/>
          <p:nvPr/>
        </p:nvSpPr>
        <p:spPr>
          <a:xfrm>
            <a:off x="385500" y="4659150"/>
            <a:ext cx="6159900" cy="366300"/>
          </a:xfrm>
          <a:prstGeom prst="rect">
            <a:avLst/>
          </a:prstGeom>
          <a:noFill/>
          <a:ln>
            <a:noFill/>
          </a:ln>
        </p:spPr>
        <p:txBody>
          <a:bodyPr anchorCtr="0" anchor="b" bIns="113100" lIns="113100" spcFirstLastPara="1" rIns="113100" wrap="square" tIns="113100">
            <a:noAutofit/>
          </a:bodyPr>
          <a:lstStyle/>
          <a:p>
            <a:pPr indent="0" lvl="0" marL="0" marR="0" rtl="0" algn="l">
              <a:lnSpc>
                <a:spcPct val="100000"/>
              </a:lnSpc>
              <a:spcBef>
                <a:spcPts val="0"/>
              </a:spcBef>
              <a:spcAft>
                <a:spcPts val="0"/>
              </a:spcAft>
              <a:buClr>
                <a:srgbClr val="000000"/>
              </a:buClr>
              <a:buSzPts val="837"/>
              <a:buFont typeface="Arial"/>
              <a:buNone/>
            </a:pPr>
            <a:r>
              <a:rPr b="0" i="0" lang="en" sz="837" u="none" cap="none" strike="noStrike">
                <a:solidFill>
                  <a:srgbClr val="595959"/>
                </a:solidFill>
                <a:latin typeface="Inter Light"/>
                <a:ea typeface="Inter Light"/>
                <a:cs typeface="Inter Light"/>
                <a:sym typeface="Inter Light"/>
              </a:rPr>
              <a:t>WAGCS Season 1 Engagement | Summer 2026</a:t>
            </a:r>
            <a:endParaRPr b="0" i="0" sz="837" u="none" cap="none" strike="noStrike">
              <a:solidFill>
                <a:srgbClr val="595959"/>
              </a:solidFill>
              <a:latin typeface="Inter Light"/>
              <a:ea typeface="Inter Light"/>
              <a:cs typeface="Inter Light"/>
              <a:sym typeface="Inter Light"/>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5" name="Shape 105"/>
        <p:cNvGrpSpPr/>
        <p:nvPr/>
      </p:nvGrpSpPr>
      <p:grpSpPr>
        <a:xfrm>
          <a:off x="0" y="0"/>
          <a:ext cx="0" cy="0"/>
          <a:chOff x="0" y="0"/>
          <a:chExt cx="0" cy="0"/>
        </a:xfrm>
      </p:grpSpPr>
      <p:sp>
        <p:nvSpPr>
          <p:cNvPr id="106" name="Google Shape;106;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07" name="Google Shape;107;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08" name="Google Shape;108;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2.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4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0.png"/><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5.png"/><Relationship Id="rId5" Type="http://schemas.openxmlformats.org/officeDocument/2006/relationships/image" Target="../media/image6.png"/><Relationship Id="rId6" Type="http://schemas.openxmlformats.org/officeDocument/2006/relationships/image" Target="../media/image22.png"/><Relationship Id="rId7"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35.png"/><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9.png"/><Relationship Id="rId9" Type="http://schemas.openxmlformats.org/officeDocument/2006/relationships/image" Target="../media/image21.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18.png"/><Relationship Id="rId8" Type="http://schemas.openxmlformats.org/officeDocument/2006/relationships/image" Target="../media/image13.png"/></Relationships>
</file>

<file path=ppt/slides/_rels/slide8.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7.png"/><Relationship Id="rId12" Type="http://schemas.openxmlformats.org/officeDocument/2006/relationships/image" Target="../media/image55.png"/><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7.png"/><Relationship Id="rId9" Type="http://schemas.openxmlformats.org/officeDocument/2006/relationships/image" Target="../media/image33.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0.png"/><Relationship Id="rId8" Type="http://schemas.openxmlformats.org/officeDocument/2006/relationships/image" Target="../media/image36.png"/></Relationships>
</file>

<file path=ppt/slides/_rels/slide9.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7.png"/><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 Id="rId9" Type="http://schemas.openxmlformats.org/officeDocument/2006/relationships/image" Target="../media/image33.png"/><Relationship Id="rId5" Type="http://schemas.openxmlformats.org/officeDocument/2006/relationships/image" Target="../media/image23.png"/><Relationship Id="rId6" Type="http://schemas.openxmlformats.org/officeDocument/2006/relationships/image" Target="../media/image32.png"/><Relationship Id="rId7" Type="http://schemas.openxmlformats.org/officeDocument/2006/relationships/image" Target="../media/image20.png"/><Relationship Id="rId8"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4.png"/><Relationship Id="rId4" Type="http://schemas.openxmlformats.org/officeDocument/2006/relationships/image" Target="../media/image4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2.png"/><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39.png"/><Relationship Id="rId4" Type="http://schemas.openxmlformats.org/officeDocument/2006/relationships/image" Target="../media/image34.jpg"/><Relationship Id="rId5" Type="http://schemas.openxmlformats.org/officeDocument/2006/relationships/image" Target="../media/image48.jpg"/><Relationship Id="rId6"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66.png"/><Relationship Id="rId4" Type="http://schemas.openxmlformats.org/officeDocument/2006/relationships/image" Target="../media/image7.png"/><Relationship Id="rId5" Type="http://schemas.openxmlformats.org/officeDocument/2006/relationships/image" Target="../media/image5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40.jpg"/><Relationship Id="rId4" Type="http://schemas.openxmlformats.org/officeDocument/2006/relationships/image" Target="../media/image62.png"/><Relationship Id="rId5" Type="http://schemas.openxmlformats.org/officeDocument/2006/relationships/image" Target="../media/image8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57.png"/><Relationship Id="rId4" Type="http://schemas.openxmlformats.org/officeDocument/2006/relationships/image" Target="../media/image43.png"/><Relationship Id="rId5"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46.png"/><Relationship Id="rId5" Type="http://schemas.openxmlformats.org/officeDocument/2006/relationships/image" Target="../media/image51.png"/><Relationship Id="rId6"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5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61.png"/><Relationship Id="rId5" Type="http://schemas.openxmlformats.org/officeDocument/2006/relationships/image" Target="../media/image71.png"/><Relationship Id="rId6"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5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58.png"/><Relationship Id="rId4" Type="http://schemas.openxmlformats.org/officeDocument/2006/relationships/image" Target="../media/image60.png"/><Relationship Id="rId5" Type="http://schemas.openxmlformats.org/officeDocument/2006/relationships/image" Target="../media/image7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65.jpg"/><Relationship Id="rId4" Type="http://schemas.openxmlformats.org/officeDocument/2006/relationships/image" Target="../media/image6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74.png"/><Relationship Id="rId4" Type="http://schemas.openxmlformats.org/officeDocument/2006/relationships/image" Target="../media/image77.png"/><Relationship Id="rId5" Type="http://schemas.openxmlformats.org/officeDocument/2006/relationships/image" Target="../media/image6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7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67.png"/><Relationship Id="rId4" Type="http://schemas.openxmlformats.org/officeDocument/2006/relationships/image" Target="../media/image78.jpg"/><Relationship Id="rId5" Type="http://schemas.openxmlformats.org/officeDocument/2006/relationships/image" Target="../media/image7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70.png"/><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73.jpg"/><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79.jp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39" title="260513_LOGO Assets-11.png"/>
          <p:cNvPicPr preferRelativeResize="0"/>
          <p:nvPr/>
        </p:nvPicPr>
        <p:blipFill rotWithShape="1">
          <a:blip r:embed="rId3">
            <a:alphaModFix/>
          </a:blip>
          <a:srcRect b="14246" l="5237" r="5246" t="14239"/>
          <a:stretch/>
        </p:blipFill>
        <p:spPr>
          <a:xfrm>
            <a:off x="95758" y="3898050"/>
            <a:ext cx="6131502" cy="1246125"/>
          </a:xfrm>
          <a:prstGeom prst="rect">
            <a:avLst/>
          </a:prstGeom>
          <a:noFill/>
          <a:ln>
            <a:noFill/>
          </a:ln>
        </p:spPr>
      </p:pic>
      <p:sp>
        <p:nvSpPr>
          <p:cNvPr id="161" name="Google Shape;161;p39"/>
          <p:cNvSpPr txBox="1"/>
          <p:nvPr/>
        </p:nvSpPr>
        <p:spPr>
          <a:xfrm>
            <a:off x="359575" y="3849353"/>
            <a:ext cx="3322800" cy="316200"/>
          </a:xfrm>
          <a:prstGeom prst="rect">
            <a:avLst/>
          </a:prstGeom>
          <a:noFill/>
          <a:ln>
            <a:noFill/>
          </a:ln>
        </p:spPr>
        <p:txBody>
          <a:bodyPr anchorCtr="0" anchor="t" bIns="62125" lIns="62125" spcFirstLastPara="1" rIns="62125" wrap="square" tIns="62125">
            <a:noAutofit/>
          </a:bodyPr>
          <a:lstStyle/>
          <a:p>
            <a:pPr indent="0" lvl="0" marL="0" marR="0" rtl="0" algn="l">
              <a:lnSpc>
                <a:spcPct val="100000"/>
              </a:lnSpc>
              <a:spcBef>
                <a:spcPts val="0"/>
              </a:spcBef>
              <a:spcAft>
                <a:spcPts val="0"/>
              </a:spcAft>
              <a:buClr>
                <a:srgbClr val="000000"/>
              </a:buClr>
              <a:buSzPts val="1229"/>
              <a:buFont typeface="Arial"/>
              <a:buNone/>
            </a:pPr>
            <a:r>
              <a:rPr b="0" i="0" lang="en" sz="1229" u="none" cap="none" strike="noStrike">
                <a:solidFill>
                  <a:srgbClr val="0A203E"/>
                </a:solidFill>
                <a:latin typeface="Inter Light"/>
                <a:ea typeface="Inter Light"/>
                <a:cs typeface="Inter Light"/>
                <a:sym typeface="Inter Light"/>
              </a:rPr>
              <a:t>第1回プレゼンテーション｜2026年夏</a:t>
            </a:r>
            <a:endParaRPr b="0" i="0" sz="1229" u="none" cap="none" strike="noStrike">
              <a:solidFill>
                <a:srgbClr val="0A203E"/>
              </a:solidFill>
              <a:latin typeface="Inter Light"/>
              <a:ea typeface="Inter Light"/>
              <a:cs typeface="Inter Light"/>
              <a:sym typeface="Inter Light"/>
            </a:endParaRPr>
          </a:p>
        </p:txBody>
      </p:sp>
      <p:sp>
        <p:nvSpPr>
          <p:cNvPr id="162" name="Google Shape;162;p39"/>
          <p:cNvSpPr/>
          <p:nvPr/>
        </p:nvSpPr>
        <p:spPr>
          <a:xfrm>
            <a:off x="5923812" y="-894220"/>
            <a:ext cx="3983625" cy="6959700"/>
          </a:xfrm>
          <a:custGeom>
            <a:rect b="b" l="l" r="r" t="t"/>
            <a:pathLst>
              <a:path extrusionOk="0" h="278388" w="159345">
                <a:moveTo>
                  <a:pt x="1462" y="249360"/>
                </a:moveTo>
                <a:cubicBezTo>
                  <a:pt x="-9987" y="212992"/>
                  <a:pt x="53127" y="71175"/>
                  <a:pt x="77084" y="33460"/>
                </a:cubicBezTo>
                <a:cubicBezTo>
                  <a:pt x="101041" y="-4255"/>
                  <a:pt x="133754" y="-13299"/>
                  <a:pt x="145203" y="23069"/>
                </a:cubicBezTo>
                <a:cubicBezTo>
                  <a:pt x="156652" y="59437"/>
                  <a:pt x="169737" y="213954"/>
                  <a:pt x="145780" y="251669"/>
                </a:cubicBezTo>
                <a:cubicBezTo>
                  <a:pt x="121823" y="289384"/>
                  <a:pt x="12911" y="285728"/>
                  <a:pt x="1462" y="249360"/>
                </a:cubicBezTo>
                <a:close/>
              </a:path>
            </a:pathLst>
          </a:custGeom>
          <a:solidFill>
            <a:srgbClr val="FFEC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3" name="Google Shape;163;p39"/>
          <p:cNvGrpSpPr/>
          <p:nvPr/>
        </p:nvGrpSpPr>
        <p:grpSpPr>
          <a:xfrm>
            <a:off x="501800" y="554749"/>
            <a:ext cx="7742249" cy="3104811"/>
            <a:chOff x="501800" y="331337"/>
            <a:chExt cx="7742249" cy="3104811"/>
          </a:xfrm>
        </p:grpSpPr>
        <p:pic>
          <p:nvPicPr>
            <p:cNvPr id="164" name="Google Shape;164;p39"/>
            <p:cNvPicPr preferRelativeResize="0"/>
            <p:nvPr/>
          </p:nvPicPr>
          <p:blipFill rotWithShape="1">
            <a:blip r:embed="rId4">
              <a:alphaModFix/>
            </a:blip>
            <a:srcRect b="0" l="0" r="0" t="0"/>
            <a:stretch/>
          </p:blipFill>
          <p:spPr>
            <a:xfrm>
              <a:off x="4303883" y="331337"/>
              <a:ext cx="880025" cy="1728330"/>
            </a:xfrm>
            <a:prstGeom prst="rect">
              <a:avLst/>
            </a:prstGeom>
            <a:noFill/>
            <a:ln>
              <a:noFill/>
            </a:ln>
          </p:spPr>
        </p:pic>
        <p:pic>
          <p:nvPicPr>
            <p:cNvPr id="165" name="Google Shape;165;p39"/>
            <p:cNvPicPr preferRelativeResize="0"/>
            <p:nvPr/>
          </p:nvPicPr>
          <p:blipFill rotWithShape="1">
            <a:blip r:embed="rId5">
              <a:alphaModFix/>
            </a:blip>
            <a:srcRect b="0" l="0" r="0" t="0"/>
            <a:stretch/>
          </p:blipFill>
          <p:spPr>
            <a:xfrm>
              <a:off x="3565640" y="1493682"/>
              <a:ext cx="2823541" cy="1809147"/>
            </a:xfrm>
            <a:prstGeom prst="rect">
              <a:avLst/>
            </a:prstGeom>
            <a:noFill/>
            <a:ln>
              <a:noFill/>
            </a:ln>
          </p:spPr>
        </p:pic>
        <p:pic>
          <p:nvPicPr>
            <p:cNvPr id="166" name="Google Shape;166;p39"/>
            <p:cNvPicPr preferRelativeResize="0"/>
            <p:nvPr/>
          </p:nvPicPr>
          <p:blipFill rotWithShape="1">
            <a:blip r:embed="rId6">
              <a:alphaModFix/>
            </a:blip>
            <a:srcRect b="0" l="0" r="0" t="0"/>
            <a:stretch/>
          </p:blipFill>
          <p:spPr>
            <a:xfrm>
              <a:off x="1493258" y="1087727"/>
              <a:ext cx="3125704" cy="1756349"/>
            </a:xfrm>
            <a:prstGeom prst="rect">
              <a:avLst/>
            </a:prstGeom>
            <a:noFill/>
            <a:ln>
              <a:noFill/>
            </a:ln>
          </p:spPr>
        </p:pic>
        <p:sp>
          <p:nvSpPr>
            <p:cNvPr id="167" name="Google Shape;167;p39"/>
            <p:cNvSpPr/>
            <p:nvPr/>
          </p:nvSpPr>
          <p:spPr>
            <a:xfrm>
              <a:off x="540788" y="1853370"/>
              <a:ext cx="751292" cy="478220"/>
            </a:xfrm>
            <a:custGeom>
              <a:rect b="b" l="l" r="r" t="t"/>
              <a:pathLst>
                <a:path extrusionOk="0" h="13490" w="21193">
                  <a:moveTo>
                    <a:pt x="10451" y="0"/>
                  </a:moveTo>
                  <a:lnTo>
                    <a:pt x="9618" y="83"/>
                  </a:lnTo>
                  <a:lnTo>
                    <a:pt x="8785" y="167"/>
                  </a:lnTo>
                  <a:lnTo>
                    <a:pt x="7911" y="333"/>
                  </a:lnTo>
                  <a:lnTo>
                    <a:pt x="7078" y="583"/>
                  </a:lnTo>
                  <a:lnTo>
                    <a:pt x="6662" y="749"/>
                  </a:lnTo>
                  <a:lnTo>
                    <a:pt x="6287" y="916"/>
                  </a:lnTo>
                  <a:lnTo>
                    <a:pt x="5912" y="1124"/>
                  </a:lnTo>
                  <a:lnTo>
                    <a:pt x="5538" y="1374"/>
                  </a:lnTo>
                  <a:lnTo>
                    <a:pt x="4747" y="1998"/>
                  </a:lnTo>
                  <a:lnTo>
                    <a:pt x="3956" y="2665"/>
                  </a:lnTo>
                  <a:lnTo>
                    <a:pt x="3622" y="3039"/>
                  </a:lnTo>
                  <a:lnTo>
                    <a:pt x="3289" y="3372"/>
                  </a:lnTo>
                  <a:lnTo>
                    <a:pt x="2956" y="3789"/>
                  </a:lnTo>
                  <a:lnTo>
                    <a:pt x="2665" y="4205"/>
                  </a:lnTo>
                  <a:lnTo>
                    <a:pt x="2124" y="5079"/>
                  </a:lnTo>
                  <a:lnTo>
                    <a:pt x="1624" y="5954"/>
                  </a:lnTo>
                  <a:lnTo>
                    <a:pt x="1208" y="6911"/>
                  </a:lnTo>
                  <a:lnTo>
                    <a:pt x="875" y="7869"/>
                  </a:lnTo>
                  <a:lnTo>
                    <a:pt x="583" y="8827"/>
                  </a:lnTo>
                  <a:lnTo>
                    <a:pt x="333" y="9826"/>
                  </a:lnTo>
                  <a:lnTo>
                    <a:pt x="167" y="10825"/>
                  </a:lnTo>
                  <a:lnTo>
                    <a:pt x="0" y="11824"/>
                  </a:lnTo>
                  <a:lnTo>
                    <a:pt x="0" y="11991"/>
                  </a:lnTo>
                  <a:lnTo>
                    <a:pt x="42" y="12116"/>
                  </a:lnTo>
                  <a:lnTo>
                    <a:pt x="84" y="12241"/>
                  </a:lnTo>
                  <a:lnTo>
                    <a:pt x="167" y="12366"/>
                  </a:lnTo>
                  <a:lnTo>
                    <a:pt x="333" y="12491"/>
                  </a:lnTo>
                  <a:lnTo>
                    <a:pt x="458" y="12532"/>
                  </a:lnTo>
                  <a:lnTo>
                    <a:pt x="625" y="12574"/>
                  </a:lnTo>
                  <a:lnTo>
                    <a:pt x="3165" y="12699"/>
                  </a:lnTo>
                  <a:lnTo>
                    <a:pt x="4455" y="12782"/>
                  </a:lnTo>
                  <a:lnTo>
                    <a:pt x="5746" y="12907"/>
                  </a:lnTo>
                  <a:lnTo>
                    <a:pt x="5871" y="12907"/>
                  </a:lnTo>
                  <a:lnTo>
                    <a:pt x="5954" y="12824"/>
                  </a:lnTo>
                  <a:lnTo>
                    <a:pt x="6037" y="12699"/>
                  </a:lnTo>
                  <a:lnTo>
                    <a:pt x="6079" y="12574"/>
                  </a:lnTo>
                  <a:lnTo>
                    <a:pt x="6246" y="11866"/>
                  </a:lnTo>
                  <a:lnTo>
                    <a:pt x="6454" y="11117"/>
                  </a:lnTo>
                  <a:lnTo>
                    <a:pt x="6745" y="10326"/>
                  </a:lnTo>
                  <a:lnTo>
                    <a:pt x="7078" y="9534"/>
                  </a:lnTo>
                  <a:lnTo>
                    <a:pt x="7411" y="8785"/>
                  </a:lnTo>
                  <a:lnTo>
                    <a:pt x="7828" y="8077"/>
                  </a:lnTo>
                  <a:lnTo>
                    <a:pt x="8286" y="7453"/>
                  </a:lnTo>
                  <a:lnTo>
                    <a:pt x="8494" y="7161"/>
                  </a:lnTo>
                  <a:lnTo>
                    <a:pt x="8744" y="6953"/>
                  </a:lnTo>
                  <a:lnTo>
                    <a:pt x="8993" y="6745"/>
                  </a:lnTo>
                  <a:lnTo>
                    <a:pt x="9285" y="6578"/>
                  </a:lnTo>
                  <a:lnTo>
                    <a:pt x="9576" y="6495"/>
                  </a:lnTo>
                  <a:lnTo>
                    <a:pt x="9909" y="6453"/>
                  </a:lnTo>
                  <a:lnTo>
                    <a:pt x="10242" y="6453"/>
                  </a:lnTo>
                  <a:lnTo>
                    <a:pt x="10534" y="6495"/>
                  </a:lnTo>
                  <a:lnTo>
                    <a:pt x="10825" y="6620"/>
                  </a:lnTo>
                  <a:lnTo>
                    <a:pt x="11075" y="6787"/>
                  </a:lnTo>
                  <a:lnTo>
                    <a:pt x="11450" y="7161"/>
                  </a:lnTo>
                  <a:lnTo>
                    <a:pt x="11783" y="7536"/>
                  </a:lnTo>
                  <a:lnTo>
                    <a:pt x="12074" y="7911"/>
                  </a:lnTo>
                  <a:lnTo>
                    <a:pt x="12366" y="8369"/>
                  </a:lnTo>
                  <a:lnTo>
                    <a:pt x="12616" y="8785"/>
                  </a:lnTo>
                  <a:lnTo>
                    <a:pt x="12865" y="9243"/>
                  </a:lnTo>
                  <a:lnTo>
                    <a:pt x="13282" y="10201"/>
                  </a:lnTo>
                  <a:lnTo>
                    <a:pt x="13532" y="10867"/>
                  </a:lnTo>
                  <a:lnTo>
                    <a:pt x="13740" y="11575"/>
                  </a:lnTo>
                  <a:lnTo>
                    <a:pt x="13948" y="12282"/>
                  </a:lnTo>
                  <a:lnTo>
                    <a:pt x="14156" y="13032"/>
                  </a:lnTo>
                  <a:lnTo>
                    <a:pt x="14239" y="13240"/>
                  </a:lnTo>
                  <a:lnTo>
                    <a:pt x="14364" y="13365"/>
                  </a:lnTo>
                  <a:lnTo>
                    <a:pt x="14489" y="13448"/>
                  </a:lnTo>
                  <a:lnTo>
                    <a:pt x="14656" y="13490"/>
                  </a:lnTo>
                  <a:lnTo>
                    <a:pt x="15072" y="13490"/>
                  </a:lnTo>
                  <a:lnTo>
                    <a:pt x="15572" y="13407"/>
                  </a:lnTo>
                  <a:lnTo>
                    <a:pt x="20651" y="13073"/>
                  </a:lnTo>
                  <a:lnTo>
                    <a:pt x="20859" y="13032"/>
                  </a:lnTo>
                  <a:lnTo>
                    <a:pt x="20984" y="12949"/>
                  </a:lnTo>
                  <a:lnTo>
                    <a:pt x="21068" y="12824"/>
                  </a:lnTo>
                  <a:lnTo>
                    <a:pt x="21151" y="12657"/>
                  </a:lnTo>
                  <a:lnTo>
                    <a:pt x="21192" y="12491"/>
                  </a:lnTo>
                  <a:lnTo>
                    <a:pt x="21192" y="12324"/>
                  </a:lnTo>
                  <a:lnTo>
                    <a:pt x="21192" y="11991"/>
                  </a:lnTo>
                  <a:lnTo>
                    <a:pt x="20984" y="10784"/>
                  </a:lnTo>
                  <a:lnTo>
                    <a:pt x="20776" y="9534"/>
                  </a:lnTo>
                  <a:lnTo>
                    <a:pt x="20526" y="8327"/>
                  </a:lnTo>
                  <a:lnTo>
                    <a:pt x="20360" y="7744"/>
                  </a:lnTo>
                  <a:lnTo>
                    <a:pt x="20152" y="7161"/>
                  </a:lnTo>
                  <a:lnTo>
                    <a:pt x="19735" y="6204"/>
                  </a:lnTo>
                  <a:lnTo>
                    <a:pt x="19319" y="5288"/>
                  </a:lnTo>
                  <a:lnTo>
                    <a:pt x="18861" y="4372"/>
                  </a:lnTo>
                  <a:lnTo>
                    <a:pt x="18320" y="3581"/>
                  </a:lnTo>
                  <a:lnTo>
                    <a:pt x="18028" y="3206"/>
                  </a:lnTo>
                  <a:lnTo>
                    <a:pt x="17695" y="2831"/>
                  </a:lnTo>
                  <a:lnTo>
                    <a:pt x="17362" y="2456"/>
                  </a:lnTo>
                  <a:lnTo>
                    <a:pt x="16987" y="2123"/>
                  </a:lnTo>
                  <a:lnTo>
                    <a:pt x="16613" y="1832"/>
                  </a:lnTo>
                  <a:lnTo>
                    <a:pt x="16196" y="1541"/>
                  </a:lnTo>
                  <a:lnTo>
                    <a:pt x="15780" y="1249"/>
                  </a:lnTo>
                  <a:lnTo>
                    <a:pt x="15280" y="999"/>
                  </a:lnTo>
                  <a:lnTo>
                    <a:pt x="14531" y="666"/>
                  </a:lnTo>
                  <a:lnTo>
                    <a:pt x="13740" y="416"/>
                  </a:lnTo>
                  <a:lnTo>
                    <a:pt x="12907" y="208"/>
                  </a:lnTo>
                  <a:lnTo>
                    <a:pt x="12116" y="83"/>
                  </a:lnTo>
                  <a:lnTo>
                    <a:pt x="11283" y="0"/>
                  </a:lnTo>
                  <a:close/>
                </a:path>
              </a:pathLst>
            </a:custGeom>
            <a:solidFill>
              <a:srgbClr val="EB9A36"/>
            </a:solidFill>
            <a:ln>
              <a:noFill/>
            </a:ln>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280"/>
                <a:buFont typeface="Arial"/>
                <a:buNone/>
              </a:pPr>
              <a:r>
                <a:t/>
              </a:r>
              <a:endParaRPr b="0" i="0" sz="1280" u="none" cap="none" strike="noStrike">
                <a:solidFill>
                  <a:srgbClr val="000000"/>
                </a:solidFill>
                <a:latin typeface="Arial"/>
                <a:ea typeface="Arial"/>
                <a:cs typeface="Arial"/>
                <a:sym typeface="Arial"/>
              </a:endParaRPr>
            </a:p>
          </p:txBody>
        </p:sp>
        <p:grpSp>
          <p:nvGrpSpPr>
            <p:cNvPr id="168" name="Google Shape;168;p39"/>
            <p:cNvGrpSpPr/>
            <p:nvPr/>
          </p:nvGrpSpPr>
          <p:grpSpPr>
            <a:xfrm rot="6802236">
              <a:off x="5020276" y="1222797"/>
              <a:ext cx="751288" cy="608506"/>
              <a:chOff x="4573500" y="1234866"/>
              <a:chExt cx="821894" cy="665693"/>
            </a:xfrm>
          </p:grpSpPr>
          <p:sp>
            <p:nvSpPr>
              <p:cNvPr id="169" name="Google Shape;169;p39"/>
              <p:cNvSpPr/>
              <p:nvPr/>
            </p:nvSpPr>
            <p:spPr>
              <a:xfrm>
                <a:off x="4573500" y="1234866"/>
                <a:ext cx="442653" cy="416632"/>
              </a:xfrm>
              <a:custGeom>
                <a:rect b="b" l="l" r="r" t="t"/>
                <a:pathLst>
                  <a:path extrusionOk="0" h="15323" w="16280">
                    <a:moveTo>
                      <a:pt x="7161" y="1"/>
                    </a:moveTo>
                    <a:lnTo>
                      <a:pt x="6787" y="84"/>
                    </a:lnTo>
                    <a:lnTo>
                      <a:pt x="6412" y="167"/>
                    </a:lnTo>
                    <a:lnTo>
                      <a:pt x="6037" y="334"/>
                    </a:lnTo>
                    <a:lnTo>
                      <a:pt x="5329" y="709"/>
                    </a:lnTo>
                    <a:lnTo>
                      <a:pt x="4622" y="1208"/>
                    </a:lnTo>
                    <a:lnTo>
                      <a:pt x="4247" y="1458"/>
                    </a:lnTo>
                    <a:lnTo>
                      <a:pt x="3955" y="1791"/>
                    </a:lnTo>
                    <a:lnTo>
                      <a:pt x="3622" y="2207"/>
                    </a:lnTo>
                    <a:lnTo>
                      <a:pt x="3373" y="2707"/>
                    </a:lnTo>
                    <a:lnTo>
                      <a:pt x="3289" y="2957"/>
                    </a:lnTo>
                    <a:lnTo>
                      <a:pt x="3206" y="3207"/>
                    </a:lnTo>
                    <a:lnTo>
                      <a:pt x="3164" y="3457"/>
                    </a:lnTo>
                    <a:lnTo>
                      <a:pt x="3123" y="3748"/>
                    </a:lnTo>
                    <a:lnTo>
                      <a:pt x="2665" y="3748"/>
                    </a:lnTo>
                    <a:lnTo>
                      <a:pt x="2248" y="3790"/>
                    </a:lnTo>
                    <a:lnTo>
                      <a:pt x="1790" y="3956"/>
                    </a:lnTo>
                    <a:lnTo>
                      <a:pt x="1416" y="4164"/>
                    </a:lnTo>
                    <a:lnTo>
                      <a:pt x="1083" y="4373"/>
                    </a:lnTo>
                    <a:lnTo>
                      <a:pt x="791" y="4622"/>
                    </a:lnTo>
                    <a:lnTo>
                      <a:pt x="583" y="4914"/>
                    </a:lnTo>
                    <a:lnTo>
                      <a:pt x="375" y="5205"/>
                    </a:lnTo>
                    <a:lnTo>
                      <a:pt x="208" y="5538"/>
                    </a:lnTo>
                    <a:lnTo>
                      <a:pt x="83" y="5913"/>
                    </a:lnTo>
                    <a:lnTo>
                      <a:pt x="0" y="6288"/>
                    </a:lnTo>
                    <a:lnTo>
                      <a:pt x="0" y="6662"/>
                    </a:lnTo>
                    <a:lnTo>
                      <a:pt x="42" y="7037"/>
                    </a:lnTo>
                    <a:lnTo>
                      <a:pt x="125" y="7412"/>
                    </a:lnTo>
                    <a:lnTo>
                      <a:pt x="250" y="7745"/>
                    </a:lnTo>
                    <a:lnTo>
                      <a:pt x="416" y="8078"/>
                    </a:lnTo>
                    <a:lnTo>
                      <a:pt x="583" y="8411"/>
                    </a:lnTo>
                    <a:lnTo>
                      <a:pt x="833" y="8703"/>
                    </a:lnTo>
                    <a:lnTo>
                      <a:pt x="1083" y="8994"/>
                    </a:lnTo>
                    <a:lnTo>
                      <a:pt x="1332" y="9244"/>
                    </a:lnTo>
                    <a:lnTo>
                      <a:pt x="1749" y="9535"/>
                    </a:lnTo>
                    <a:lnTo>
                      <a:pt x="2123" y="9785"/>
                    </a:lnTo>
                    <a:lnTo>
                      <a:pt x="2581" y="9993"/>
                    </a:lnTo>
                    <a:lnTo>
                      <a:pt x="3039" y="10118"/>
                    </a:lnTo>
                    <a:lnTo>
                      <a:pt x="2665" y="10659"/>
                    </a:lnTo>
                    <a:lnTo>
                      <a:pt x="2498" y="11034"/>
                    </a:lnTo>
                    <a:lnTo>
                      <a:pt x="2415" y="11367"/>
                    </a:lnTo>
                    <a:lnTo>
                      <a:pt x="2332" y="11742"/>
                    </a:lnTo>
                    <a:lnTo>
                      <a:pt x="2332" y="12075"/>
                    </a:lnTo>
                    <a:lnTo>
                      <a:pt x="2373" y="12408"/>
                    </a:lnTo>
                    <a:lnTo>
                      <a:pt x="2498" y="12783"/>
                    </a:lnTo>
                    <a:lnTo>
                      <a:pt x="2706" y="13074"/>
                    </a:lnTo>
                    <a:lnTo>
                      <a:pt x="2956" y="13366"/>
                    </a:lnTo>
                    <a:lnTo>
                      <a:pt x="3248" y="13616"/>
                    </a:lnTo>
                    <a:lnTo>
                      <a:pt x="3539" y="13824"/>
                    </a:lnTo>
                    <a:lnTo>
                      <a:pt x="3872" y="13949"/>
                    </a:lnTo>
                    <a:lnTo>
                      <a:pt x="4205" y="14074"/>
                    </a:lnTo>
                    <a:lnTo>
                      <a:pt x="4580" y="14157"/>
                    </a:lnTo>
                    <a:lnTo>
                      <a:pt x="4913" y="14240"/>
                    </a:lnTo>
                    <a:lnTo>
                      <a:pt x="5662" y="14240"/>
                    </a:lnTo>
                    <a:lnTo>
                      <a:pt x="5996" y="14198"/>
                    </a:lnTo>
                    <a:lnTo>
                      <a:pt x="6370" y="14115"/>
                    </a:lnTo>
                    <a:lnTo>
                      <a:pt x="6745" y="13990"/>
                    </a:lnTo>
                    <a:lnTo>
                      <a:pt x="7078" y="13865"/>
                    </a:lnTo>
                    <a:lnTo>
                      <a:pt x="7411" y="13740"/>
                    </a:lnTo>
                    <a:lnTo>
                      <a:pt x="7703" y="13532"/>
                    </a:lnTo>
                    <a:lnTo>
                      <a:pt x="8036" y="13366"/>
                    </a:lnTo>
                    <a:lnTo>
                      <a:pt x="8285" y="13116"/>
                    </a:lnTo>
                    <a:lnTo>
                      <a:pt x="8577" y="12866"/>
                    </a:lnTo>
                    <a:lnTo>
                      <a:pt x="8868" y="12533"/>
                    </a:lnTo>
                    <a:lnTo>
                      <a:pt x="9118" y="12242"/>
                    </a:lnTo>
                    <a:lnTo>
                      <a:pt x="9326" y="11867"/>
                    </a:lnTo>
                    <a:lnTo>
                      <a:pt x="9659" y="12575"/>
                    </a:lnTo>
                    <a:lnTo>
                      <a:pt x="10034" y="13158"/>
                    </a:lnTo>
                    <a:lnTo>
                      <a:pt x="10450" y="13699"/>
                    </a:lnTo>
                    <a:lnTo>
                      <a:pt x="10950" y="14323"/>
                    </a:lnTo>
                    <a:lnTo>
                      <a:pt x="11283" y="14698"/>
                    </a:lnTo>
                    <a:lnTo>
                      <a:pt x="11491" y="14865"/>
                    </a:lnTo>
                    <a:lnTo>
                      <a:pt x="11700" y="15031"/>
                    </a:lnTo>
                    <a:lnTo>
                      <a:pt x="11908" y="15156"/>
                    </a:lnTo>
                    <a:lnTo>
                      <a:pt x="12158" y="15239"/>
                    </a:lnTo>
                    <a:lnTo>
                      <a:pt x="12407" y="15281"/>
                    </a:lnTo>
                    <a:lnTo>
                      <a:pt x="12699" y="15323"/>
                    </a:lnTo>
                    <a:lnTo>
                      <a:pt x="12949" y="15281"/>
                    </a:lnTo>
                    <a:lnTo>
                      <a:pt x="13198" y="15239"/>
                    </a:lnTo>
                    <a:lnTo>
                      <a:pt x="13698" y="15073"/>
                    </a:lnTo>
                    <a:lnTo>
                      <a:pt x="14156" y="14823"/>
                    </a:lnTo>
                    <a:lnTo>
                      <a:pt x="14572" y="14531"/>
                    </a:lnTo>
                    <a:lnTo>
                      <a:pt x="14905" y="14198"/>
                    </a:lnTo>
                    <a:lnTo>
                      <a:pt x="15239" y="13865"/>
                    </a:lnTo>
                    <a:lnTo>
                      <a:pt x="15530" y="13491"/>
                    </a:lnTo>
                    <a:lnTo>
                      <a:pt x="15738" y="13074"/>
                    </a:lnTo>
                    <a:lnTo>
                      <a:pt x="15946" y="12658"/>
                    </a:lnTo>
                    <a:lnTo>
                      <a:pt x="16113" y="12200"/>
                    </a:lnTo>
                    <a:lnTo>
                      <a:pt x="16196" y="11742"/>
                    </a:lnTo>
                    <a:lnTo>
                      <a:pt x="16279" y="11284"/>
                    </a:lnTo>
                    <a:lnTo>
                      <a:pt x="16279" y="10826"/>
                    </a:lnTo>
                    <a:lnTo>
                      <a:pt x="16238" y="10410"/>
                    </a:lnTo>
                    <a:lnTo>
                      <a:pt x="16113" y="9993"/>
                    </a:lnTo>
                    <a:lnTo>
                      <a:pt x="15946" y="9660"/>
                    </a:lnTo>
                    <a:lnTo>
                      <a:pt x="15780" y="9327"/>
                    </a:lnTo>
                    <a:lnTo>
                      <a:pt x="15488" y="8994"/>
                    </a:lnTo>
                    <a:lnTo>
                      <a:pt x="15197" y="8703"/>
                    </a:lnTo>
                    <a:lnTo>
                      <a:pt x="14822" y="8411"/>
                    </a:lnTo>
                    <a:lnTo>
                      <a:pt x="14489" y="8161"/>
                    </a:lnTo>
                    <a:lnTo>
                      <a:pt x="14114" y="7953"/>
                    </a:lnTo>
                    <a:lnTo>
                      <a:pt x="13698" y="7745"/>
                    </a:lnTo>
                    <a:lnTo>
                      <a:pt x="13323" y="7620"/>
                    </a:lnTo>
                    <a:lnTo>
                      <a:pt x="13656" y="7329"/>
                    </a:lnTo>
                    <a:lnTo>
                      <a:pt x="13948" y="7037"/>
                    </a:lnTo>
                    <a:lnTo>
                      <a:pt x="14198" y="6704"/>
                    </a:lnTo>
                    <a:lnTo>
                      <a:pt x="14447" y="6371"/>
                    </a:lnTo>
                    <a:lnTo>
                      <a:pt x="14656" y="5996"/>
                    </a:lnTo>
                    <a:lnTo>
                      <a:pt x="14781" y="5622"/>
                    </a:lnTo>
                    <a:lnTo>
                      <a:pt x="14905" y="5205"/>
                    </a:lnTo>
                    <a:lnTo>
                      <a:pt x="14947" y="4747"/>
                    </a:lnTo>
                    <a:lnTo>
                      <a:pt x="14947" y="4414"/>
                    </a:lnTo>
                    <a:lnTo>
                      <a:pt x="14905" y="4081"/>
                    </a:lnTo>
                    <a:lnTo>
                      <a:pt x="14822" y="3790"/>
                    </a:lnTo>
                    <a:lnTo>
                      <a:pt x="14739" y="3457"/>
                    </a:lnTo>
                    <a:lnTo>
                      <a:pt x="14614" y="3165"/>
                    </a:lnTo>
                    <a:lnTo>
                      <a:pt x="14447" y="2874"/>
                    </a:lnTo>
                    <a:lnTo>
                      <a:pt x="14281" y="2624"/>
                    </a:lnTo>
                    <a:lnTo>
                      <a:pt x="14073" y="2374"/>
                    </a:lnTo>
                    <a:lnTo>
                      <a:pt x="13865" y="2124"/>
                    </a:lnTo>
                    <a:lnTo>
                      <a:pt x="13615" y="1958"/>
                    </a:lnTo>
                    <a:lnTo>
                      <a:pt x="13365" y="1791"/>
                    </a:lnTo>
                    <a:lnTo>
                      <a:pt x="13073" y="1666"/>
                    </a:lnTo>
                    <a:lnTo>
                      <a:pt x="12740" y="1583"/>
                    </a:lnTo>
                    <a:lnTo>
                      <a:pt x="12449" y="1500"/>
                    </a:lnTo>
                    <a:lnTo>
                      <a:pt x="12116" y="1500"/>
                    </a:lnTo>
                    <a:lnTo>
                      <a:pt x="11741" y="1541"/>
                    </a:lnTo>
                    <a:lnTo>
                      <a:pt x="11491" y="1625"/>
                    </a:lnTo>
                    <a:lnTo>
                      <a:pt x="11242" y="1708"/>
                    </a:lnTo>
                    <a:lnTo>
                      <a:pt x="10784" y="1958"/>
                    </a:lnTo>
                    <a:lnTo>
                      <a:pt x="10326" y="2249"/>
                    </a:lnTo>
                    <a:lnTo>
                      <a:pt x="9909" y="2582"/>
                    </a:lnTo>
                    <a:lnTo>
                      <a:pt x="9826" y="2207"/>
                    </a:lnTo>
                    <a:lnTo>
                      <a:pt x="9743" y="1874"/>
                    </a:lnTo>
                    <a:lnTo>
                      <a:pt x="9576" y="1500"/>
                    </a:lnTo>
                    <a:lnTo>
                      <a:pt x="9410" y="1167"/>
                    </a:lnTo>
                    <a:lnTo>
                      <a:pt x="9201" y="875"/>
                    </a:lnTo>
                    <a:lnTo>
                      <a:pt x="8910" y="584"/>
                    </a:lnTo>
                    <a:lnTo>
                      <a:pt x="8619" y="376"/>
                    </a:lnTo>
                    <a:lnTo>
                      <a:pt x="8285" y="167"/>
                    </a:lnTo>
                    <a:lnTo>
                      <a:pt x="7952" y="84"/>
                    </a:lnTo>
                    <a:lnTo>
                      <a:pt x="7578" y="1"/>
                    </a:lnTo>
                    <a:close/>
                  </a:path>
                </a:pathLst>
              </a:custGeom>
              <a:solidFill>
                <a:srgbClr val="E89FB0"/>
              </a:solidFill>
              <a:ln>
                <a:noFill/>
              </a:ln>
            </p:spPr>
            <p:txBody>
              <a:bodyPr anchorCtr="0" anchor="ctr" bIns="90900" lIns="90900" spcFirstLastPara="1" rIns="90900" wrap="square" tIns="90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9"/>
              <p:cNvSpPr/>
              <p:nvPr/>
            </p:nvSpPr>
            <p:spPr>
              <a:xfrm>
                <a:off x="4911956" y="1474872"/>
                <a:ext cx="483438" cy="425687"/>
              </a:xfrm>
              <a:custGeom>
                <a:rect b="b" l="l" r="r" t="t"/>
                <a:pathLst>
                  <a:path extrusionOk="0" h="15656" w="17780">
                    <a:moveTo>
                      <a:pt x="14240" y="0"/>
                    </a:moveTo>
                    <a:lnTo>
                      <a:pt x="13782" y="42"/>
                    </a:lnTo>
                    <a:lnTo>
                      <a:pt x="13324" y="125"/>
                    </a:lnTo>
                    <a:lnTo>
                      <a:pt x="12866" y="250"/>
                    </a:lnTo>
                    <a:lnTo>
                      <a:pt x="12450" y="375"/>
                    </a:lnTo>
                    <a:lnTo>
                      <a:pt x="12075" y="542"/>
                    </a:lnTo>
                    <a:lnTo>
                      <a:pt x="11742" y="708"/>
                    </a:lnTo>
                    <a:lnTo>
                      <a:pt x="11451" y="916"/>
                    </a:lnTo>
                    <a:lnTo>
                      <a:pt x="11118" y="1125"/>
                    </a:lnTo>
                    <a:lnTo>
                      <a:pt x="10826" y="1374"/>
                    </a:lnTo>
                    <a:lnTo>
                      <a:pt x="10576" y="1666"/>
                    </a:lnTo>
                    <a:lnTo>
                      <a:pt x="10326" y="1957"/>
                    </a:lnTo>
                    <a:lnTo>
                      <a:pt x="10118" y="2249"/>
                    </a:lnTo>
                    <a:lnTo>
                      <a:pt x="9785" y="2041"/>
                    </a:lnTo>
                    <a:lnTo>
                      <a:pt x="9410" y="1791"/>
                    </a:lnTo>
                    <a:lnTo>
                      <a:pt x="8952" y="1624"/>
                    </a:lnTo>
                    <a:lnTo>
                      <a:pt x="8494" y="1458"/>
                    </a:lnTo>
                    <a:lnTo>
                      <a:pt x="8037" y="1333"/>
                    </a:lnTo>
                    <a:lnTo>
                      <a:pt x="7579" y="1291"/>
                    </a:lnTo>
                    <a:lnTo>
                      <a:pt x="7121" y="1333"/>
                    </a:lnTo>
                    <a:lnTo>
                      <a:pt x="6912" y="1374"/>
                    </a:lnTo>
                    <a:lnTo>
                      <a:pt x="6704" y="1458"/>
                    </a:lnTo>
                    <a:lnTo>
                      <a:pt x="6454" y="1624"/>
                    </a:lnTo>
                    <a:lnTo>
                      <a:pt x="6205" y="1832"/>
                    </a:lnTo>
                    <a:lnTo>
                      <a:pt x="5996" y="2041"/>
                    </a:lnTo>
                    <a:lnTo>
                      <a:pt x="5830" y="2290"/>
                    </a:lnTo>
                    <a:lnTo>
                      <a:pt x="5705" y="2540"/>
                    </a:lnTo>
                    <a:lnTo>
                      <a:pt x="5580" y="2832"/>
                    </a:lnTo>
                    <a:lnTo>
                      <a:pt x="5455" y="3415"/>
                    </a:lnTo>
                    <a:lnTo>
                      <a:pt x="5414" y="3956"/>
                    </a:lnTo>
                    <a:lnTo>
                      <a:pt x="5372" y="4455"/>
                    </a:lnTo>
                    <a:lnTo>
                      <a:pt x="5414" y="5163"/>
                    </a:lnTo>
                    <a:lnTo>
                      <a:pt x="4539" y="5330"/>
                    </a:lnTo>
                    <a:lnTo>
                      <a:pt x="3748" y="5580"/>
                    </a:lnTo>
                    <a:lnTo>
                      <a:pt x="3332" y="5704"/>
                    </a:lnTo>
                    <a:lnTo>
                      <a:pt x="2957" y="5871"/>
                    </a:lnTo>
                    <a:lnTo>
                      <a:pt x="2624" y="6079"/>
                    </a:lnTo>
                    <a:lnTo>
                      <a:pt x="2291" y="6287"/>
                    </a:lnTo>
                    <a:lnTo>
                      <a:pt x="1958" y="6537"/>
                    </a:lnTo>
                    <a:lnTo>
                      <a:pt x="1666" y="6787"/>
                    </a:lnTo>
                    <a:lnTo>
                      <a:pt x="1375" y="7037"/>
                    </a:lnTo>
                    <a:lnTo>
                      <a:pt x="1125" y="7370"/>
                    </a:lnTo>
                    <a:lnTo>
                      <a:pt x="917" y="7661"/>
                    </a:lnTo>
                    <a:lnTo>
                      <a:pt x="709" y="8036"/>
                    </a:lnTo>
                    <a:lnTo>
                      <a:pt x="501" y="8411"/>
                    </a:lnTo>
                    <a:lnTo>
                      <a:pt x="376" y="8786"/>
                    </a:lnTo>
                    <a:lnTo>
                      <a:pt x="209" y="9285"/>
                    </a:lnTo>
                    <a:lnTo>
                      <a:pt x="126" y="9785"/>
                    </a:lnTo>
                    <a:lnTo>
                      <a:pt x="43" y="10284"/>
                    </a:lnTo>
                    <a:lnTo>
                      <a:pt x="1" y="10784"/>
                    </a:lnTo>
                    <a:lnTo>
                      <a:pt x="1" y="10951"/>
                    </a:lnTo>
                    <a:lnTo>
                      <a:pt x="43" y="11117"/>
                    </a:lnTo>
                    <a:lnTo>
                      <a:pt x="126" y="11284"/>
                    </a:lnTo>
                    <a:lnTo>
                      <a:pt x="251" y="11409"/>
                    </a:lnTo>
                    <a:lnTo>
                      <a:pt x="542" y="11742"/>
                    </a:lnTo>
                    <a:lnTo>
                      <a:pt x="917" y="12033"/>
                    </a:lnTo>
                    <a:lnTo>
                      <a:pt x="1333" y="12324"/>
                    </a:lnTo>
                    <a:lnTo>
                      <a:pt x="1708" y="12574"/>
                    </a:lnTo>
                    <a:lnTo>
                      <a:pt x="2083" y="12741"/>
                    </a:lnTo>
                    <a:lnTo>
                      <a:pt x="2374" y="12866"/>
                    </a:lnTo>
                    <a:lnTo>
                      <a:pt x="2666" y="12866"/>
                    </a:lnTo>
                    <a:lnTo>
                      <a:pt x="3082" y="12824"/>
                    </a:lnTo>
                    <a:lnTo>
                      <a:pt x="3540" y="12699"/>
                    </a:lnTo>
                    <a:lnTo>
                      <a:pt x="4040" y="12449"/>
                    </a:lnTo>
                    <a:lnTo>
                      <a:pt x="4164" y="12782"/>
                    </a:lnTo>
                    <a:lnTo>
                      <a:pt x="4456" y="13490"/>
                    </a:lnTo>
                    <a:lnTo>
                      <a:pt x="4831" y="14281"/>
                    </a:lnTo>
                    <a:lnTo>
                      <a:pt x="5164" y="14823"/>
                    </a:lnTo>
                    <a:lnTo>
                      <a:pt x="5289" y="15031"/>
                    </a:lnTo>
                    <a:lnTo>
                      <a:pt x="5455" y="15197"/>
                    </a:lnTo>
                    <a:lnTo>
                      <a:pt x="5663" y="15322"/>
                    </a:lnTo>
                    <a:lnTo>
                      <a:pt x="5830" y="15447"/>
                    </a:lnTo>
                    <a:lnTo>
                      <a:pt x="6080" y="15530"/>
                    </a:lnTo>
                    <a:lnTo>
                      <a:pt x="6288" y="15572"/>
                    </a:lnTo>
                    <a:lnTo>
                      <a:pt x="6746" y="15655"/>
                    </a:lnTo>
                    <a:lnTo>
                      <a:pt x="7787" y="15655"/>
                    </a:lnTo>
                    <a:lnTo>
                      <a:pt x="8828" y="15530"/>
                    </a:lnTo>
                    <a:lnTo>
                      <a:pt x="9327" y="15447"/>
                    </a:lnTo>
                    <a:lnTo>
                      <a:pt x="9535" y="15364"/>
                    </a:lnTo>
                    <a:lnTo>
                      <a:pt x="9785" y="15239"/>
                    </a:lnTo>
                    <a:lnTo>
                      <a:pt x="9952" y="15114"/>
                    </a:lnTo>
                    <a:lnTo>
                      <a:pt x="10160" y="14989"/>
                    </a:lnTo>
                    <a:lnTo>
                      <a:pt x="10326" y="14781"/>
                    </a:lnTo>
                    <a:lnTo>
                      <a:pt x="10493" y="14573"/>
                    </a:lnTo>
                    <a:lnTo>
                      <a:pt x="10576" y="14448"/>
                    </a:lnTo>
                    <a:lnTo>
                      <a:pt x="10618" y="14281"/>
                    </a:lnTo>
                    <a:lnTo>
                      <a:pt x="10701" y="13823"/>
                    </a:lnTo>
                    <a:lnTo>
                      <a:pt x="10701" y="13324"/>
                    </a:lnTo>
                    <a:lnTo>
                      <a:pt x="10701" y="12741"/>
                    </a:lnTo>
                    <a:lnTo>
                      <a:pt x="10701" y="11658"/>
                    </a:lnTo>
                    <a:lnTo>
                      <a:pt x="10743" y="11242"/>
                    </a:lnTo>
                    <a:lnTo>
                      <a:pt x="10826" y="10951"/>
                    </a:lnTo>
                    <a:lnTo>
                      <a:pt x="11201" y="11117"/>
                    </a:lnTo>
                    <a:lnTo>
                      <a:pt x="11617" y="11242"/>
                    </a:lnTo>
                    <a:lnTo>
                      <a:pt x="12033" y="11325"/>
                    </a:lnTo>
                    <a:lnTo>
                      <a:pt x="12450" y="11367"/>
                    </a:lnTo>
                    <a:lnTo>
                      <a:pt x="12866" y="11409"/>
                    </a:lnTo>
                    <a:lnTo>
                      <a:pt x="13283" y="11409"/>
                    </a:lnTo>
                    <a:lnTo>
                      <a:pt x="13699" y="11367"/>
                    </a:lnTo>
                    <a:lnTo>
                      <a:pt x="14115" y="11284"/>
                    </a:lnTo>
                    <a:lnTo>
                      <a:pt x="14532" y="11200"/>
                    </a:lnTo>
                    <a:lnTo>
                      <a:pt x="14948" y="11034"/>
                    </a:lnTo>
                    <a:lnTo>
                      <a:pt x="15323" y="10867"/>
                    </a:lnTo>
                    <a:lnTo>
                      <a:pt x="15697" y="10701"/>
                    </a:lnTo>
                    <a:lnTo>
                      <a:pt x="16072" y="10451"/>
                    </a:lnTo>
                    <a:lnTo>
                      <a:pt x="16405" y="10201"/>
                    </a:lnTo>
                    <a:lnTo>
                      <a:pt x="16738" y="9910"/>
                    </a:lnTo>
                    <a:lnTo>
                      <a:pt x="17030" y="9618"/>
                    </a:lnTo>
                    <a:lnTo>
                      <a:pt x="17113" y="9452"/>
                    </a:lnTo>
                    <a:lnTo>
                      <a:pt x="17155" y="9243"/>
                    </a:lnTo>
                    <a:lnTo>
                      <a:pt x="17155" y="9077"/>
                    </a:lnTo>
                    <a:lnTo>
                      <a:pt x="17071" y="8869"/>
                    </a:lnTo>
                    <a:lnTo>
                      <a:pt x="16822" y="8369"/>
                    </a:lnTo>
                    <a:lnTo>
                      <a:pt x="16530" y="7911"/>
                    </a:lnTo>
                    <a:lnTo>
                      <a:pt x="16197" y="7495"/>
                    </a:lnTo>
                    <a:lnTo>
                      <a:pt x="15822" y="7078"/>
                    </a:lnTo>
                    <a:lnTo>
                      <a:pt x="15448" y="6662"/>
                    </a:lnTo>
                    <a:lnTo>
                      <a:pt x="15031" y="6329"/>
                    </a:lnTo>
                    <a:lnTo>
                      <a:pt x="14573" y="5996"/>
                    </a:lnTo>
                    <a:lnTo>
                      <a:pt x="14115" y="5704"/>
                    </a:lnTo>
                    <a:lnTo>
                      <a:pt x="14656" y="5413"/>
                    </a:lnTo>
                    <a:lnTo>
                      <a:pt x="15198" y="5080"/>
                    </a:lnTo>
                    <a:lnTo>
                      <a:pt x="15822" y="4580"/>
                    </a:lnTo>
                    <a:lnTo>
                      <a:pt x="16405" y="4039"/>
                    </a:lnTo>
                    <a:lnTo>
                      <a:pt x="16988" y="3498"/>
                    </a:lnTo>
                    <a:lnTo>
                      <a:pt x="17279" y="3206"/>
                    </a:lnTo>
                    <a:lnTo>
                      <a:pt x="17529" y="2915"/>
                    </a:lnTo>
                    <a:lnTo>
                      <a:pt x="17654" y="2707"/>
                    </a:lnTo>
                    <a:lnTo>
                      <a:pt x="17737" y="2499"/>
                    </a:lnTo>
                    <a:lnTo>
                      <a:pt x="17779" y="2290"/>
                    </a:lnTo>
                    <a:lnTo>
                      <a:pt x="17779" y="2041"/>
                    </a:lnTo>
                    <a:lnTo>
                      <a:pt x="17779" y="1832"/>
                    </a:lnTo>
                    <a:lnTo>
                      <a:pt x="17737" y="1624"/>
                    </a:lnTo>
                    <a:lnTo>
                      <a:pt x="17654" y="1416"/>
                    </a:lnTo>
                    <a:lnTo>
                      <a:pt x="17529" y="1208"/>
                    </a:lnTo>
                    <a:lnTo>
                      <a:pt x="17404" y="1000"/>
                    </a:lnTo>
                    <a:lnTo>
                      <a:pt x="17279" y="833"/>
                    </a:lnTo>
                    <a:lnTo>
                      <a:pt x="17071" y="667"/>
                    </a:lnTo>
                    <a:lnTo>
                      <a:pt x="16905" y="542"/>
                    </a:lnTo>
                    <a:lnTo>
                      <a:pt x="16488" y="334"/>
                    </a:lnTo>
                    <a:lnTo>
                      <a:pt x="16072" y="209"/>
                    </a:lnTo>
                    <a:lnTo>
                      <a:pt x="15614" y="84"/>
                    </a:lnTo>
                    <a:lnTo>
                      <a:pt x="15156" y="42"/>
                    </a:lnTo>
                    <a:lnTo>
                      <a:pt x="14698" y="0"/>
                    </a:lnTo>
                    <a:close/>
                  </a:path>
                </a:pathLst>
              </a:custGeom>
              <a:solidFill>
                <a:srgbClr val="E89FB0"/>
              </a:solidFill>
              <a:ln>
                <a:noFill/>
              </a:ln>
            </p:spPr>
            <p:txBody>
              <a:bodyPr anchorCtr="0" anchor="ctr" bIns="90900" lIns="90900" spcFirstLastPara="1" rIns="90900" wrap="square" tIns="90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71" name="Google Shape;171;p39"/>
            <p:cNvPicPr preferRelativeResize="0"/>
            <p:nvPr/>
          </p:nvPicPr>
          <p:blipFill rotWithShape="1">
            <a:blip r:embed="rId7">
              <a:alphaModFix/>
            </a:blip>
            <a:srcRect b="0" l="0" r="0" t="0"/>
            <a:stretch/>
          </p:blipFill>
          <p:spPr>
            <a:xfrm>
              <a:off x="501800" y="1643005"/>
              <a:ext cx="1852445" cy="1389350"/>
            </a:xfrm>
            <a:prstGeom prst="rect">
              <a:avLst/>
            </a:prstGeom>
            <a:noFill/>
            <a:ln>
              <a:noFill/>
            </a:ln>
          </p:spPr>
        </p:pic>
        <p:pic>
          <p:nvPicPr>
            <p:cNvPr id="172" name="Google Shape;172;p39"/>
            <p:cNvPicPr preferRelativeResize="0"/>
            <p:nvPr/>
          </p:nvPicPr>
          <p:blipFill rotWithShape="1">
            <a:blip r:embed="rId8">
              <a:alphaModFix/>
            </a:blip>
            <a:srcRect b="0" l="0" r="0" t="0"/>
            <a:stretch/>
          </p:blipFill>
          <p:spPr>
            <a:xfrm>
              <a:off x="5711520" y="1151305"/>
              <a:ext cx="1708887" cy="1389352"/>
            </a:xfrm>
            <a:prstGeom prst="rect">
              <a:avLst/>
            </a:prstGeom>
            <a:noFill/>
            <a:ln>
              <a:noFill/>
            </a:ln>
          </p:spPr>
        </p:pic>
        <p:pic>
          <p:nvPicPr>
            <p:cNvPr id="173" name="Google Shape;173;p39"/>
            <p:cNvPicPr preferRelativeResize="0"/>
            <p:nvPr/>
          </p:nvPicPr>
          <p:blipFill rotWithShape="1">
            <a:blip r:embed="rId9">
              <a:alphaModFix/>
            </a:blip>
            <a:srcRect b="8322" l="52763" r="5" t="38904"/>
            <a:stretch/>
          </p:blipFill>
          <p:spPr>
            <a:xfrm rot="305524">
              <a:off x="6301782" y="2141370"/>
              <a:ext cx="1893556" cy="1181823"/>
            </a:xfrm>
            <a:prstGeom prst="rect">
              <a:avLst/>
            </a:prstGeom>
            <a:noFill/>
            <a:ln>
              <a:noFill/>
            </a:ln>
          </p:spPr>
        </p:pic>
        <p:grpSp>
          <p:nvGrpSpPr>
            <p:cNvPr id="174" name="Google Shape;174;p39"/>
            <p:cNvGrpSpPr/>
            <p:nvPr/>
          </p:nvGrpSpPr>
          <p:grpSpPr>
            <a:xfrm flipH="1" rot="-10202714">
              <a:off x="2580305" y="1332124"/>
              <a:ext cx="435250" cy="627753"/>
              <a:chOff x="238125" y="689225"/>
              <a:chExt cx="3033950" cy="4390125"/>
            </a:xfrm>
          </p:grpSpPr>
          <p:sp>
            <p:nvSpPr>
              <p:cNvPr id="175" name="Google Shape;175;p39"/>
              <p:cNvSpPr/>
              <p:nvPr/>
            </p:nvSpPr>
            <p:spPr>
              <a:xfrm>
                <a:off x="547275" y="3339775"/>
                <a:ext cx="1030575" cy="1739575"/>
              </a:xfrm>
              <a:custGeom>
                <a:rect b="b" l="l" r="r" t="t"/>
                <a:pathLst>
                  <a:path extrusionOk="0" h="69583" w="41223">
                    <a:moveTo>
                      <a:pt x="25393" y="1"/>
                    </a:moveTo>
                    <a:lnTo>
                      <a:pt x="19292" y="660"/>
                    </a:lnTo>
                    <a:lnTo>
                      <a:pt x="16324" y="1155"/>
                    </a:lnTo>
                    <a:lnTo>
                      <a:pt x="13027" y="1814"/>
                    </a:lnTo>
                    <a:lnTo>
                      <a:pt x="9069" y="3958"/>
                    </a:lnTo>
                    <a:lnTo>
                      <a:pt x="7256" y="5937"/>
                    </a:lnTo>
                    <a:lnTo>
                      <a:pt x="6926" y="7091"/>
                    </a:lnTo>
                    <a:lnTo>
                      <a:pt x="2309" y="21436"/>
                    </a:lnTo>
                    <a:lnTo>
                      <a:pt x="1320" y="24899"/>
                    </a:lnTo>
                    <a:lnTo>
                      <a:pt x="330" y="32154"/>
                    </a:lnTo>
                    <a:lnTo>
                      <a:pt x="1" y="42871"/>
                    </a:lnTo>
                    <a:lnTo>
                      <a:pt x="495" y="50126"/>
                    </a:lnTo>
                    <a:lnTo>
                      <a:pt x="660" y="53094"/>
                    </a:lnTo>
                    <a:lnTo>
                      <a:pt x="1320" y="59030"/>
                    </a:lnTo>
                    <a:lnTo>
                      <a:pt x="2309" y="61998"/>
                    </a:lnTo>
                    <a:lnTo>
                      <a:pt x="3463" y="63812"/>
                    </a:lnTo>
                    <a:lnTo>
                      <a:pt x="6761" y="66780"/>
                    </a:lnTo>
                    <a:lnTo>
                      <a:pt x="11543" y="68758"/>
                    </a:lnTo>
                    <a:lnTo>
                      <a:pt x="17314" y="69583"/>
                    </a:lnTo>
                    <a:lnTo>
                      <a:pt x="20611" y="69583"/>
                    </a:lnTo>
                    <a:lnTo>
                      <a:pt x="23250" y="69418"/>
                    </a:lnTo>
                    <a:lnTo>
                      <a:pt x="28031" y="68429"/>
                    </a:lnTo>
                    <a:lnTo>
                      <a:pt x="31824" y="66450"/>
                    </a:lnTo>
                    <a:lnTo>
                      <a:pt x="34297" y="63812"/>
                    </a:lnTo>
                    <a:lnTo>
                      <a:pt x="34957" y="62163"/>
                    </a:lnTo>
                    <a:lnTo>
                      <a:pt x="36606" y="55568"/>
                    </a:lnTo>
                    <a:lnTo>
                      <a:pt x="38749" y="42047"/>
                    </a:lnTo>
                    <a:lnTo>
                      <a:pt x="39574" y="35286"/>
                    </a:lnTo>
                    <a:lnTo>
                      <a:pt x="40233" y="29186"/>
                    </a:lnTo>
                    <a:lnTo>
                      <a:pt x="41222" y="17149"/>
                    </a:lnTo>
                    <a:lnTo>
                      <a:pt x="40893" y="11048"/>
                    </a:lnTo>
                    <a:lnTo>
                      <a:pt x="40563" y="9234"/>
                    </a:lnTo>
                    <a:lnTo>
                      <a:pt x="38749" y="5937"/>
                    </a:lnTo>
                    <a:lnTo>
                      <a:pt x="35616" y="3134"/>
                    </a:lnTo>
                    <a:lnTo>
                      <a:pt x="31329" y="990"/>
                    </a:lnTo>
                    <a:lnTo>
                      <a:pt x="28526" y="495"/>
                    </a:lnTo>
                    <a:lnTo>
                      <a:pt x="25393" y="1"/>
                    </a:lnTo>
                    <a:close/>
                  </a:path>
                </a:pathLst>
              </a:custGeom>
              <a:solidFill>
                <a:srgbClr val="FFECBB"/>
              </a:solidFill>
              <a:ln>
                <a:noFill/>
              </a:ln>
            </p:spPr>
            <p:txBody>
              <a:bodyPr anchorCtr="0" anchor="ctr" bIns="13075" lIns="13075" spcFirstLastPara="1" rIns="13075" wrap="square" tIns="13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39"/>
              <p:cNvSpPr/>
              <p:nvPr/>
            </p:nvSpPr>
            <p:spPr>
              <a:xfrm>
                <a:off x="2257975" y="1793975"/>
                <a:ext cx="1014100" cy="2831950"/>
              </a:xfrm>
              <a:custGeom>
                <a:rect b="b" l="l" r="r" t="t"/>
                <a:pathLst>
                  <a:path extrusionOk="0" h="113278" w="40564">
                    <a:moveTo>
                      <a:pt x="20942" y="0"/>
                    </a:moveTo>
                    <a:lnTo>
                      <a:pt x="15500" y="825"/>
                    </a:lnTo>
                    <a:lnTo>
                      <a:pt x="10389" y="2968"/>
                    </a:lnTo>
                    <a:lnTo>
                      <a:pt x="8080" y="4452"/>
                    </a:lnTo>
                    <a:lnTo>
                      <a:pt x="6761" y="5606"/>
                    </a:lnTo>
                    <a:lnTo>
                      <a:pt x="4453" y="8409"/>
                    </a:lnTo>
                    <a:lnTo>
                      <a:pt x="2309" y="13026"/>
                    </a:lnTo>
                    <a:lnTo>
                      <a:pt x="1980" y="16654"/>
                    </a:lnTo>
                    <a:lnTo>
                      <a:pt x="331" y="43365"/>
                    </a:lnTo>
                    <a:lnTo>
                      <a:pt x="1" y="57381"/>
                    </a:lnTo>
                    <a:lnTo>
                      <a:pt x="496" y="81289"/>
                    </a:lnTo>
                    <a:lnTo>
                      <a:pt x="2144" y="96294"/>
                    </a:lnTo>
                    <a:lnTo>
                      <a:pt x="3464" y="102890"/>
                    </a:lnTo>
                    <a:lnTo>
                      <a:pt x="4618" y="106022"/>
                    </a:lnTo>
                    <a:lnTo>
                      <a:pt x="7586" y="109815"/>
                    </a:lnTo>
                    <a:lnTo>
                      <a:pt x="10224" y="111629"/>
                    </a:lnTo>
                    <a:lnTo>
                      <a:pt x="11873" y="112288"/>
                    </a:lnTo>
                    <a:lnTo>
                      <a:pt x="15500" y="113277"/>
                    </a:lnTo>
                    <a:lnTo>
                      <a:pt x="23250" y="113112"/>
                    </a:lnTo>
                    <a:lnTo>
                      <a:pt x="30505" y="110639"/>
                    </a:lnTo>
                    <a:lnTo>
                      <a:pt x="34462" y="107177"/>
                    </a:lnTo>
                    <a:lnTo>
                      <a:pt x="36276" y="104209"/>
                    </a:lnTo>
                    <a:lnTo>
                      <a:pt x="36936" y="102560"/>
                    </a:lnTo>
                    <a:lnTo>
                      <a:pt x="38585" y="95634"/>
                    </a:lnTo>
                    <a:lnTo>
                      <a:pt x="40233" y="81949"/>
                    </a:lnTo>
                    <a:lnTo>
                      <a:pt x="40398" y="74859"/>
                    </a:lnTo>
                    <a:lnTo>
                      <a:pt x="40563" y="41552"/>
                    </a:lnTo>
                    <a:lnTo>
                      <a:pt x="40563" y="33967"/>
                    </a:lnTo>
                    <a:lnTo>
                      <a:pt x="39574" y="18962"/>
                    </a:lnTo>
                    <a:lnTo>
                      <a:pt x="38255" y="11542"/>
                    </a:lnTo>
                    <a:lnTo>
                      <a:pt x="37760" y="9729"/>
                    </a:lnTo>
                    <a:lnTo>
                      <a:pt x="36276" y="6596"/>
                    </a:lnTo>
                    <a:lnTo>
                      <a:pt x="33968" y="3958"/>
                    </a:lnTo>
                    <a:lnTo>
                      <a:pt x="31000" y="1979"/>
                    </a:lnTo>
                    <a:lnTo>
                      <a:pt x="29351" y="1319"/>
                    </a:lnTo>
                    <a:lnTo>
                      <a:pt x="26548" y="495"/>
                    </a:lnTo>
                    <a:lnTo>
                      <a:pt x="20942" y="0"/>
                    </a:lnTo>
                    <a:close/>
                  </a:path>
                </a:pathLst>
              </a:custGeom>
              <a:solidFill>
                <a:srgbClr val="FFECBB"/>
              </a:solidFill>
              <a:ln>
                <a:noFill/>
              </a:ln>
            </p:spPr>
            <p:txBody>
              <a:bodyPr anchorCtr="0" anchor="ctr" bIns="13075" lIns="13075" spcFirstLastPara="1" rIns="13075" wrap="square" tIns="13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39"/>
              <p:cNvSpPr/>
              <p:nvPr/>
            </p:nvSpPr>
            <p:spPr>
              <a:xfrm>
                <a:off x="238125" y="689225"/>
                <a:ext cx="1615900" cy="2271350"/>
              </a:xfrm>
              <a:custGeom>
                <a:rect b="b" l="l" r="r" t="t"/>
                <a:pathLst>
                  <a:path extrusionOk="0" h="90854" w="64636">
                    <a:moveTo>
                      <a:pt x="16983" y="1"/>
                    </a:moveTo>
                    <a:lnTo>
                      <a:pt x="15335" y="166"/>
                    </a:lnTo>
                    <a:lnTo>
                      <a:pt x="12202" y="825"/>
                    </a:lnTo>
                    <a:lnTo>
                      <a:pt x="6760" y="4123"/>
                    </a:lnTo>
                    <a:lnTo>
                      <a:pt x="2473" y="8740"/>
                    </a:lnTo>
                    <a:lnTo>
                      <a:pt x="165" y="13851"/>
                    </a:lnTo>
                    <a:lnTo>
                      <a:pt x="0" y="16324"/>
                    </a:lnTo>
                    <a:lnTo>
                      <a:pt x="165" y="19457"/>
                    </a:lnTo>
                    <a:lnTo>
                      <a:pt x="1484" y="24569"/>
                    </a:lnTo>
                    <a:lnTo>
                      <a:pt x="3792" y="28361"/>
                    </a:lnTo>
                    <a:lnTo>
                      <a:pt x="6925" y="30999"/>
                    </a:lnTo>
                    <a:lnTo>
                      <a:pt x="11872" y="33473"/>
                    </a:lnTo>
                    <a:lnTo>
                      <a:pt x="17643" y="34627"/>
                    </a:lnTo>
                    <a:lnTo>
                      <a:pt x="18962" y="34627"/>
                    </a:lnTo>
                    <a:lnTo>
                      <a:pt x="22590" y="34132"/>
                    </a:lnTo>
                    <a:lnTo>
                      <a:pt x="26877" y="32648"/>
                    </a:lnTo>
                    <a:lnTo>
                      <a:pt x="27701" y="32318"/>
                    </a:lnTo>
                    <a:lnTo>
                      <a:pt x="28855" y="32318"/>
                    </a:lnTo>
                    <a:lnTo>
                      <a:pt x="29680" y="33967"/>
                    </a:lnTo>
                    <a:lnTo>
                      <a:pt x="29845" y="35781"/>
                    </a:lnTo>
                    <a:lnTo>
                      <a:pt x="29845" y="62328"/>
                    </a:lnTo>
                    <a:lnTo>
                      <a:pt x="29515" y="82774"/>
                    </a:lnTo>
                    <a:lnTo>
                      <a:pt x="29680" y="84423"/>
                    </a:lnTo>
                    <a:lnTo>
                      <a:pt x="30834" y="87226"/>
                    </a:lnTo>
                    <a:lnTo>
                      <a:pt x="33472" y="89699"/>
                    </a:lnTo>
                    <a:lnTo>
                      <a:pt x="34791" y="90359"/>
                    </a:lnTo>
                    <a:lnTo>
                      <a:pt x="37100" y="90853"/>
                    </a:lnTo>
                    <a:lnTo>
                      <a:pt x="41387" y="90853"/>
                    </a:lnTo>
                    <a:lnTo>
                      <a:pt x="45674" y="89369"/>
                    </a:lnTo>
                    <a:lnTo>
                      <a:pt x="49631" y="86566"/>
                    </a:lnTo>
                    <a:lnTo>
                      <a:pt x="51280" y="84587"/>
                    </a:lnTo>
                    <a:lnTo>
                      <a:pt x="53094" y="82444"/>
                    </a:lnTo>
                    <a:lnTo>
                      <a:pt x="56062" y="77332"/>
                    </a:lnTo>
                    <a:lnTo>
                      <a:pt x="56886" y="74365"/>
                    </a:lnTo>
                    <a:lnTo>
                      <a:pt x="59524" y="65296"/>
                    </a:lnTo>
                    <a:lnTo>
                      <a:pt x="62657" y="56392"/>
                    </a:lnTo>
                    <a:lnTo>
                      <a:pt x="63811" y="54413"/>
                    </a:lnTo>
                    <a:lnTo>
                      <a:pt x="64636" y="52764"/>
                    </a:lnTo>
                    <a:lnTo>
                      <a:pt x="63976" y="51115"/>
                    </a:lnTo>
                    <a:lnTo>
                      <a:pt x="62822" y="50786"/>
                    </a:lnTo>
                    <a:lnTo>
                      <a:pt x="62822" y="50951"/>
                    </a:lnTo>
                    <a:lnTo>
                      <a:pt x="61008" y="50786"/>
                    </a:lnTo>
                    <a:lnTo>
                      <a:pt x="58040" y="52599"/>
                    </a:lnTo>
                    <a:lnTo>
                      <a:pt x="54578" y="58041"/>
                    </a:lnTo>
                    <a:lnTo>
                      <a:pt x="50291" y="67604"/>
                    </a:lnTo>
                    <a:lnTo>
                      <a:pt x="46004" y="73540"/>
                    </a:lnTo>
                    <a:lnTo>
                      <a:pt x="42376" y="75684"/>
                    </a:lnTo>
                    <a:lnTo>
                      <a:pt x="40233" y="75848"/>
                    </a:lnTo>
                    <a:lnTo>
                      <a:pt x="40233" y="74859"/>
                    </a:lnTo>
                    <a:lnTo>
                      <a:pt x="40068" y="73870"/>
                    </a:lnTo>
                    <a:lnTo>
                      <a:pt x="40068" y="38914"/>
                    </a:lnTo>
                    <a:lnTo>
                      <a:pt x="40233" y="20776"/>
                    </a:lnTo>
                    <a:lnTo>
                      <a:pt x="39903" y="16654"/>
                    </a:lnTo>
                    <a:lnTo>
                      <a:pt x="38089" y="10059"/>
                    </a:lnTo>
                    <a:lnTo>
                      <a:pt x="34956" y="5442"/>
                    </a:lnTo>
                    <a:lnTo>
                      <a:pt x="30999" y="2309"/>
                    </a:lnTo>
                    <a:lnTo>
                      <a:pt x="24403" y="166"/>
                    </a:lnTo>
                    <a:lnTo>
                      <a:pt x="16983" y="1"/>
                    </a:lnTo>
                    <a:close/>
                  </a:path>
                </a:pathLst>
              </a:custGeom>
              <a:solidFill>
                <a:srgbClr val="FFECBB"/>
              </a:solidFill>
              <a:ln>
                <a:noFill/>
              </a:ln>
            </p:spPr>
            <p:txBody>
              <a:bodyPr anchorCtr="0" anchor="ctr" bIns="13075" lIns="13075" spcFirstLastPara="1" rIns="13075" wrap="square" tIns="130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39"/>
            <p:cNvSpPr/>
            <p:nvPr/>
          </p:nvSpPr>
          <p:spPr>
            <a:xfrm rot="1207337">
              <a:off x="1994795" y="2502021"/>
              <a:ext cx="922586" cy="799842"/>
            </a:xfrm>
            <a:custGeom>
              <a:rect b="b" l="l" r="r" t="t"/>
              <a:pathLst>
                <a:path extrusionOk="0" h="20361" w="21859">
                  <a:moveTo>
                    <a:pt x="15114" y="1"/>
                  </a:moveTo>
                  <a:lnTo>
                    <a:pt x="14989" y="84"/>
                  </a:lnTo>
                  <a:lnTo>
                    <a:pt x="14947" y="167"/>
                  </a:lnTo>
                  <a:lnTo>
                    <a:pt x="14864" y="292"/>
                  </a:lnTo>
                  <a:lnTo>
                    <a:pt x="14864" y="417"/>
                  </a:lnTo>
                  <a:lnTo>
                    <a:pt x="14822" y="1000"/>
                  </a:lnTo>
                  <a:lnTo>
                    <a:pt x="14697" y="1583"/>
                  </a:lnTo>
                  <a:lnTo>
                    <a:pt x="14531" y="2166"/>
                  </a:lnTo>
                  <a:lnTo>
                    <a:pt x="14406" y="2415"/>
                  </a:lnTo>
                  <a:lnTo>
                    <a:pt x="14239" y="2665"/>
                  </a:lnTo>
                  <a:lnTo>
                    <a:pt x="14073" y="2915"/>
                  </a:lnTo>
                  <a:lnTo>
                    <a:pt x="13906" y="3123"/>
                  </a:lnTo>
                  <a:lnTo>
                    <a:pt x="13698" y="3331"/>
                  </a:lnTo>
                  <a:lnTo>
                    <a:pt x="13448" y="3456"/>
                  </a:lnTo>
                  <a:lnTo>
                    <a:pt x="13240" y="3581"/>
                  </a:lnTo>
                  <a:lnTo>
                    <a:pt x="12948" y="3664"/>
                  </a:lnTo>
                  <a:lnTo>
                    <a:pt x="12366" y="3664"/>
                  </a:lnTo>
                  <a:lnTo>
                    <a:pt x="11949" y="3581"/>
                  </a:lnTo>
                  <a:lnTo>
                    <a:pt x="11575" y="3540"/>
                  </a:lnTo>
                  <a:lnTo>
                    <a:pt x="11075" y="3456"/>
                  </a:lnTo>
                  <a:lnTo>
                    <a:pt x="10575" y="3456"/>
                  </a:lnTo>
                  <a:lnTo>
                    <a:pt x="10117" y="3540"/>
                  </a:lnTo>
                  <a:lnTo>
                    <a:pt x="9659" y="3664"/>
                  </a:lnTo>
                  <a:lnTo>
                    <a:pt x="9243" y="3873"/>
                  </a:lnTo>
                  <a:lnTo>
                    <a:pt x="8827" y="4164"/>
                  </a:lnTo>
                  <a:lnTo>
                    <a:pt x="8452" y="4456"/>
                  </a:lnTo>
                  <a:lnTo>
                    <a:pt x="8160" y="4872"/>
                  </a:lnTo>
                  <a:lnTo>
                    <a:pt x="7952" y="5163"/>
                  </a:lnTo>
                  <a:lnTo>
                    <a:pt x="7786" y="5455"/>
                  </a:lnTo>
                  <a:lnTo>
                    <a:pt x="7619" y="5746"/>
                  </a:lnTo>
                  <a:lnTo>
                    <a:pt x="7536" y="5996"/>
                  </a:lnTo>
                  <a:lnTo>
                    <a:pt x="7411" y="6537"/>
                  </a:lnTo>
                  <a:lnTo>
                    <a:pt x="7369" y="7079"/>
                  </a:lnTo>
                  <a:lnTo>
                    <a:pt x="7369" y="7620"/>
                  </a:lnTo>
                  <a:lnTo>
                    <a:pt x="7411" y="8161"/>
                  </a:lnTo>
                  <a:lnTo>
                    <a:pt x="7453" y="8786"/>
                  </a:lnTo>
                  <a:lnTo>
                    <a:pt x="7453" y="9410"/>
                  </a:lnTo>
                  <a:lnTo>
                    <a:pt x="7453" y="9618"/>
                  </a:lnTo>
                  <a:lnTo>
                    <a:pt x="7411" y="9785"/>
                  </a:lnTo>
                  <a:lnTo>
                    <a:pt x="7328" y="9951"/>
                  </a:lnTo>
                  <a:lnTo>
                    <a:pt x="7244" y="10118"/>
                  </a:lnTo>
                  <a:lnTo>
                    <a:pt x="7120" y="10243"/>
                  </a:lnTo>
                  <a:lnTo>
                    <a:pt x="6953" y="10368"/>
                  </a:lnTo>
                  <a:lnTo>
                    <a:pt x="6828" y="10493"/>
                  </a:lnTo>
                  <a:lnTo>
                    <a:pt x="6620" y="10534"/>
                  </a:lnTo>
                  <a:lnTo>
                    <a:pt x="6412" y="10618"/>
                  </a:lnTo>
                  <a:lnTo>
                    <a:pt x="5787" y="10618"/>
                  </a:lnTo>
                  <a:lnTo>
                    <a:pt x="5371" y="10534"/>
                  </a:lnTo>
                  <a:lnTo>
                    <a:pt x="4913" y="10409"/>
                  </a:lnTo>
                  <a:lnTo>
                    <a:pt x="4455" y="10243"/>
                  </a:lnTo>
                  <a:lnTo>
                    <a:pt x="3955" y="10118"/>
                  </a:lnTo>
                  <a:lnTo>
                    <a:pt x="3414" y="10035"/>
                  </a:lnTo>
                  <a:lnTo>
                    <a:pt x="2748" y="9993"/>
                  </a:lnTo>
                  <a:lnTo>
                    <a:pt x="2290" y="10076"/>
                  </a:lnTo>
                  <a:lnTo>
                    <a:pt x="1832" y="10201"/>
                  </a:lnTo>
                  <a:lnTo>
                    <a:pt x="1416" y="10409"/>
                  </a:lnTo>
                  <a:lnTo>
                    <a:pt x="1041" y="10742"/>
                  </a:lnTo>
                  <a:lnTo>
                    <a:pt x="708" y="11076"/>
                  </a:lnTo>
                  <a:lnTo>
                    <a:pt x="458" y="11450"/>
                  </a:lnTo>
                  <a:lnTo>
                    <a:pt x="250" y="11908"/>
                  </a:lnTo>
                  <a:lnTo>
                    <a:pt x="125" y="12325"/>
                  </a:lnTo>
                  <a:lnTo>
                    <a:pt x="42" y="12824"/>
                  </a:lnTo>
                  <a:lnTo>
                    <a:pt x="0" y="13282"/>
                  </a:lnTo>
                  <a:lnTo>
                    <a:pt x="83" y="13740"/>
                  </a:lnTo>
                  <a:lnTo>
                    <a:pt x="208" y="14198"/>
                  </a:lnTo>
                  <a:lnTo>
                    <a:pt x="291" y="14323"/>
                  </a:lnTo>
                  <a:lnTo>
                    <a:pt x="375" y="14406"/>
                  </a:lnTo>
                  <a:lnTo>
                    <a:pt x="625" y="14615"/>
                  </a:lnTo>
                  <a:lnTo>
                    <a:pt x="958" y="14781"/>
                  </a:lnTo>
                  <a:lnTo>
                    <a:pt x="1291" y="14948"/>
                  </a:lnTo>
                  <a:lnTo>
                    <a:pt x="2040" y="15239"/>
                  </a:lnTo>
                  <a:lnTo>
                    <a:pt x="2332" y="15406"/>
                  </a:lnTo>
                  <a:lnTo>
                    <a:pt x="2581" y="15572"/>
                  </a:lnTo>
                  <a:lnTo>
                    <a:pt x="2914" y="15947"/>
                  </a:lnTo>
                  <a:lnTo>
                    <a:pt x="3206" y="16322"/>
                  </a:lnTo>
                  <a:lnTo>
                    <a:pt x="3456" y="16738"/>
                  </a:lnTo>
                  <a:lnTo>
                    <a:pt x="3622" y="17154"/>
                  </a:lnTo>
                  <a:lnTo>
                    <a:pt x="3830" y="17571"/>
                  </a:lnTo>
                  <a:lnTo>
                    <a:pt x="4080" y="17987"/>
                  </a:lnTo>
                  <a:lnTo>
                    <a:pt x="4330" y="18403"/>
                  </a:lnTo>
                  <a:lnTo>
                    <a:pt x="4705" y="18820"/>
                  </a:lnTo>
                  <a:lnTo>
                    <a:pt x="6079" y="20235"/>
                  </a:lnTo>
                  <a:lnTo>
                    <a:pt x="6162" y="20319"/>
                  </a:lnTo>
                  <a:lnTo>
                    <a:pt x="6287" y="20360"/>
                  </a:lnTo>
                  <a:lnTo>
                    <a:pt x="6370" y="20360"/>
                  </a:lnTo>
                  <a:lnTo>
                    <a:pt x="6495" y="20319"/>
                  </a:lnTo>
                  <a:lnTo>
                    <a:pt x="6578" y="20277"/>
                  </a:lnTo>
                  <a:lnTo>
                    <a:pt x="6662" y="20194"/>
                  </a:lnTo>
                  <a:lnTo>
                    <a:pt x="6703" y="20110"/>
                  </a:lnTo>
                  <a:lnTo>
                    <a:pt x="6745" y="19985"/>
                  </a:lnTo>
                  <a:lnTo>
                    <a:pt x="6787" y="19652"/>
                  </a:lnTo>
                  <a:lnTo>
                    <a:pt x="6870" y="19361"/>
                  </a:lnTo>
                  <a:lnTo>
                    <a:pt x="7078" y="18736"/>
                  </a:lnTo>
                  <a:lnTo>
                    <a:pt x="7244" y="18403"/>
                  </a:lnTo>
                  <a:lnTo>
                    <a:pt x="7453" y="18112"/>
                  </a:lnTo>
                  <a:lnTo>
                    <a:pt x="7702" y="17820"/>
                  </a:lnTo>
                  <a:lnTo>
                    <a:pt x="7994" y="17612"/>
                  </a:lnTo>
                  <a:lnTo>
                    <a:pt x="8327" y="17446"/>
                  </a:lnTo>
                  <a:lnTo>
                    <a:pt x="8660" y="17362"/>
                  </a:lnTo>
                  <a:lnTo>
                    <a:pt x="9035" y="17279"/>
                  </a:lnTo>
                  <a:lnTo>
                    <a:pt x="9451" y="17321"/>
                  </a:lnTo>
                  <a:lnTo>
                    <a:pt x="9951" y="17404"/>
                  </a:lnTo>
                  <a:lnTo>
                    <a:pt x="10409" y="17487"/>
                  </a:lnTo>
                  <a:lnTo>
                    <a:pt x="11241" y="17696"/>
                  </a:lnTo>
                  <a:lnTo>
                    <a:pt x="11658" y="17779"/>
                  </a:lnTo>
                  <a:lnTo>
                    <a:pt x="12116" y="17820"/>
                  </a:lnTo>
                  <a:lnTo>
                    <a:pt x="12574" y="17779"/>
                  </a:lnTo>
                  <a:lnTo>
                    <a:pt x="13073" y="17654"/>
                  </a:lnTo>
                  <a:lnTo>
                    <a:pt x="13448" y="17529"/>
                  </a:lnTo>
                  <a:lnTo>
                    <a:pt x="13781" y="17321"/>
                  </a:lnTo>
                  <a:lnTo>
                    <a:pt x="14073" y="17071"/>
                  </a:lnTo>
                  <a:lnTo>
                    <a:pt x="14322" y="16780"/>
                  </a:lnTo>
                  <a:lnTo>
                    <a:pt x="14531" y="16446"/>
                  </a:lnTo>
                  <a:lnTo>
                    <a:pt x="14656" y="16072"/>
                  </a:lnTo>
                  <a:lnTo>
                    <a:pt x="14739" y="15697"/>
                  </a:lnTo>
                  <a:lnTo>
                    <a:pt x="14780" y="15322"/>
                  </a:lnTo>
                  <a:lnTo>
                    <a:pt x="14739" y="13199"/>
                  </a:lnTo>
                  <a:lnTo>
                    <a:pt x="14780" y="12866"/>
                  </a:lnTo>
                  <a:lnTo>
                    <a:pt x="14822" y="12616"/>
                  </a:lnTo>
                  <a:lnTo>
                    <a:pt x="14905" y="12325"/>
                  </a:lnTo>
                  <a:lnTo>
                    <a:pt x="14989" y="12075"/>
                  </a:lnTo>
                  <a:lnTo>
                    <a:pt x="15114" y="11825"/>
                  </a:lnTo>
                  <a:lnTo>
                    <a:pt x="15280" y="11617"/>
                  </a:lnTo>
                  <a:lnTo>
                    <a:pt x="15488" y="11409"/>
                  </a:lnTo>
                  <a:lnTo>
                    <a:pt x="15655" y="11242"/>
                  </a:lnTo>
                  <a:lnTo>
                    <a:pt x="15946" y="11076"/>
                  </a:lnTo>
                  <a:lnTo>
                    <a:pt x="16196" y="10909"/>
                  </a:lnTo>
                  <a:lnTo>
                    <a:pt x="16446" y="10826"/>
                  </a:lnTo>
                  <a:lnTo>
                    <a:pt x="16696" y="10784"/>
                  </a:lnTo>
                  <a:lnTo>
                    <a:pt x="16945" y="10742"/>
                  </a:lnTo>
                  <a:lnTo>
                    <a:pt x="17195" y="10742"/>
                  </a:lnTo>
                  <a:lnTo>
                    <a:pt x="17695" y="10826"/>
                  </a:lnTo>
                  <a:lnTo>
                    <a:pt x="18195" y="10909"/>
                  </a:lnTo>
                  <a:lnTo>
                    <a:pt x="18694" y="10992"/>
                  </a:lnTo>
                  <a:lnTo>
                    <a:pt x="19152" y="10992"/>
                  </a:lnTo>
                  <a:lnTo>
                    <a:pt x="19402" y="10951"/>
                  </a:lnTo>
                  <a:lnTo>
                    <a:pt x="19652" y="10909"/>
                  </a:lnTo>
                  <a:lnTo>
                    <a:pt x="19943" y="10826"/>
                  </a:lnTo>
                  <a:lnTo>
                    <a:pt x="20151" y="10701"/>
                  </a:lnTo>
                  <a:lnTo>
                    <a:pt x="20401" y="10576"/>
                  </a:lnTo>
                  <a:lnTo>
                    <a:pt x="20609" y="10409"/>
                  </a:lnTo>
                  <a:lnTo>
                    <a:pt x="21026" y="10035"/>
                  </a:lnTo>
                  <a:lnTo>
                    <a:pt x="21359" y="9618"/>
                  </a:lnTo>
                  <a:lnTo>
                    <a:pt x="21567" y="9119"/>
                  </a:lnTo>
                  <a:lnTo>
                    <a:pt x="21775" y="8619"/>
                  </a:lnTo>
                  <a:lnTo>
                    <a:pt x="21858" y="8036"/>
                  </a:lnTo>
                  <a:lnTo>
                    <a:pt x="21858" y="7495"/>
                  </a:lnTo>
                  <a:lnTo>
                    <a:pt x="21817" y="7037"/>
                  </a:lnTo>
                  <a:lnTo>
                    <a:pt x="21733" y="6662"/>
                  </a:lnTo>
                  <a:lnTo>
                    <a:pt x="21609" y="6329"/>
                  </a:lnTo>
                  <a:lnTo>
                    <a:pt x="21442" y="6079"/>
                  </a:lnTo>
                  <a:lnTo>
                    <a:pt x="21275" y="5871"/>
                  </a:lnTo>
                  <a:lnTo>
                    <a:pt x="21067" y="5746"/>
                  </a:lnTo>
                  <a:lnTo>
                    <a:pt x="20859" y="5621"/>
                  </a:lnTo>
                  <a:lnTo>
                    <a:pt x="20651" y="5496"/>
                  </a:lnTo>
                  <a:lnTo>
                    <a:pt x="20151" y="5371"/>
                  </a:lnTo>
                  <a:lnTo>
                    <a:pt x="19652" y="5205"/>
                  </a:lnTo>
                  <a:lnTo>
                    <a:pt x="19194" y="5038"/>
                  </a:lnTo>
                  <a:lnTo>
                    <a:pt x="18944" y="4913"/>
                  </a:lnTo>
                  <a:lnTo>
                    <a:pt x="18736" y="4747"/>
                  </a:lnTo>
                  <a:lnTo>
                    <a:pt x="18403" y="4372"/>
                  </a:lnTo>
                  <a:lnTo>
                    <a:pt x="18153" y="3998"/>
                  </a:lnTo>
                  <a:lnTo>
                    <a:pt x="17986" y="3623"/>
                  </a:lnTo>
                  <a:lnTo>
                    <a:pt x="17903" y="3290"/>
                  </a:lnTo>
                  <a:lnTo>
                    <a:pt x="17820" y="2915"/>
                  </a:lnTo>
                  <a:lnTo>
                    <a:pt x="17653" y="2540"/>
                  </a:lnTo>
                  <a:lnTo>
                    <a:pt x="17445" y="2124"/>
                  </a:lnTo>
                  <a:lnTo>
                    <a:pt x="17112" y="1666"/>
                  </a:lnTo>
                  <a:lnTo>
                    <a:pt x="16529" y="958"/>
                  </a:lnTo>
                  <a:lnTo>
                    <a:pt x="16196" y="625"/>
                  </a:lnTo>
                  <a:lnTo>
                    <a:pt x="15780" y="209"/>
                  </a:lnTo>
                  <a:lnTo>
                    <a:pt x="15572" y="84"/>
                  </a:lnTo>
                  <a:lnTo>
                    <a:pt x="15405" y="1"/>
                  </a:lnTo>
                  <a:close/>
                </a:path>
              </a:pathLst>
            </a:custGeom>
            <a:solidFill>
              <a:srgbClr val="0A203E"/>
            </a:solidFill>
            <a:ln>
              <a:noFill/>
            </a:ln>
          </p:spPr>
          <p:txBody>
            <a:bodyPr anchorCtr="0" anchor="ctr" bIns="83575" lIns="83575" spcFirstLastPara="1" rIns="83575" wrap="square" tIns="83575">
              <a:noAutofit/>
            </a:bodyPr>
            <a:lstStyle/>
            <a:p>
              <a:pPr indent="0" lvl="0" marL="0" marR="0" rtl="0" algn="l">
                <a:lnSpc>
                  <a:spcPct val="100000"/>
                </a:lnSpc>
                <a:spcBef>
                  <a:spcPts val="0"/>
                </a:spcBef>
                <a:spcAft>
                  <a:spcPts val="0"/>
                </a:spcAft>
                <a:buClr>
                  <a:srgbClr val="000000"/>
                </a:buClr>
                <a:buSzPts val="1280"/>
                <a:buFont typeface="Arial"/>
                <a:buNone/>
              </a:pPr>
              <a:r>
                <a:t/>
              </a:r>
              <a:endParaRPr b="0" i="0" sz="1280" u="none" cap="none" strike="noStrike">
                <a:solidFill>
                  <a:srgbClr val="000000"/>
                </a:solidFill>
                <a:latin typeface="Arial"/>
                <a:ea typeface="Arial"/>
                <a:cs typeface="Arial"/>
                <a:sym typeface="Arial"/>
              </a:endParaRPr>
            </a:p>
          </p:txBody>
        </p:sp>
        <p:sp>
          <p:nvSpPr>
            <p:cNvPr id="179" name="Google Shape;179;p39"/>
            <p:cNvSpPr/>
            <p:nvPr/>
          </p:nvSpPr>
          <p:spPr>
            <a:xfrm rot="5032954">
              <a:off x="7229814" y="1835628"/>
              <a:ext cx="551002" cy="551005"/>
            </a:xfrm>
            <a:custGeom>
              <a:rect b="b" l="l" r="r" t="t"/>
              <a:pathLst>
                <a:path extrusionOk="0" h="209710" w="209709">
                  <a:moveTo>
                    <a:pt x="93716" y="63645"/>
                  </a:moveTo>
                  <a:lnTo>
                    <a:pt x="97535" y="64122"/>
                  </a:lnTo>
                  <a:lnTo>
                    <a:pt x="101195" y="65395"/>
                  </a:lnTo>
                  <a:lnTo>
                    <a:pt x="104536" y="67463"/>
                  </a:lnTo>
                  <a:lnTo>
                    <a:pt x="108832" y="71600"/>
                  </a:lnTo>
                  <a:lnTo>
                    <a:pt x="111059" y="75260"/>
                  </a:lnTo>
                  <a:lnTo>
                    <a:pt x="112173" y="77646"/>
                  </a:lnTo>
                  <a:lnTo>
                    <a:pt x="113764" y="82579"/>
                  </a:lnTo>
                  <a:lnTo>
                    <a:pt x="114560" y="87511"/>
                  </a:lnTo>
                  <a:lnTo>
                    <a:pt x="114242" y="92285"/>
                  </a:lnTo>
                  <a:lnTo>
                    <a:pt x="113128" y="97058"/>
                  </a:lnTo>
                  <a:lnTo>
                    <a:pt x="111059" y="101354"/>
                  </a:lnTo>
                  <a:lnTo>
                    <a:pt x="108036" y="105491"/>
                  </a:lnTo>
                  <a:lnTo>
                    <a:pt x="104059" y="109151"/>
                  </a:lnTo>
                  <a:lnTo>
                    <a:pt x="101672" y="110742"/>
                  </a:lnTo>
                  <a:lnTo>
                    <a:pt x="98808" y="112333"/>
                  </a:lnTo>
                  <a:lnTo>
                    <a:pt x="92921" y="114560"/>
                  </a:lnTo>
                  <a:lnTo>
                    <a:pt x="87034" y="115515"/>
                  </a:lnTo>
                  <a:lnTo>
                    <a:pt x="80987" y="114719"/>
                  </a:lnTo>
                  <a:lnTo>
                    <a:pt x="78123" y="113606"/>
                  </a:lnTo>
                  <a:lnTo>
                    <a:pt x="75737" y="112492"/>
                  </a:lnTo>
                  <a:lnTo>
                    <a:pt x="71123" y="109469"/>
                  </a:lnTo>
                  <a:lnTo>
                    <a:pt x="66986" y="105332"/>
                  </a:lnTo>
                  <a:lnTo>
                    <a:pt x="64440" y="100081"/>
                  </a:lnTo>
                  <a:lnTo>
                    <a:pt x="64122" y="97058"/>
                  </a:lnTo>
                  <a:lnTo>
                    <a:pt x="64122" y="94671"/>
                  </a:lnTo>
                  <a:lnTo>
                    <a:pt x="64917" y="90057"/>
                  </a:lnTo>
                  <a:lnTo>
                    <a:pt x="67304" y="83374"/>
                  </a:lnTo>
                  <a:lnTo>
                    <a:pt x="72714" y="75419"/>
                  </a:lnTo>
                  <a:lnTo>
                    <a:pt x="79555" y="68895"/>
                  </a:lnTo>
                  <a:lnTo>
                    <a:pt x="83533" y="66509"/>
                  </a:lnTo>
                  <a:lnTo>
                    <a:pt x="85602" y="65395"/>
                  </a:lnTo>
                  <a:lnTo>
                    <a:pt x="89579" y="63963"/>
                  </a:lnTo>
                  <a:lnTo>
                    <a:pt x="93716" y="63645"/>
                  </a:lnTo>
                  <a:close/>
                  <a:moveTo>
                    <a:pt x="104536" y="0"/>
                  </a:moveTo>
                  <a:lnTo>
                    <a:pt x="94194" y="477"/>
                  </a:lnTo>
                  <a:lnTo>
                    <a:pt x="83851" y="2068"/>
                  </a:lnTo>
                  <a:lnTo>
                    <a:pt x="73509" y="4773"/>
                  </a:lnTo>
                  <a:lnTo>
                    <a:pt x="68418" y="6524"/>
                  </a:lnTo>
                  <a:lnTo>
                    <a:pt x="63485" y="8433"/>
                  </a:lnTo>
                  <a:lnTo>
                    <a:pt x="53939" y="13206"/>
                  </a:lnTo>
                  <a:lnTo>
                    <a:pt x="45028" y="18616"/>
                  </a:lnTo>
                  <a:lnTo>
                    <a:pt x="36914" y="24981"/>
                  </a:lnTo>
                  <a:lnTo>
                    <a:pt x="29436" y="31981"/>
                  </a:lnTo>
                  <a:lnTo>
                    <a:pt x="22753" y="39619"/>
                  </a:lnTo>
                  <a:lnTo>
                    <a:pt x="16866" y="47733"/>
                  </a:lnTo>
                  <a:lnTo>
                    <a:pt x="11774" y="56485"/>
                  </a:lnTo>
                  <a:lnTo>
                    <a:pt x="7637" y="65554"/>
                  </a:lnTo>
                  <a:lnTo>
                    <a:pt x="4296" y="75101"/>
                  </a:lnTo>
                  <a:lnTo>
                    <a:pt x="1909" y="84966"/>
                  </a:lnTo>
                  <a:lnTo>
                    <a:pt x="477" y="94990"/>
                  </a:lnTo>
                  <a:lnTo>
                    <a:pt x="0" y="105173"/>
                  </a:lnTo>
                  <a:lnTo>
                    <a:pt x="477" y="115515"/>
                  </a:lnTo>
                  <a:lnTo>
                    <a:pt x="2068" y="125857"/>
                  </a:lnTo>
                  <a:lnTo>
                    <a:pt x="4773" y="136040"/>
                  </a:lnTo>
                  <a:lnTo>
                    <a:pt x="6524" y="141132"/>
                  </a:lnTo>
                  <a:lnTo>
                    <a:pt x="8433" y="146224"/>
                  </a:lnTo>
                  <a:lnTo>
                    <a:pt x="13206" y="155770"/>
                  </a:lnTo>
                  <a:lnTo>
                    <a:pt x="18616" y="164681"/>
                  </a:lnTo>
                  <a:lnTo>
                    <a:pt x="24980" y="172795"/>
                  </a:lnTo>
                  <a:lnTo>
                    <a:pt x="31981" y="180273"/>
                  </a:lnTo>
                  <a:lnTo>
                    <a:pt x="39619" y="186956"/>
                  </a:lnTo>
                  <a:lnTo>
                    <a:pt x="47733" y="192843"/>
                  </a:lnTo>
                  <a:lnTo>
                    <a:pt x="56484" y="197935"/>
                  </a:lnTo>
                  <a:lnTo>
                    <a:pt x="65554" y="202072"/>
                  </a:lnTo>
                  <a:lnTo>
                    <a:pt x="75100" y="205413"/>
                  </a:lnTo>
                  <a:lnTo>
                    <a:pt x="84965" y="207800"/>
                  </a:lnTo>
                  <a:lnTo>
                    <a:pt x="94989" y="209232"/>
                  </a:lnTo>
                  <a:lnTo>
                    <a:pt x="105172" y="209709"/>
                  </a:lnTo>
                  <a:lnTo>
                    <a:pt x="115515" y="209232"/>
                  </a:lnTo>
                  <a:lnTo>
                    <a:pt x="125698" y="207641"/>
                  </a:lnTo>
                  <a:lnTo>
                    <a:pt x="136040" y="204936"/>
                  </a:lnTo>
                  <a:lnTo>
                    <a:pt x="141131" y="203186"/>
                  </a:lnTo>
                  <a:lnTo>
                    <a:pt x="146223" y="201276"/>
                  </a:lnTo>
                  <a:lnTo>
                    <a:pt x="155770" y="196503"/>
                  </a:lnTo>
                  <a:lnTo>
                    <a:pt x="164521" y="191093"/>
                  </a:lnTo>
                  <a:lnTo>
                    <a:pt x="172794" y="184729"/>
                  </a:lnTo>
                  <a:lnTo>
                    <a:pt x="180273" y="177728"/>
                  </a:lnTo>
                  <a:lnTo>
                    <a:pt x="186955" y="170090"/>
                  </a:lnTo>
                  <a:lnTo>
                    <a:pt x="192842" y="161976"/>
                  </a:lnTo>
                  <a:lnTo>
                    <a:pt x="197775" y="153224"/>
                  </a:lnTo>
                  <a:lnTo>
                    <a:pt x="202071" y="144155"/>
                  </a:lnTo>
                  <a:lnTo>
                    <a:pt x="205412" y="134608"/>
                  </a:lnTo>
                  <a:lnTo>
                    <a:pt x="207799" y="124744"/>
                  </a:lnTo>
                  <a:lnTo>
                    <a:pt x="209231" y="114719"/>
                  </a:lnTo>
                  <a:lnTo>
                    <a:pt x="209708" y="104536"/>
                  </a:lnTo>
                  <a:lnTo>
                    <a:pt x="209072" y="94194"/>
                  </a:lnTo>
                  <a:lnTo>
                    <a:pt x="207481" y="84011"/>
                  </a:lnTo>
                  <a:lnTo>
                    <a:pt x="204776" y="73669"/>
                  </a:lnTo>
                  <a:lnTo>
                    <a:pt x="203026" y="68577"/>
                  </a:lnTo>
                  <a:lnTo>
                    <a:pt x="201116" y="63486"/>
                  </a:lnTo>
                  <a:lnTo>
                    <a:pt x="196502" y="53939"/>
                  </a:lnTo>
                  <a:lnTo>
                    <a:pt x="190933" y="45029"/>
                  </a:lnTo>
                  <a:lnTo>
                    <a:pt x="184569" y="36914"/>
                  </a:lnTo>
                  <a:lnTo>
                    <a:pt x="177727" y="29436"/>
                  </a:lnTo>
                  <a:lnTo>
                    <a:pt x="170090" y="22753"/>
                  </a:lnTo>
                  <a:lnTo>
                    <a:pt x="161816" y="16866"/>
                  </a:lnTo>
                  <a:lnTo>
                    <a:pt x="153065" y="11774"/>
                  </a:lnTo>
                  <a:lnTo>
                    <a:pt x="143995" y="7637"/>
                  </a:lnTo>
                  <a:lnTo>
                    <a:pt x="134449" y="4296"/>
                  </a:lnTo>
                  <a:lnTo>
                    <a:pt x="124743" y="1909"/>
                  </a:lnTo>
                  <a:lnTo>
                    <a:pt x="114719" y="477"/>
                  </a:lnTo>
                  <a:lnTo>
                    <a:pt x="104536" y="0"/>
                  </a:lnTo>
                  <a:close/>
                </a:path>
              </a:pathLst>
            </a:custGeom>
            <a:solidFill>
              <a:srgbClr val="0A203E"/>
            </a:solidFill>
            <a:ln>
              <a:noFill/>
            </a:ln>
          </p:spPr>
          <p:txBody>
            <a:bodyPr anchorCtr="0" anchor="ctr" bIns="46275" lIns="46275" spcFirstLastPara="1" rIns="46275" wrap="square" tIns="46275">
              <a:noAutofit/>
            </a:bodyPr>
            <a:lstStyle/>
            <a:p>
              <a:pPr indent="0" lvl="0" marL="0" marR="0" rtl="0" algn="l">
                <a:lnSpc>
                  <a:spcPct val="100000"/>
                </a:lnSpc>
                <a:spcBef>
                  <a:spcPts val="0"/>
                </a:spcBef>
                <a:spcAft>
                  <a:spcPts val="0"/>
                </a:spcAft>
                <a:buClr>
                  <a:srgbClr val="000000"/>
                </a:buClr>
                <a:buSzPts val="709"/>
                <a:buFont typeface="Arial"/>
                <a:buNone/>
              </a:pPr>
              <a:r>
                <a:t/>
              </a:r>
              <a:endParaRPr b="0" i="0" sz="709" u="none" cap="none" strike="noStrike">
                <a:solidFill>
                  <a:srgbClr val="000000"/>
                </a:solidFill>
                <a:latin typeface="Arial"/>
                <a:ea typeface="Arial"/>
                <a:cs typeface="Arial"/>
                <a:sym typeface="Arial"/>
              </a:endParaRPr>
            </a:p>
          </p:txBody>
        </p:sp>
      </p:grpSp>
      <p:pic>
        <p:nvPicPr>
          <p:cNvPr id="180" name="Google Shape;180;p39"/>
          <p:cNvPicPr preferRelativeResize="0"/>
          <p:nvPr/>
        </p:nvPicPr>
        <p:blipFill rotWithShape="1">
          <a:blip r:embed="rId10">
            <a:alphaModFix/>
          </a:blip>
          <a:srcRect b="0" l="0" r="0" t="0"/>
          <a:stretch/>
        </p:blipFill>
        <p:spPr>
          <a:xfrm>
            <a:off x="359575" y="302672"/>
            <a:ext cx="1070586" cy="299162"/>
          </a:xfrm>
          <a:prstGeom prst="rect">
            <a:avLst/>
          </a:prstGeom>
          <a:noFill/>
          <a:ln>
            <a:noFill/>
          </a:ln>
        </p:spPr>
      </p:pic>
      <p:pic>
        <p:nvPicPr>
          <p:cNvPr id="181" name="Google Shape;181;p39"/>
          <p:cNvPicPr preferRelativeResize="0"/>
          <p:nvPr/>
        </p:nvPicPr>
        <p:blipFill rotWithShape="1">
          <a:blip r:embed="rId11">
            <a:alphaModFix/>
          </a:blip>
          <a:srcRect b="0" l="0" r="0" t="0"/>
          <a:stretch/>
        </p:blipFill>
        <p:spPr>
          <a:xfrm>
            <a:off x="1652293" y="297100"/>
            <a:ext cx="1070585" cy="310305"/>
          </a:xfrm>
          <a:prstGeom prst="rect">
            <a:avLst/>
          </a:prstGeom>
          <a:noFill/>
          <a:ln>
            <a:noFill/>
          </a:ln>
        </p:spPr>
      </p:pic>
      <p:pic>
        <p:nvPicPr>
          <p:cNvPr id="182" name="Google Shape;182;p39" title="Sfmta-logo-2018.png"/>
          <p:cNvPicPr preferRelativeResize="0"/>
          <p:nvPr/>
        </p:nvPicPr>
        <p:blipFill rotWithShape="1">
          <a:blip r:embed="rId12">
            <a:alphaModFix/>
          </a:blip>
          <a:srcRect b="0" l="0" r="0" t="0"/>
          <a:stretch/>
        </p:blipFill>
        <p:spPr>
          <a:xfrm>
            <a:off x="3005100" y="302667"/>
            <a:ext cx="903428" cy="316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0"/>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議題:</a:t>
            </a:r>
            <a:endParaRPr/>
          </a:p>
        </p:txBody>
      </p:sp>
      <p:sp>
        <p:nvSpPr>
          <p:cNvPr id="188" name="Google Shape;188;p40"/>
          <p:cNvSpPr txBox="1"/>
          <p:nvPr/>
        </p:nvSpPr>
        <p:spPr>
          <a:xfrm>
            <a:off x="825025" y="1234800"/>
            <a:ext cx="3994500" cy="15312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chemeClr val="dk1"/>
              </a:buClr>
              <a:buSzPts val="1100"/>
              <a:buFont typeface="Arial"/>
              <a:buNone/>
            </a:pPr>
            <a:r>
              <a:rPr b="0" i="0" lang="en" sz="1800" u="none" cap="none" strike="noStrike">
                <a:solidFill>
                  <a:schemeClr val="dk1"/>
                </a:solidFill>
                <a:latin typeface="Inter Light"/>
                <a:ea typeface="Inter Light"/>
                <a:cs typeface="Inter Light"/>
                <a:sym typeface="Inter Light"/>
              </a:rPr>
              <a:t>プロジェクトの紹介</a:t>
            </a:r>
            <a:endParaRPr b="0" i="0" sz="1800" u="none" cap="none" strike="noStrike">
              <a:solidFill>
                <a:schemeClr val="dk1"/>
              </a:solidFill>
              <a:latin typeface="Inter Light"/>
              <a:ea typeface="Inter Light"/>
              <a:cs typeface="Inter Light"/>
              <a:sym typeface="Inter Light"/>
            </a:endParaRPr>
          </a:p>
          <a:p>
            <a:pPr indent="0" lvl="0" marL="0" marR="0" rtl="0" algn="l">
              <a:lnSpc>
                <a:spcPct val="150000"/>
              </a:lnSpc>
              <a:spcBef>
                <a:spcPts val="0"/>
              </a:spcBef>
              <a:spcAft>
                <a:spcPts val="0"/>
              </a:spcAft>
              <a:buClr>
                <a:schemeClr val="dk1"/>
              </a:buClr>
              <a:buSzPts val="1100"/>
              <a:buFont typeface="Arial"/>
              <a:buNone/>
            </a:pPr>
            <a:r>
              <a:rPr b="0" i="0" lang="en" sz="1800" u="none" cap="none" strike="noStrike">
                <a:solidFill>
                  <a:schemeClr val="dk1"/>
                </a:solidFill>
                <a:latin typeface="Inter Light"/>
                <a:ea typeface="Inter Light"/>
                <a:cs typeface="Inter Light"/>
                <a:sym typeface="Inter Light"/>
              </a:rPr>
              <a:t>プロジェクトの目標および目的</a:t>
            </a:r>
            <a:endParaRPr b="0" i="0" sz="1800" u="none" cap="none" strike="noStrike">
              <a:solidFill>
                <a:schemeClr val="dk1"/>
              </a:solidFill>
              <a:latin typeface="Inter Light"/>
              <a:ea typeface="Inter Light"/>
              <a:cs typeface="Inter Light"/>
              <a:sym typeface="Inter Light"/>
            </a:endParaRPr>
          </a:p>
          <a:p>
            <a:pPr indent="0" lvl="0" marL="0" marR="0" rtl="0" algn="l">
              <a:lnSpc>
                <a:spcPct val="150000"/>
              </a:lnSpc>
              <a:spcBef>
                <a:spcPts val="0"/>
              </a:spcBef>
              <a:spcAft>
                <a:spcPts val="0"/>
              </a:spcAft>
              <a:buClr>
                <a:srgbClr val="000000"/>
              </a:buClr>
              <a:buSzPts val="1800"/>
              <a:buFont typeface="Arial"/>
              <a:buNone/>
            </a:pPr>
            <a:r>
              <a:rPr b="0" i="0" lang="en" sz="1800" u="none" cap="none" strike="noStrike">
                <a:solidFill>
                  <a:schemeClr val="dk1"/>
                </a:solidFill>
                <a:latin typeface="Inter Light"/>
                <a:ea typeface="Inter Light"/>
                <a:cs typeface="Inter Light"/>
                <a:sym typeface="Inter Light"/>
              </a:rPr>
              <a:t>意見交換</a:t>
            </a:r>
            <a:endParaRPr b="0" i="0" sz="1800" u="none" cap="none" strike="noStrike">
              <a:solidFill>
                <a:schemeClr val="dk1"/>
              </a:solidFill>
              <a:latin typeface="Inter Light"/>
              <a:ea typeface="Inter Light"/>
              <a:cs typeface="Inter Light"/>
              <a:sym typeface="Inter Light"/>
            </a:endParaRPr>
          </a:p>
        </p:txBody>
      </p:sp>
      <p:sp>
        <p:nvSpPr>
          <p:cNvPr id="189" name="Google Shape;189;p40"/>
          <p:cNvSpPr txBox="1"/>
          <p:nvPr>
            <p:ph idx="12" type="sldNum"/>
          </p:nvPr>
        </p:nvSpPr>
        <p:spPr>
          <a:xfrm>
            <a:off x="8296900" y="4495716"/>
            <a:ext cx="613500" cy="440100"/>
          </a:xfrm>
          <a:prstGeom prst="rect">
            <a:avLst/>
          </a:prstGeom>
          <a:solidFill>
            <a:schemeClr val="lt1"/>
          </a:solidFill>
          <a:ln>
            <a:noFill/>
          </a:ln>
        </p:spPr>
        <p:txBody>
          <a:bodyPr anchorCtr="0" anchor="b" bIns="102175" lIns="102175" spcFirstLastPara="1" rIns="102175" wrap="square" tIns="102175">
            <a:noAutofit/>
          </a:bodyPr>
          <a:lstStyle/>
          <a:p>
            <a:pPr indent="0" lvl="0" marL="0" rtl="0" algn="l">
              <a:lnSpc>
                <a:spcPct val="100000"/>
              </a:lnSpc>
              <a:spcBef>
                <a:spcPts val="0"/>
              </a:spcBef>
              <a:spcAft>
                <a:spcPts val="0"/>
              </a:spcAft>
              <a:buSzPts val="1118"/>
              <a:buNone/>
            </a:pPr>
            <a:fld id="{00000000-1234-1234-1234-123412341234}" type="slidenum">
              <a:rPr lang="en" sz="1118"/>
              <a:t>‹#›</a:t>
            </a:fld>
            <a:endParaRPr sz="1118"/>
          </a:p>
        </p:txBody>
      </p:sp>
      <p:sp>
        <p:nvSpPr>
          <p:cNvPr id="190" name="Google Shape;190;p40"/>
          <p:cNvSpPr/>
          <p:nvPr/>
        </p:nvSpPr>
        <p:spPr>
          <a:xfrm>
            <a:off x="7289875" y="2971376"/>
            <a:ext cx="1429500" cy="1429500"/>
          </a:xfrm>
          <a:prstGeom prst="roundRect">
            <a:avLst>
              <a:gd fmla="val 16667" name="adj"/>
            </a:avLst>
          </a:prstGeom>
          <a:solidFill>
            <a:srgbClr val="FFECBB"/>
          </a:solidFill>
          <a:ln>
            <a:noFill/>
          </a:ln>
        </p:spPr>
        <p:txBody>
          <a:bodyPr anchorCtr="0" anchor="ctr" bIns="47875" lIns="47875" spcFirstLastPara="1" rIns="47875" wrap="square" tIns="47875">
            <a:noAutofit/>
          </a:bodyPr>
          <a:lstStyle/>
          <a:p>
            <a:pPr indent="0" lvl="0" marL="0" marR="0" rtl="0" algn="ctr">
              <a:lnSpc>
                <a:spcPct val="100000"/>
              </a:lnSpc>
              <a:spcBef>
                <a:spcPts val="0"/>
              </a:spcBef>
              <a:spcAft>
                <a:spcPts val="0"/>
              </a:spcAft>
              <a:buClr>
                <a:srgbClr val="000000"/>
              </a:buClr>
              <a:buSzPts val="733"/>
              <a:buFont typeface="Arial"/>
              <a:buNone/>
            </a:pPr>
            <a:r>
              <a:t/>
            </a:r>
            <a:endParaRPr b="0" i="0" sz="733" u="none" cap="none" strike="noStrike">
              <a:solidFill>
                <a:srgbClr val="000000"/>
              </a:solidFill>
              <a:latin typeface="Inter"/>
              <a:ea typeface="Inter"/>
              <a:cs typeface="Inter"/>
              <a:sym typeface="Inter"/>
            </a:endParaRPr>
          </a:p>
        </p:txBody>
      </p:sp>
      <p:pic>
        <p:nvPicPr>
          <p:cNvPr id="191" name="Google Shape;191;p40" title="qrcode_form.typeform.com.png"/>
          <p:cNvPicPr preferRelativeResize="0"/>
          <p:nvPr/>
        </p:nvPicPr>
        <p:blipFill rotWithShape="1">
          <a:blip r:embed="rId3">
            <a:alphaModFix/>
          </a:blip>
          <a:srcRect b="0" l="0" r="0" t="0"/>
          <a:stretch/>
        </p:blipFill>
        <p:spPr>
          <a:xfrm>
            <a:off x="7327154" y="3008774"/>
            <a:ext cx="1354655" cy="1354655"/>
          </a:xfrm>
          <a:prstGeom prst="rect">
            <a:avLst/>
          </a:prstGeom>
          <a:noFill/>
          <a:ln>
            <a:noFill/>
          </a:ln>
        </p:spPr>
      </p:pic>
      <p:sp>
        <p:nvSpPr>
          <p:cNvPr id="192" name="Google Shape;192;p40"/>
          <p:cNvSpPr txBox="1"/>
          <p:nvPr/>
        </p:nvSpPr>
        <p:spPr>
          <a:xfrm>
            <a:off x="5090912" y="4529587"/>
            <a:ext cx="1439700" cy="405900"/>
          </a:xfrm>
          <a:prstGeom prst="rect">
            <a:avLst/>
          </a:prstGeom>
          <a:solidFill>
            <a:schemeClr val="lt1"/>
          </a:solidFill>
          <a:ln>
            <a:noFill/>
          </a:ln>
        </p:spPr>
        <p:txBody>
          <a:bodyPr anchorCtr="0" anchor="ctr" bIns="63825" lIns="63825" spcFirstLastPara="1" rIns="63825" wrap="square" tIns="63825">
            <a:noAutofit/>
          </a:bodyPr>
          <a:lstStyle/>
          <a:p>
            <a:pPr indent="0" lvl="0" marL="0" marR="0" rtl="0" algn="ctr">
              <a:lnSpc>
                <a:spcPct val="115000"/>
              </a:lnSpc>
              <a:spcBef>
                <a:spcPts val="0"/>
              </a:spcBef>
              <a:spcAft>
                <a:spcPts val="1036"/>
              </a:spcAft>
              <a:buClr>
                <a:srgbClr val="000000"/>
              </a:buClr>
              <a:buSzPts val="1256"/>
              <a:buFont typeface="Arial"/>
              <a:buNone/>
            </a:pPr>
            <a:r>
              <a:rPr b="0" i="0" lang="en" sz="1256" u="none" cap="none" strike="noStrike">
                <a:solidFill>
                  <a:schemeClr val="dk1"/>
                </a:solidFill>
                <a:latin typeface="Inter"/>
                <a:ea typeface="Inter"/>
                <a:cs typeface="Inter"/>
                <a:sym typeface="Inter"/>
              </a:rPr>
              <a:t>プロジェクト</a:t>
            </a:r>
            <a:br>
              <a:rPr b="0" i="0" lang="en" sz="1256" u="none" cap="none" strike="noStrike">
                <a:solidFill>
                  <a:schemeClr val="dk1"/>
                </a:solidFill>
                <a:latin typeface="Inter"/>
                <a:ea typeface="Inter"/>
                <a:cs typeface="Inter"/>
                <a:sym typeface="Inter"/>
              </a:rPr>
            </a:br>
            <a:r>
              <a:rPr b="0" i="0" lang="en" sz="1256" u="none" cap="none" strike="noStrike">
                <a:solidFill>
                  <a:schemeClr val="dk1"/>
                </a:solidFill>
                <a:latin typeface="Inter"/>
                <a:ea typeface="Inter"/>
                <a:cs typeface="Inter"/>
                <a:sym typeface="Inter"/>
              </a:rPr>
              <a:t>最新情報の登録</a:t>
            </a:r>
            <a:endParaRPr b="0" i="0" sz="1256" u="none" cap="none" strike="noStrike">
              <a:solidFill>
                <a:srgbClr val="000000"/>
              </a:solidFill>
              <a:latin typeface="Arial"/>
              <a:ea typeface="Arial"/>
              <a:cs typeface="Arial"/>
              <a:sym typeface="Arial"/>
            </a:endParaRPr>
          </a:p>
        </p:txBody>
      </p:sp>
      <p:sp>
        <p:nvSpPr>
          <p:cNvPr id="193" name="Google Shape;193;p40"/>
          <p:cNvSpPr/>
          <p:nvPr/>
        </p:nvSpPr>
        <p:spPr>
          <a:xfrm>
            <a:off x="5088452" y="2971376"/>
            <a:ext cx="1429500" cy="1429500"/>
          </a:xfrm>
          <a:prstGeom prst="roundRect">
            <a:avLst>
              <a:gd fmla="val 16667" name="adj"/>
            </a:avLst>
          </a:prstGeom>
          <a:solidFill>
            <a:srgbClr val="FFECBB"/>
          </a:solidFill>
          <a:ln>
            <a:noFill/>
          </a:ln>
        </p:spPr>
        <p:txBody>
          <a:bodyPr anchorCtr="0" anchor="ctr" bIns="47875" lIns="47875" spcFirstLastPara="1" rIns="47875" wrap="square" tIns="47875">
            <a:noAutofit/>
          </a:bodyPr>
          <a:lstStyle/>
          <a:p>
            <a:pPr indent="0" lvl="0" marL="0" marR="0" rtl="0" algn="ctr">
              <a:lnSpc>
                <a:spcPct val="100000"/>
              </a:lnSpc>
              <a:spcBef>
                <a:spcPts val="0"/>
              </a:spcBef>
              <a:spcAft>
                <a:spcPts val="0"/>
              </a:spcAft>
              <a:buClr>
                <a:srgbClr val="000000"/>
              </a:buClr>
              <a:buSzPts val="733"/>
              <a:buFont typeface="Arial"/>
              <a:buNone/>
            </a:pPr>
            <a:r>
              <a:t/>
            </a:r>
            <a:endParaRPr b="0" i="0" sz="733" u="none" cap="none" strike="noStrike">
              <a:solidFill>
                <a:srgbClr val="000000"/>
              </a:solidFill>
              <a:latin typeface="Inter"/>
              <a:ea typeface="Inter"/>
              <a:cs typeface="Inter"/>
              <a:sym typeface="Inter"/>
            </a:endParaRPr>
          </a:p>
        </p:txBody>
      </p:sp>
      <p:pic>
        <p:nvPicPr>
          <p:cNvPr id="194" name="Google Shape;194;p40" title="qrcode_www.sfcta.org.png"/>
          <p:cNvPicPr preferRelativeResize="0"/>
          <p:nvPr/>
        </p:nvPicPr>
        <p:blipFill rotWithShape="1">
          <a:blip r:embed="rId4">
            <a:alphaModFix/>
          </a:blip>
          <a:srcRect b="0" l="0" r="0" t="0"/>
          <a:stretch/>
        </p:blipFill>
        <p:spPr>
          <a:xfrm>
            <a:off x="5133284" y="3008774"/>
            <a:ext cx="1354654" cy="1354654"/>
          </a:xfrm>
          <a:prstGeom prst="rect">
            <a:avLst/>
          </a:prstGeom>
          <a:noFill/>
          <a:ln>
            <a:noFill/>
          </a:ln>
        </p:spPr>
      </p:pic>
      <p:sp>
        <p:nvSpPr>
          <p:cNvPr id="195" name="Google Shape;195;p40"/>
          <p:cNvSpPr txBox="1"/>
          <p:nvPr/>
        </p:nvSpPr>
        <p:spPr>
          <a:xfrm>
            <a:off x="7111400" y="4529575"/>
            <a:ext cx="1720800" cy="405900"/>
          </a:xfrm>
          <a:prstGeom prst="rect">
            <a:avLst/>
          </a:prstGeom>
          <a:solidFill>
            <a:schemeClr val="lt1"/>
          </a:solidFill>
          <a:ln>
            <a:noFill/>
          </a:ln>
        </p:spPr>
        <p:txBody>
          <a:bodyPr anchorCtr="0" anchor="ctr" bIns="63825" lIns="63825" spcFirstLastPara="1" rIns="63825" wrap="square" tIns="63825">
            <a:noAutofit/>
          </a:bodyPr>
          <a:lstStyle/>
          <a:p>
            <a:pPr indent="0" lvl="0" marL="0" marR="0" rtl="0" algn="ctr">
              <a:lnSpc>
                <a:spcPct val="115000"/>
              </a:lnSpc>
              <a:spcBef>
                <a:spcPts val="0"/>
              </a:spcBef>
              <a:spcAft>
                <a:spcPts val="1036"/>
              </a:spcAft>
              <a:buClr>
                <a:srgbClr val="000000"/>
              </a:buClr>
              <a:buSzPts val="1256"/>
              <a:buFont typeface="Arial"/>
              <a:buNone/>
            </a:pPr>
            <a:r>
              <a:rPr b="0" i="0" lang="en" sz="1256" u="none" cap="none" strike="noStrike">
                <a:solidFill>
                  <a:schemeClr val="dk1"/>
                </a:solidFill>
                <a:latin typeface="Inter"/>
                <a:ea typeface="Inter"/>
                <a:cs typeface="Inter"/>
                <a:sym typeface="Inter"/>
              </a:rPr>
              <a:t>デジタルアンケート</a:t>
            </a:r>
            <a:br>
              <a:rPr b="0" i="0" lang="en" sz="1256" u="none" cap="none" strike="noStrike">
                <a:solidFill>
                  <a:schemeClr val="dk1"/>
                </a:solidFill>
                <a:latin typeface="Inter"/>
                <a:ea typeface="Inter"/>
                <a:cs typeface="Inter"/>
                <a:sym typeface="Inter"/>
              </a:rPr>
            </a:br>
            <a:r>
              <a:rPr b="0" i="0" lang="en" sz="1256" u="none" cap="none" strike="noStrike">
                <a:solidFill>
                  <a:schemeClr val="dk1"/>
                </a:solidFill>
                <a:latin typeface="Inter"/>
                <a:ea typeface="Inter"/>
                <a:cs typeface="Inter"/>
                <a:sym typeface="Inter"/>
              </a:rPr>
              <a:t>に参加する</a:t>
            </a:r>
            <a:endParaRPr b="0" i="0" sz="1256" u="none" cap="none" strike="noStrike">
              <a:solidFill>
                <a:srgbClr val="000000"/>
              </a:solidFill>
              <a:latin typeface="Arial"/>
              <a:ea typeface="Arial"/>
              <a:cs typeface="Arial"/>
              <a:sym typeface="Arial"/>
            </a:endParaRPr>
          </a:p>
        </p:txBody>
      </p:sp>
      <p:sp>
        <p:nvSpPr>
          <p:cNvPr id="196" name="Google Shape;196;p40"/>
          <p:cNvSpPr/>
          <p:nvPr/>
        </p:nvSpPr>
        <p:spPr>
          <a:xfrm>
            <a:off x="622598" y="1402503"/>
            <a:ext cx="114023" cy="107339"/>
          </a:xfrm>
          <a:custGeom>
            <a:rect b="b" l="l" r="r" t="t"/>
            <a:pathLst>
              <a:path extrusionOk="0" h="37597" w="39938">
                <a:moveTo>
                  <a:pt x="16887" y="1"/>
                </a:moveTo>
                <a:lnTo>
                  <a:pt x="13313" y="740"/>
                </a:lnTo>
                <a:lnTo>
                  <a:pt x="11587" y="1603"/>
                </a:lnTo>
                <a:lnTo>
                  <a:pt x="9861" y="2219"/>
                </a:lnTo>
                <a:lnTo>
                  <a:pt x="6780" y="4192"/>
                </a:lnTo>
                <a:lnTo>
                  <a:pt x="5547" y="5424"/>
                </a:lnTo>
                <a:lnTo>
                  <a:pt x="4191" y="6780"/>
                </a:lnTo>
                <a:lnTo>
                  <a:pt x="2219" y="9862"/>
                </a:lnTo>
                <a:lnTo>
                  <a:pt x="1602" y="11464"/>
                </a:lnTo>
                <a:lnTo>
                  <a:pt x="863" y="13190"/>
                </a:lnTo>
                <a:lnTo>
                  <a:pt x="0" y="16888"/>
                </a:lnTo>
                <a:lnTo>
                  <a:pt x="0" y="18737"/>
                </a:lnTo>
                <a:lnTo>
                  <a:pt x="740" y="23791"/>
                </a:lnTo>
                <a:lnTo>
                  <a:pt x="1479" y="26133"/>
                </a:lnTo>
                <a:lnTo>
                  <a:pt x="3821" y="30324"/>
                </a:lnTo>
                <a:lnTo>
                  <a:pt x="5547" y="32049"/>
                </a:lnTo>
                <a:lnTo>
                  <a:pt x="9368" y="35008"/>
                </a:lnTo>
                <a:lnTo>
                  <a:pt x="11587" y="36240"/>
                </a:lnTo>
                <a:lnTo>
                  <a:pt x="16271" y="37473"/>
                </a:lnTo>
                <a:lnTo>
                  <a:pt x="18859" y="37596"/>
                </a:lnTo>
                <a:lnTo>
                  <a:pt x="23050" y="37596"/>
                </a:lnTo>
                <a:lnTo>
                  <a:pt x="26625" y="36733"/>
                </a:lnTo>
                <a:lnTo>
                  <a:pt x="28351" y="35994"/>
                </a:lnTo>
                <a:lnTo>
                  <a:pt x="30077" y="35378"/>
                </a:lnTo>
                <a:lnTo>
                  <a:pt x="33035" y="33405"/>
                </a:lnTo>
                <a:lnTo>
                  <a:pt x="34391" y="32049"/>
                </a:lnTo>
                <a:lnTo>
                  <a:pt x="35747" y="30817"/>
                </a:lnTo>
                <a:lnTo>
                  <a:pt x="37596" y="27735"/>
                </a:lnTo>
                <a:lnTo>
                  <a:pt x="38335" y="26009"/>
                </a:lnTo>
                <a:lnTo>
                  <a:pt x="39075" y="24284"/>
                </a:lnTo>
                <a:lnTo>
                  <a:pt x="39938" y="20709"/>
                </a:lnTo>
                <a:lnTo>
                  <a:pt x="39938" y="18737"/>
                </a:lnTo>
                <a:lnTo>
                  <a:pt x="39198" y="13806"/>
                </a:lnTo>
                <a:lnTo>
                  <a:pt x="38458" y="11464"/>
                </a:lnTo>
                <a:lnTo>
                  <a:pt x="35993" y="7273"/>
                </a:lnTo>
                <a:lnTo>
                  <a:pt x="34391" y="5424"/>
                </a:lnTo>
                <a:lnTo>
                  <a:pt x="32419" y="4068"/>
                </a:lnTo>
                <a:lnTo>
                  <a:pt x="30570" y="2589"/>
                </a:lnTo>
                <a:lnTo>
                  <a:pt x="28351" y="1356"/>
                </a:lnTo>
                <a:lnTo>
                  <a:pt x="23543" y="124"/>
                </a:lnTo>
                <a:lnTo>
                  <a:pt x="21078" y="1"/>
                </a:lnTo>
                <a:close/>
              </a:path>
            </a:pathLst>
          </a:custGeom>
          <a:solidFill>
            <a:schemeClr val="accent1"/>
          </a:solidFill>
          <a:ln>
            <a:noFill/>
          </a:ln>
        </p:spPr>
        <p:txBody>
          <a:bodyPr anchorCtr="0" anchor="ctr" bIns="13500" lIns="13500" spcFirstLastPara="1" rIns="13500" wrap="square" tIns="1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sp>
        <p:nvSpPr>
          <p:cNvPr id="197" name="Google Shape;197;p40"/>
          <p:cNvSpPr/>
          <p:nvPr/>
        </p:nvSpPr>
        <p:spPr>
          <a:xfrm>
            <a:off x="622598" y="1799778"/>
            <a:ext cx="114023" cy="107339"/>
          </a:xfrm>
          <a:custGeom>
            <a:rect b="b" l="l" r="r" t="t"/>
            <a:pathLst>
              <a:path extrusionOk="0" h="37597" w="39938">
                <a:moveTo>
                  <a:pt x="16887" y="1"/>
                </a:moveTo>
                <a:lnTo>
                  <a:pt x="13313" y="740"/>
                </a:lnTo>
                <a:lnTo>
                  <a:pt x="11587" y="1603"/>
                </a:lnTo>
                <a:lnTo>
                  <a:pt x="9861" y="2219"/>
                </a:lnTo>
                <a:lnTo>
                  <a:pt x="6780" y="4192"/>
                </a:lnTo>
                <a:lnTo>
                  <a:pt x="5547" y="5424"/>
                </a:lnTo>
                <a:lnTo>
                  <a:pt x="4191" y="6780"/>
                </a:lnTo>
                <a:lnTo>
                  <a:pt x="2219" y="9862"/>
                </a:lnTo>
                <a:lnTo>
                  <a:pt x="1602" y="11464"/>
                </a:lnTo>
                <a:lnTo>
                  <a:pt x="863" y="13190"/>
                </a:lnTo>
                <a:lnTo>
                  <a:pt x="0" y="16888"/>
                </a:lnTo>
                <a:lnTo>
                  <a:pt x="0" y="18737"/>
                </a:lnTo>
                <a:lnTo>
                  <a:pt x="740" y="23791"/>
                </a:lnTo>
                <a:lnTo>
                  <a:pt x="1479" y="26133"/>
                </a:lnTo>
                <a:lnTo>
                  <a:pt x="3821" y="30324"/>
                </a:lnTo>
                <a:lnTo>
                  <a:pt x="5547" y="32049"/>
                </a:lnTo>
                <a:lnTo>
                  <a:pt x="9368" y="35008"/>
                </a:lnTo>
                <a:lnTo>
                  <a:pt x="11587" y="36240"/>
                </a:lnTo>
                <a:lnTo>
                  <a:pt x="16271" y="37473"/>
                </a:lnTo>
                <a:lnTo>
                  <a:pt x="18859" y="37596"/>
                </a:lnTo>
                <a:lnTo>
                  <a:pt x="23050" y="37596"/>
                </a:lnTo>
                <a:lnTo>
                  <a:pt x="26625" y="36733"/>
                </a:lnTo>
                <a:lnTo>
                  <a:pt x="28351" y="35994"/>
                </a:lnTo>
                <a:lnTo>
                  <a:pt x="30077" y="35378"/>
                </a:lnTo>
                <a:lnTo>
                  <a:pt x="33035" y="33405"/>
                </a:lnTo>
                <a:lnTo>
                  <a:pt x="34391" y="32049"/>
                </a:lnTo>
                <a:lnTo>
                  <a:pt x="35747" y="30817"/>
                </a:lnTo>
                <a:lnTo>
                  <a:pt x="37596" y="27735"/>
                </a:lnTo>
                <a:lnTo>
                  <a:pt x="38335" y="26009"/>
                </a:lnTo>
                <a:lnTo>
                  <a:pt x="39075" y="24284"/>
                </a:lnTo>
                <a:lnTo>
                  <a:pt x="39938" y="20709"/>
                </a:lnTo>
                <a:lnTo>
                  <a:pt x="39938" y="18737"/>
                </a:lnTo>
                <a:lnTo>
                  <a:pt x="39198" y="13806"/>
                </a:lnTo>
                <a:lnTo>
                  <a:pt x="38458" y="11464"/>
                </a:lnTo>
                <a:lnTo>
                  <a:pt x="35993" y="7273"/>
                </a:lnTo>
                <a:lnTo>
                  <a:pt x="34391" y="5424"/>
                </a:lnTo>
                <a:lnTo>
                  <a:pt x="32419" y="4068"/>
                </a:lnTo>
                <a:lnTo>
                  <a:pt x="30570" y="2589"/>
                </a:lnTo>
                <a:lnTo>
                  <a:pt x="28351" y="1356"/>
                </a:lnTo>
                <a:lnTo>
                  <a:pt x="23543" y="124"/>
                </a:lnTo>
                <a:lnTo>
                  <a:pt x="21078" y="1"/>
                </a:lnTo>
                <a:close/>
              </a:path>
            </a:pathLst>
          </a:custGeom>
          <a:solidFill>
            <a:schemeClr val="accent1"/>
          </a:solidFill>
          <a:ln>
            <a:noFill/>
          </a:ln>
        </p:spPr>
        <p:txBody>
          <a:bodyPr anchorCtr="0" anchor="ctr" bIns="13500" lIns="13500" spcFirstLastPara="1" rIns="13500" wrap="square" tIns="1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sp>
        <p:nvSpPr>
          <p:cNvPr id="198" name="Google Shape;198;p40"/>
          <p:cNvSpPr/>
          <p:nvPr/>
        </p:nvSpPr>
        <p:spPr>
          <a:xfrm>
            <a:off x="622598" y="2240128"/>
            <a:ext cx="114023" cy="107339"/>
          </a:xfrm>
          <a:custGeom>
            <a:rect b="b" l="l" r="r" t="t"/>
            <a:pathLst>
              <a:path extrusionOk="0" h="37597" w="39938">
                <a:moveTo>
                  <a:pt x="16887" y="1"/>
                </a:moveTo>
                <a:lnTo>
                  <a:pt x="13313" y="740"/>
                </a:lnTo>
                <a:lnTo>
                  <a:pt x="11587" y="1603"/>
                </a:lnTo>
                <a:lnTo>
                  <a:pt x="9861" y="2219"/>
                </a:lnTo>
                <a:lnTo>
                  <a:pt x="6780" y="4192"/>
                </a:lnTo>
                <a:lnTo>
                  <a:pt x="5547" y="5424"/>
                </a:lnTo>
                <a:lnTo>
                  <a:pt x="4191" y="6780"/>
                </a:lnTo>
                <a:lnTo>
                  <a:pt x="2219" y="9862"/>
                </a:lnTo>
                <a:lnTo>
                  <a:pt x="1602" y="11464"/>
                </a:lnTo>
                <a:lnTo>
                  <a:pt x="863" y="13190"/>
                </a:lnTo>
                <a:lnTo>
                  <a:pt x="0" y="16888"/>
                </a:lnTo>
                <a:lnTo>
                  <a:pt x="0" y="18737"/>
                </a:lnTo>
                <a:lnTo>
                  <a:pt x="740" y="23791"/>
                </a:lnTo>
                <a:lnTo>
                  <a:pt x="1479" y="26133"/>
                </a:lnTo>
                <a:lnTo>
                  <a:pt x="3821" y="30324"/>
                </a:lnTo>
                <a:lnTo>
                  <a:pt x="5547" y="32049"/>
                </a:lnTo>
                <a:lnTo>
                  <a:pt x="9368" y="35008"/>
                </a:lnTo>
                <a:lnTo>
                  <a:pt x="11587" y="36240"/>
                </a:lnTo>
                <a:lnTo>
                  <a:pt x="16271" y="37473"/>
                </a:lnTo>
                <a:lnTo>
                  <a:pt x="18859" y="37596"/>
                </a:lnTo>
                <a:lnTo>
                  <a:pt x="23050" y="37596"/>
                </a:lnTo>
                <a:lnTo>
                  <a:pt x="26625" y="36733"/>
                </a:lnTo>
                <a:lnTo>
                  <a:pt x="28351" y="35994"/>
                </a:lnTo>
                <a:lnTo>
                  <a:pt x="30077" y="35378"/>
                </a:lnTo>
                <a:lnTo>
                  <a:pt x="33035" y="33405"/>
                </a:lnTo>
                <a:lnTo>
                  <a:pt x="34391" y="32049"/>
                </a:lnTo>
                <a:lnTo>
                  <a:pt x="35747" y="30817"/>
                </a:lnTo>
                <a:lnTo>
                  <a:pt x="37596" y="27735"/>
                </a:lnTo>
                <a:lnTo>
                  <a:pt x="38335" y="26009"/>
                </a:lnTo>
                <a:lnTo>
                  <a:pt x="39075" y="24284"/>
                </a:lnTo>
                <a:lnTo>
                  <a:pt x="39938" y="20709"/>
                </a:lnTo>
                <a:lnTo>
                  <a:pt x="39938" y="18737"/>
                </a:lnTo>
                <a:lnTo>
                  <a:pt x="39198" y="13806"/>
                </a:lnTo>
                <a:lnTo>
                  <a:pt x="38458" y="11464"/>
                </a:lnTo>
                <a:lnTo>
                  <a:pt x="35993" y="7273"/>
                </a:lnTo>
                <a:lnTo>
                  <a:pt x="34391" y="5424"/>
                </a:lnTo>
                <a:lnTo>
                  <a:pt x="32419" y="4068"/>
                </a:lnTo>
                <a:lnTo>
                  <a:pt x="30570" y="2589"/>
                </a:lnTo>
                <a:lnTo>
                  <a:pt x="28351" y="1356"/>
                </a:lnTo>
                <a:lnTo>
                  <a:pt x="23543" y="124"/>
                </a:lnTo>
                <a:lnTo>
                  <a:pt x="21078" y="1"/>
                </a:lnTo>
                <a:close/>
              </a:path>
            </a:pathLst>
          </a:custGeom>
          <a:solidFill>
            <a:schemeClr val="accent1"/>
          </a:solidFill>
          <a:ln>
            <a:noFill/>
          </a:ln>
        </p:spPr>
        <p:txBody>
          <a:bodyPr anchorCtr="0" anchor="ctr" bIns="13500" lIns="13500" spcFirstLastPara="1" rIns="13500" wrap="square" tIns="13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1"/>
          <p:cNvSpPr/>
          <p:nvPr/>
        </p:nvSpPr>
        <p:spPr>
          <a:xfrm>
            <a:off x="-2423800" y="-1143000"/>
            <a:ext cx="10572660" cy="6768234"/>
          </a:xfrm>
          <a:custGeom>
            <a:rect b="b" l="l" r="r" t="t"/>
            <a:pathLst>
              <a:path extrusionOk="0" h="447117" w="470471">
                <a:moveTo>
                  <a:pt x="8720" y="422795"/>
                </a:moveTo>
                <a:cubicBezTo>
                  <a:pt x="-10941" y="403867"/>
                  <a:pt x="7377" y="392998"/>
                  <a:pt x="17512" y="333406"/>
                </a:cubicBezTo>
                <a:cubicBezTo>
                  <a:pt x="27648" y="273814"/>
                  <a:pt x="22641" y="118850"/>
                  <a:pt x="69533" y="65241"/>
                </a:cubicBezTo>
                <a:cubicBezTo>
                  <a:pt x="116425" y="11632"/>
                  <a:pt x="232557" y="18226"/>
                  <a:pt x="298866" y="11754"/>
                </a:cubicBezTo>
                <a:cubicBezTo>
                  <a:pt x="365175" y="5282"/>
                  <a:pt x="450411" y="-17676"/>
                  <a:pt x="467385" y="26408"/>
                </a:cubicBezTo>
                <a:cubicBezTo>
                  <a:pt x="484359" y="70492"/>
                  <a:pt x="426965" y="211413"/>
                  <a:pt x="400710" y="276256"/>
                </a:cubicBezTo>
                <a:cubicBezTo>
                  <a:pt x="374455" y="341099"/>
                  <a:pt x="354062" y="387015"/>
                  <a:pt x="309856" y="415468"/>
                </a:cubicBezTo>
                <a:cubicBezTo>
                  <a:pt x="265650" y="443921"/>
                  <a:pt x="185665" y="445753"/>
                  <a:pt x="135476" y="446974"/>
                </a:cubicBezTo>
                <a:cubicBezTo>
                  <a:pt x="85287" y="448195"/>
                  <a:pt x="28381" y="441723"/>
                  <a:pt x="8720" y="42279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1"/>
          <p:cNvSpPr txBox="1"/>
          <p:nvPr>
            <p:ph type="title"/>
          </p:nvPr>
        </p:nvSpPr>
        <p:spPr>
          <a:xfrm>
            <a:off x="311700" y="242700"/>
            <a:ext cx="6675600" cy="22758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b="1" lang="en" sz="4800">
                <a:solidFill>
                  <a:schemeClr val="accent3"/>
                </a:solidFill>
              </a:rPr>
              <a:t>プロジェクトの紹介</a:t>
            </a:r>
            <a:endParaRPr b="1" sz="4800">
              <a:solidFill>
                <a:schemeClr val="accent3"/>
              </a:solidFill>
            </a:endParaRPr>
          </a:p>
        </p:txBody>
      </p:sp>
      <p:sp>
        <p:nvSpPr>
          <p:cNvPr id="205" name="Google Shape;205;p41"/>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p>
            <a:pPr indent="0" lvl="0" marL="0" rtl="0" algn="l">
              <a:lnSpc>
                <a:spcPct val="100000"/>
              </a:lnSpc>
              <a:spcBef>
                <a:spcPts val="0"/>
              </a:spcBef>
              <a:spcAft>
                <a:spcPts val="0"/>
              </a:spcAft>
              <a:buSzPts val="1000"/>
              <a:buNone/>
            </a:pPr>
            <a:fld id="{00000000-1234-1234-1234-123412341234}" type="slidenum">
              <a:rPr lang="en"/>
              <a:t>‹#›</a:t>
            </a:fld>
            <a:endParaRPr/>
          </a:p>
        </p:txBody>
      </p:sp>
      <p:pic>
        <p:nvPicPr>
          <p:cNvPr id="206" name="Google Shape;206;p41" title="Westaddi$bread-truck-1920s.jpg"/>
          <p:cNvPicPr preferRelativeResize="0"/>
          <p:nvPr/>
        </p:nvPicPr>
        <p:blipFill rotWithShape="1">
          <a:blip r:embed="rId3">
            <a:alphaModFix/>
          </a:blip>
          <a:srcRect b="0" l="0" r="2344" t="0"/>
          <a:stretch/>
        </p:blipFill>
        <p:spPr>
          <a:xfrm>
            <a:off x="6491626" y="3615400"/>
            <a:ext cx="2185975" cy="1528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2"/>
          <p:cNvSpPr txBox="1"/>
          <p:nvPr/>
        </p:nvSpPr>
        <p:spPr>
          <a:xfrm>
            <a:off x="5043700" y="1379100"/>
            <a:ext cx="4100400" cy="1223700"/>
          </a:xfrm>
          <a:prstGeom prst="rect">
            <a:avLst/>
          </a:prstGeom>
          <a:noFill/>
          <a:ln>
            <a:noFill/>
          </a:ln>
        </p:spPr>
        <p:txBody>
          <a:bodyPr anchorCtr="0" anchor="t" bIns="91425" lIns="91425" spcFirstLastPara="1" rIns="91425" wrap="square" tIns="91425">
            <a:spAutoFit/>
          </a:bodyPr>
          <a:lstStyle/>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現在の交通システムを維持し、再投資する。</a:t>
            </a:r>
            <a:endParaRPr b="0"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道路や高速道路において、公共交通と相乗りを優先する。</a:t>
            </a:r>
            <a:endParaRPr b="0"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歩行者・自転車のための充実したネットワークを構築する。</a:t>
            </a:r>
            <a:endParaRPr b="0"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すべての投資および重点的なプログラムを通じて、</a:t>
            </a:r>
            <a:br>
              <a:rPr b="0" i="0" lang="en" sz="1000" u="none" cap="none" strike="noStrike">
                <a:solidFill>
                  <a:schemeClr val="dk1"/>
                </a:solidFill>
                <a:latin typeface="Inter"/>
                <a:ea typeface="Inter"/>
                <a:cs typeface="Inter"/>
                <a:sym typeface="Inter"/>
              </a:rPr>
            </a:br>
            <a:r>
              <a:rPr b="0" i="0" lang="en" sz="1000" u="none" cap="none" strike="noStrike">
                <a:solidFill>
                  <a:schemeClr val="dk1"/>
                </a:solidFill>
                <a:latin typeface="Inter"/>
                <a:ea typeface="Inter"/>
                <a:cs typeface="Inter"/>
                <a:sym typeface="Inter"/>
              </a:rPr>
              <a:t>安全性を最優先する。</a:t>
            </a:r>
            <a:endParaRPr b="0" i="0" sz="1000" u="none" cap="none" strike="noStrike">
              <a:solidFill>
                <a:schemeClr val="dk1"/>
              </a:solidFill>
              <a:latin typeface="Inter"/>
              <a:ea typeface="Inter"/>
              <a:cs typeface="Inter"/>
              <a:sym typeface="Inter"/>
            </a:endParaRPr>
          </a:p>
          <a:p>
            <a:pPr indent="-292100" lvl="0" marL="457200" marR="0" rtl="0" algn="l">
              <a:lnSpc>
                <a:spcPct val="115000"/>
              </a:lnSpc>
              <a:spcBef>
                <a:spcPts val="0"/>
              </a:spcBef>
              <a:spcAft>
                <a:spcPts val="0"/>
              </a:spcAft>
              <a:buClr>
                <a:srgbClr val="43C2D0"/>
              </a:buClr>
              <a:buSzPts val="1000"/>
              <a:buFont typeface="Inter"/>
              <a:buChar char="●"/>
            </a:pPr>
            <a:r>
              <a:rPr b="0" i="0" lang="en" sz="1000" u="none" cap="none" strike="noStrike">
                <a:solidFill>
                  <a:schemeClr val="dk1"/>
                </a:solidFill>
                <a:latin typeface="Inter"/>
                <a:ea typeface="Inter"/>
                <a:cs typeface="Inter"/>
                <a:sym typeface="Inter"/>
              </a:rPr>
              <a:t>過去の弊害を修復し、地域を再びつなぐ。</a:t>
            </a:r>
            <a:endParaRPr b="0" i="0" sz="1000" u="none" cap="none" strike="noStrike">
              <a:solidFill>
                <a:schemeClr val="dk1"/>
              </a:solidFill>
              <a:latin typeface="Inter"/>
              <a:ea typeface="Inter"/>
              <a:cs typeface="Inter"/>
              <a:sym typeface="Inter"/>
            </a:endParaRPr>
          </a:p>
        </p:txBody>
      </p:sp>
      <p:sp>
        <p:nvSpPr>
          <p:cNvPr id="212" name="Google Shape;212;p42"/>
          <p:cNvSpPr txBox="1"/>
          <p:nvPr/>
        </p:nvSpPr>
        <p:spPr>
          <a:xfrm>
            <a:off x="7302900" y="0"/>
            <a:ext cx="1837800" cy="32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Barlow"/>
                <a:ea typeface="Barlow"/>
                <a:cs typeface="Barlow"/>
                <a:sym typeface="Barlow"/>
              </a:rPr>
              <a:t>Landing page</a:t>
            </a:r>
            <a:endParaRPr b="0" i="0" sz="1800" u="none" cap="none" strike="noStrike">
              <a:solidFill>
                <a:schemeClr val="lt1"/>
              </a:solidFill>
              <a:latin typeface="Barlow"/>
              <a:ea typeface="Barlow"/>
              <a:cs typeface="Barlow"/>
              <a:sym typeface="Barlow"/>
            </a:endParaRPr>
          </a:p>
        </p:txBody>
      </p:sp>
      <p:pic>
        <p:nvPicPr>
          <p:cNvPr id="213" name="Google Shape;213;p42"/>
          <p:cNvPicPr preferRelativeResize="0"/>
          <p:nvPr/>
        </p:nvPicPr>
        <p:blipFill rotWithShape="1">
          <a:blip r:embed="rId3">
            <a:alphaModFix/>
          </a:blip>
          <a:srcRect b="0" l="0" r="0" t="0"/>
          <a:stretch/>
        </p:blipFill>
        <p:spPr>
          <a:xfrm>
            <a:off x="7614522" y="127874"/>
            <a:ext cx="1408554" cy="393600"/>
          </a:xfrm>
          <a:prstGeom prst="rect">
            <a:avLst/>
          </a:prstGeom>
          <a:noFill/>
          <a:ln>
            <a:noFill/>
          </a:ln>
        </p:spPr>
      </p:pic>
      <p:pic>
        <p:nvPicPr>
          <p:cNvPr id="214" name="Google Shape;214;p42"/>
          <p:cNvPicPr preferRelativeResize="0"/>
          <p:nvPr/>
        </p:nvPicPr>
        <p:blipFill rotWithShape="1">
          <a:blip r:embed="rId4">
            <a:alphaModFix/>
          </a:blip>
          <a:srcRect b="0" l="4447" r="53441" t="0"/>
          <a:stretch/>
        </p:blipFill>
        <p:spPr>
          <a:xfrm>
            <a:off x="280200" y="1379100"/>
            <a:ext cx="1920225" cy="2571576"/>
          </a:xfrm>
          <a:prstGeom prst="rect">
            <a:avLst/>
          </a:prstGeom>
          <a:noFill/>
          <a:ln>
            <a:noFill/>
          </a:ln>
          <a:effectLst>
            <a:outerShdw blurRad="48841" rotWithShape="0" algn="bl" dir="5400000" dist="16280">
              <a:srgbClr val="000000">
                <a:alpha val="50196"/>
              </a:srgbClr>
            </a:outerShdw>
          </a:effectLst>
        </p:spPr>
      </p:pic>
      <p:grpSp>
        <p:nvGrpSpPr>
          <p:cNvPr id="215" name="Google Shape;215;p42"/>
          <p:cNvGrpSpPr/>
          <p:nvPr/>
        </p:nvGrpSpPr>
        <p:grpSpPr>
          <a:xfrm>
            <a:off x="2373721" y="1379104"/>
            <a:ext cx="2496691" cy="2571578"/>
            <a:chOff x="625650" y="3172985"/>
            <a:chExt cx="1680934" cy="1731352"/>
          </a:xfrm>
        </p:grpSpPr>
        <p:sp>
          <p:nvSpPr>
            <p:cNvPr id="216" name="Google Shape;216;p42"/>
            <p:cNvSpPr/>
            <p:nvPr/>
          </p:nvSpPr>
          <p:spPr>
            <a:xfrm>
              <a:off x="625650" y="3173000"/>
              <a:ext cx="1680900" cy="1731300"/>
            </a:xfrm>
            <a:prstGeom prst="rect">
              <a:avLst/>
            </a:prstGeom>
            <a:solidFill>
              <a:schemeClr val="lt1"/>
            </a:solidFill>
            <a:ln>
              <a:noFill/>
            </a:ln>
            <a:effectLst>
              <a:outerShdw blurRad="84885" rotWithShape="0" algn="bl" dir="5400000" dist="28295">
                <a:srgbClr val="000000">
                  <a:alpha val="50196"/>
                </a:srgbClr>
              </a:outerShdw>
            </a:effectLst>
          </p:spPr>
          <p:txBody>
            <a:bodyPr anchorCtr="0" anchor="ctr" bIns="135800" lIns="135800" spcFirstLastPara="1" rIns="135800" wrap="square" tIns="135800">
              <a:noAutofit/>
            </a:bodyPr>
            <a:lstStyle/>
            <a:p>
              <a:pPr indent="0" lvl="0" marL="0" marR="0" rtl="0" algn="ctr">
                <a:lnSpc>
                  <a:spcPct val="100000"/>
                </a:lnSpc>
                <a:spcBef>
                  <a:spcPts val="0"/>
                </a:spcBef>
                <a:spcAft>
                  <a:spcPts val="0"/>
                </a:spcAft>
                <a:buClr>
                  <a:srgbClr val="000000"/>
                </a:buClr>
                <a:buSzPts val="2079"/>
                <a:buFont typeface="Arial"/>
                <a:buNone/>
              </a:pPr>
              <a:r>
                <a:t/>
              </a:r>
              <a:endParaRPr b="0" i="0" sz="2079" u="none" cap="none" strike="noStrike">
                <a:solidFill>
                  <a:srgbClr val="000000"/>
                </a:solidFill>
                <a:latin typeface="Barlow"/>
                <a:ea typeface="Barlow"/>
                <a:cs typeface="Barlow"/>
                <a:sym typeface="Barlow"/>
              </a:endParaRPr>
            </a:p>
          </p:txBody>
        </p:sp>
        <p:pic>
          <p:nvPicPr>
            <p:cNvPr id="217" name="Google Shape;217;p42" title="FINAL_SFS_Report-5.png"/>
            <p:cNvPicPr preferRelativeResize="0"/>
            <p:nvPr/>
          </p:nvPicPr>
          <p:blipFill rotWithShape="1">
            <a:blip r:embed="rId5">
              <a:alphaModFix/>
            </a:blip>
            <a:srcRect b="0" l="0" r="0" t="0"/>
            <a:stretch/>
          </p:blipFill>
          <p:spPr>
            <a:xfrm>
              <a:off x="625650" y="3172985"/>
              <a:ext cx="1680934" cy="1731352"/>
            </a:xfrm>
            <a:prstGeom prst="rect">
              <a:avLst/>
            </a:prstGeom>
            <a:noFill/>
            <a:ln>
              <a:noFill/>
            </a:ln>
          </p:spPr>
        </p:pic>
      </p:grpSp>
      <p:sp>
        <p:nvSpPr>
          <p:cNvPr id="218" name="Google Shape;218;p42"/>
          <p:cNvSpPr txBox="1"/>
          <p:nvPr/>
        </p:nvSpPr>
        <p:spPr>
          <a:xfrm>
            <a:off x="3071988" y="2604263"/>
            <a:ext cx="1029000" cy="393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sng" cap="none" strike="noStrike">
                <a:solidFill>
                  <a:schemeClr val="accent3"/>
                </a:solidFill>
                <a:latin typeface="Barlow"/>
                <a:ea typeface="Barlow"/>
                <a:cs typeface="Barlow"/>
                <a:sym typeface="Barlow"/>
              </a:rPr>
              <a:t>ConnectSF</a:t>
            </a:r>
            <a:endParaRPr b="1" i="0" sz="1100" u="sng" cap="none" strike="noStrike">
              <a:solidFill>
                <a:schemeClr val="accent3"/>
              </a:solidFill>
              <a:latin typeface="Barlow"/>
              <a:ea typeface="Barlow"/>
              <a:cs typeface="Barlow"/>
              <a:sym typeface="Barlow"/>
            </a:endParaRPr>
          </a:p>
          <a:p>
            <a:pPr indent="0" lvl="0" marL="0" marR="0" rtl="0" algn="ctr">
              <a:lnSpc>
                <a:spcPct val="100000"/>
              </a:lnSpc>
              <a:spcBef>
                <a:spcPts val="0"/>
              </a:spcBef>
              <a:spcAft>
                <a:spcPts val="0"/>
              </a:spcAft>
              <a:buClr>
                <a:srgbClr val="000000"/>
              </a:buClr>
              <a:buSzPts val="1100"/>
              <a:buFont typeface="Arial"/>
              <a:buNone/>
            </a:pPr>
            <a:r>
              <a:rPr b="1" i="0" lang="en" sz="1100" u="sng" cap="none" strike="noStrike">
                <a:solidFill>
                  <a:schemeClr val="accent3"/>
                </a:solidFill>
                <a:latin typeface="Barlow"/>
                <a:ea typeface="Barlow"/>
                <a:cs typeface="Barlow"/>
                <a:sym typeface="Barlow"/>
              </a:rPr>
              <a:t>Goals</a:t>
            </a:r>
            <a:endParaRPr b="1" i="0" sz="1100" u="sng" cap="none" strike="noStrike">
              <a:solidFill>
                <a:schemeClr val="accent3"/>
              </a:solidFill>
              <a:latin typeface="Barlow"/>
              <a:ea typeface="Barlow"/>
              <a:cs typeface="Barlow"/>
              <a:sym typeface="Barlow"/>
            </a:endParaRPr>
          </a:p>
        </p:txBody>
      </p:sp>
      <p:pic>
        <p:nvPicPr>
          <p:cNvPr id="219" name="Google Shape;219;p42"/>
          <p:cNvPicPr preferRelativeResize="0"/>
          <p:nvPr/>
        </p:nvPicPr>
        <p:blipFill rotWithShape="1">
          <a:blip r:embed="rId6">
            <a:alphaModFix/>
          </a:blip>
          <a:srcRect b="0" l="0" r="3213" t="0"/>
          <a:stretch/>
        </p:blipFill>
        <p:spPr>
          <a:xfrm>
            <a:off x="9550749" y="1905337"/>
            <a:ext cx="3931124" cy="680542"/>
          </a:xfrm>
          <a:prstGeom prst="rect">
            <a:avLst/>
          </a:prstGeom>
          <a:noFill/>
          <a:ln>
            <a:noFill/>
          </a:ln>
          <a:effectLst>
            <a:outerShdw blurRad="48841" rotWithShape="0" algn="bl" dir="5400000" dist="16280">
              <a:srgbClr val="000000">
                <a:alpha val="50196"/>
              </a:srgbClr>
            </a:outerShdw>
          </a:effectLst>
        </p:spPr>
      </p:pic>
      <p:pic>
        <p:nvPicPr>
          <p:cNvPr id="220" name="Google Shape;220;p42"/>
          <p:cNvPicPr preferRelativeResize="0"/>
          <p:nvPr/>
        </p:nvPicPr>
        <p:blipFill rotWithShape="1">
          <a:blip r:embed="rId7">
            <a:alphaModFix/>
          </a:blip>
          <a:srcRect b="0" l="0" r="0" t="0"/>
          <a:stretch/>
        </p:blipFill>
        <p:spPr>
          <a:xfrm>
            <a:off x="9550750" y="384751"/>
            <a:ext cx="3931118" cy="1279425"/>
          </a:xfrm>
          <a:prstGeom prst="rect">
            <a:avLst/>
          </a:prstGeom>
          <a:noFill/>
          <a:ln>
            <a:noFill/>
          </a:ln>
          <a:effectLst>
            <a:outerShdw blurRad="57150" rotWithShape="0" algn="bl" dir="5400000" dist="19050">
              <a:srgbClr val="000000">
                <a:alpha val="50196"/>
              </a:srgbClr>
            </a:outerShdw>
          </a:effectLst>
        </p:spPr>
      </p:pic>
      <p:sp>
        <p:nvSpPr>
          <p:cNvPr id="221" name="Google Shape;221;p42"/>
          <p:cNvSpPr/>
          <p:nvPr/>
        </p:nvSpPr>
        <p:spPr>
          <a:xfrm>
            <a:off x="5207250" y="2313600"/>
            <a:ext cx="3737700" cy="198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Barlow"/>
              <a:ea typeface="Barlow"/>
              <a:cs typeface="Barlow"/>
              <a:sym typeface="Barlow"/>
            </a:endParaRPr>
          </a:p>
        </p:txBody>
      </p:sp>
      <p:sp>
        <p:nvSpPr>
          <p:cNvPr id="222" name="Google Shape;222;p42"/>
          <p:cNvSpPr/>
          <p:nvPr/>
        </p:nvSpPr>
        <p:spPr>
          <a:xfrm>
            <a:off x="5212800" y="2937575"/>
            <a:ext cx="3726600" cy="9543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Barlow"/>
              <a:ea typeface="Barlow"/>
              <a:cs typeface="Barlow"/>
              <a:sym typeface="Barlow"/>
            </a:endParaRPr>
          </a:p>
        </p:txBody>
      </p:sp>
      <p:sp>
        <p:nvSpPr>
          <p:cNvPr id="223" name="Google Shape;223;p42"/>
          <p:cNvSpPr txBox="1"/>
          <p:nvPr/>
        </p:nvSpPr>
        <p:spPr>
          <a:xfrm>
            <a:off x="244650" y="4080000"/>
            <a:ext cx="8654700" cy="6807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highlight>
                  <a:schemeClr val="lt1"/>
                </a:highlight>
                <a:latin typeface="Inter Light"/>
                <a:ea typeface="Inter Light"/>
                <a:cs typeface="Inter Light"/>
                <a:sym typeface="Inter Light"/>
              </a:rPr>
              <a:t>このプロジェクトは、米国運輸省（U.S. Department of Transportation）の「Reconnecting Communities Pilot（RCP）</a:t>
            </a:r>
            <a:br>
              <a:rPr b="0" i="0" lang="en" sz="1200" u="none" cap="none" strike="noStrike">
                <a:solidFill>
                  <a:schemeClr val="dk1"/>
                </a:solidFill>
                <a:highlight>
                  <a:schemeClr val="lt1"/>
                </a:highlight>
                <a:latin typeface="Inter Light"/>
                <a:ea typeface="Inter Light"/>
                <a:cs typeface="Inter Light"/>
                <a:sym typeface="Inter Light"/>
              </a:rPr>
            </a:br>
            <a:r>
              <a:rPr b="0" i="0" lang="en" sz="1200" u="none" cap="none" strike="noStrike">
                <a:solidFill>
                  <a:schemeClr val="dk1"/>
                </a:solidFill>
                <a:highlight>
                  <a:schemeClr val="lt1"/>
                </a:highlight>
                <a:latin typeface="Inter Light"/>
                <a:ea typeface="Inter Light"/>
                <a:cs typeface="Inter Light"/>
                <a:sym typeface="Inter Light"/>
              </a:rPr>
              <a:t>プログラム」計画助成金および、サンフランシスコ市の地方提案L（Proposition L）によるマッチング資金によって</a:t>
            </a:r>
            <a:br>
              <a:rPr b="0" i="0" lang="en" sz="1200" u="none" cap="none" strike="noStrike">
                <a:solidFill>
                  <a:schemeClr val="dk1"/>
                </a:solidFill>
                <a:highlight>
                  <a:schemeClr val="lt1"/>
                </a:highlight>
                <a:latin typeface="Inter Light"/>
                <a:ea typeface="Inter Light"/>
                <a:cs typeface="Inter Light"/>
                <a:sym typeface="Inter Light"/>
              </a:rPr>
            </a:br>
            <a:r>
              <a:rPr b="0" i="0" lang="en" sz="1200" u="none" cap="none" strike="noStrike">
                <a:solidFill>
                  <a:schemeClr val="dk1"/>
                </a:solidFill>
                <a:highlight>
                  <a:schemeClr val="lt1"/>
                </a:highlight>
                <a:latin typeface="Inter Light"/>
                <a:ea typeface="Inter Light"/>
                <a:cs typeface="Inter Light"/>
                <a:sym typeface="Inter Light"/>
              </a:rPr>
              <a:t>実施されています。</a:t>
            </a:r>
            <a:endParaRPr b="0" i="0" sz="1200" u="none" cap="none" strike="noStrike">
              <a:solidFill>
                <a:schemeClr val="dk1"/>
              </a:solidFill>
              <a:highlight>
                <a:schemeClr val="lt1"/>
              </a:highlight>
              <a:latin typeface="Inter Light"/>
              <a:ea typeface="Inter Light"/>
              <a:cs typeface="Inter Light"/>
              <a:sym typeface="Inter Light"/>
            </a:endParaRPr>
          </a:p>
        </p:txBody>
      </p:sp>
      <p:sp>
        <p:nvSpPr>
          <p:cNvPr id="224" name="Google Shape;224;p42"/>
          <p:cNvSpPr txBox="1"/>
          <p:nvPr>
            <p:ph idx="4294967295" type="title"/>
          </p:nvPr>
        </p:nvSpPr>
        <p:spPr>
          <a:xfrm>
            <a:off x="218175" y="255182"/>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2900"/>
              <a:buNone/>
            </a:pPr>
            <a:r>
              <a:rPr lang="en" sz="3000"/>
              <a:t>プロジェクト</a:t>
            </a:r>
            <a:r>
              <a:rPr lang="en" sz="3000">
                <a:highlight>
                  <a:schemeClr val="accent6"/>
                </a:highlight>
              </a:rPr>
              <a:t>の始め</a:t>
            </a:r>
            <a:endParaRPr sz="3000">
              <a:highlight>
                <a:schemeClr val="accent6"/>
              </a:highlight>
            </a:endParaRPr>
          </a:p>
        </p:txBody>
      </p:sp>
      <p:sp>
        <p:nvSpPr>
          <p:cNvPr id="225" name="Google Shape;225;p42"/>
          <p:cNvSpPr txBox="1"/>
          <p:nvPr/>
        </p:nvSpPr>
        <p:spPr>
          <a:xfrm>
            <a:off x="244625" y="933600"/>
            <a:ext cx="8520600" cy="4455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highlight>
                  <a:schemeClr val="lt1"/>
                </a:highlight>
                <a:latin typeface="Inter Light"/>
                <a:ea typeface="Inter Light"/>
                <a:cs typeface="Inter Light"/>
                <a:sym typeface="Inter Light"/>
              </a:rPr>
              <a:t>サンフランシスコ長期都市計画</a:t>
            </a:r>
            <a:r>
              <a:rPr b="1" i="0" lang="en" sz="1200" u="none" cap="none" strike="noStrike">
                <a:solidFill>
                  <a:schemeClr val="dk1"/>
                </a:solidFill>
                <a:highlight>
                  <a:schemeClr val="lt1"/>
                </a:highlight>
                <a:latin typeface="Inter"/>
                <a:ea typeface="Inter"/>
                <a:cs typeface="Inter"/>
                <a:sym typeface="Inter"/>
              </a:rPr>
              <a:t>「ConnectSF」</a:t>
            </a:r>
            <a:endParaRPr b="1" i="0" sz="1200" u="none" cap="none" strike="noStrike">
              <a:solidFill>
                <a:schemeClr val="dk1"/>
              </a:solidFill>
              <a:highlight>
                <a:schemeClr val="lt1"/>
              </a:highlight>
              <a:latin typeface="Inter"/>
              <a:ea typeface="Inter"/>
              <a:cs typeface="Inter"/>
              <a:sym typeface="Inter"/>
            </a:endParaRPr>
          </a:p>
        </p:txBody>
      </p:sp>
      <p:sp>
        <p:nvSpPr>
          <p:cNvPr id="226" name="Google Shape;226;p42"/>
          <p:cNvSpPr txBox="1"/>
          <p:nvPr/>
        </p:nvSpPr>
        <p:spPr>
          <a:xfrm>
            <a:off x="5204573" y="2968748"/>
            <a:ext cx="1326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Inter"/>
                <a:ea typeface="Inter"/>
                <a:cs typeface="Inter"/>
                <a:sym typeface="Inter"/>
              </a:rPr>
              <a:t>4d. ギアリー大通り／フィルモア通り</a:t>
            </a:r>
            <a:endParaRPr b="1" i="0" sz="1000" u="none" cap="none" strike="noStrike">
              <a:solidFill>
                <a:schemeClr val="dk1"/>
              </a:solidFill>
              <a:latin typeface="Inter"/>
              <a:ea typeface="Inter"/>
              <a:cs typeface="Inter"/>
              <a:sym typeface="Inter"/>
            </a:endParaRPr>
          </a:p>
        </p:txBody>
      </p:sp>
      <p:sp>
        <p:nvSpPr>
          <p:cNvPr id="227" name="Google Shape;227;p42"/>
          <p:cNvSpPr txBox="1"/>
          <p:nvPr/>
        </p:nvSpPr>
        <p:spPr>
          <a:xfrm>
            <a:off x="6456675" y="2955600"/>
            <a:ext cx="2496600" cy="954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ギアリー大通りとフィルモア通りの</a:t>
            </a:r>
            <a:endParaRPr b="0" i="0" sz="1000" u="none" cap="none" strike="noStrike">
              <a:solidFill>
                <a:schemeClr val="dk1"/>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地下道を撤去し、通常の交差点を整備することで、安全性を向上させ、日本町とウェスタン・アディションのつながりを再生します。</a:t>
            </a:r>
            <a:endParaRPr b="0" i="0" sz="1000" u="none" cap="none" strike="noStrike">
              <a:solidFill>
                <a:schemeClr val="dk1"/>
              </a:solidFill>
              <a:latin typeface="Inter"/>
              <a:ea typeface="Inter"/>
              <a:cs typeface="Inter"/>
              <a:sym typeface="Inter"/>
            </a:endParaRPr>
          </a:p>
        </p:txBody>
      </p:sp>
      <p:cxnSp>
        <p:nvCxnSpPr>
          <p:cNvPr id="228" name="Google Shape;228;p42"/>
          <p:cNvCxnSpPr>
            <a:stCxn id="221" idx="2"/>
            <a:endCxn id="222" idx="0"/>
          </p:cNvCxnSpPr>
          <p:nvPr/>
        </p:nvCxnSpPr>
        <p:spPr>
          <a:xfrm>
            <a:off x="7076100" y="2511600"/>
            <a:ext cx="0" cy="426000"/>
          </a:xfrm>
          <a:prstGeom prst="straightConnector1">
            <a:avLst/>
          </a:prstGeom>
          <a:noFill/>
          <a:ln cap="flat" cmpd="sng" w="9525">
            <a:solidFill>
              <a:schemeClr val="dk2"/>
            </a:solidFill>
            <a:prstDash val="solid"/>
            <a:round/>
            <a:headEnd len="sm" w="sm"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3"/>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プロジェクトの範囲</a:t>
            </a:r>
            <a:endParaRPr/>
          </a:p>
        </p:txBody>
      </p:sp>
      <p:sp>
        <p:nvSpPr>
          <p:cNvPr id="234" name="Google Shape;234;p43"/>
          <p:cNvSpPr/>
          <p:nvPr/>
        </p:nvSpPr>
        <p:spPr>
          <a:xfrm>
            <a:off x="408250" y="3344000"/>
            <a:ext cx="1692900" cy="1055700"/>
          </a:xfrm>
          <a:prstGeom prst="rect">
            <a:avLst/>
          </a:prstGeom>
          <a:solidFill>
            <a:srgbClr val="7085A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Hanken Grotesk"/>
                <a:ea typeface="Hanken Grotesk"/>
                <a:cs typeface="Hanken Grotesk"/>
                <a:sym typeface="Hanken Grotesk"/>
              </a:rPr>
              <a:t>新たな回廊デザイン</a:t>
            </a:r>
            <a:br>
              <a:rPr b="1" i="0" lang="en" sz="1200" u="none" cap="none" strike="noStrike">
                <a:solidFill>
                  <a:schemeClr val="dk1"/>
                </a:solidFill>
                <a:latin typeface="Hanken Grotesk"/>
                <a:ea typeface="Hanken Grotesk"/>
                <a:cs typeface="Hanken Grotesk"/>
                <a:sym typeface="Hanken Grotesk"/>
              </a:rPr>
            </a:br>
            <a:r>
              <a:rPr b="1" i="0" lang="en" sz="1200" u="none" cap="none" strike="noStrike">
                <a:solidFill>
                  <a:schemeClr val="dk1"/>
                </a:solidFill>
                <a:latin typeface="Hanken Grotesk"/>
                <a:ea typeface="Hanken Grotesk"/>
                <a:cs typeface="Hanken Grotesk"/>
                <a:sym typeface="Hanken Grotesk"/>
              </a:rPr>
              <a:t>および関連する</a:t>
            </a:r>
            <a:br>
              <a:rPr b="1" i="0" lang="en" sz="1200" u="none" cap="none" strike="noStrike">
                <a:solidFill>
                  <a:schemeClr val="dk1"/>
                </a:solidFill>
                <a:latin typeface="Hanken Grotesk"/>
                <a:ea typeface="Hanken Grotesk"/>
                <a:cs typeface="Hanken Grotesk"/>
                <a:sym typeface="Hanken Grotesk"/>
              </a:rPr>
            </a:br>
            <a:r>
              <a:rPr b="1" i="0" lang="en" sz="1200" u="none" cap="none" strike="noStrike">
                <a:solidFill>
                  <a:schemeClr val="dk1"/>
                </a:solidFill>
                <a:latin typeface="Hanken Grotesk"/>
                <a:ea typeface="Hanken Grotesk"/>
                <a:cs typeface="Hanken Grotesk"/>
                <a:sym typeface="Hanken Grotesk"/>
              </a:rPr>
              <a:t>交通改善</a:t>
            </a:r>
            <a:endParaRPr b="1" i="0" sz="1200" u="none" cap="none" strike="noStrike">
              <a:solidFill>
                <a:schemeClr val="dk1"/>
              </a:solidFill>
              <a:latin typeface="Hanken Grotesk"/>
              <a:ea typeface="Hanken Grotesk"/>
              <a:cs typeface="Hanken Grotesk"/>
              <a:sym typeface="Hanken Grotesk"/>
            </a:endParaRPr>
          </a:p>
        </p:txBody>
      </p:sp>
      <p:sp>
        <p:nvSpPr>
          <p:cNvPr id="235" name="Google Shape;235;p43"/>
          <p:cNvSpPr/>
          <p:nvPr/>
        </p:nvSpPr>
        <p:spPr>
          <a:xfrm>
            <a:off x="408250" y="2760675"/>
            <a:ext cx="3807300" cy="459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lt1"/>
                </a:solidFill>
                <a:latin typeface="Hanken Grotesk"/>
                <a:ea typeface="Hanken Grotesk"/>
                <a:cs typeface="Hanken Grotesk"/>
                <a:sym typeface="Hanken Grotesk"/>
              </a:rPr>
              <a:t>ディビサデロ通りからラグナ通りまでの</a:t>
            </a:r>
            <a:br>
              <a:rPr b="1" i="0" lang="en" sz="1200" u="none" cap="none" strike="noStrike">
                <a:solidFill>
                  <a:schemeClr val="lt1"/>
                </a:solidFill>
                <a:latin typeface="Hanken Grotesk"/>
                <a:ea typeface="Hanken Grotesk"/>
                <a:cs typeface="Hanken Grotesk"/>
                <a:sym typeface="Hanken Grotesk"/>
              </a:rPr>
            </a:br>
            <a:r>
              <a:rPr b="1" i="0" lang="en" sz="1200" u="none" cap="none" strike="noStrike">
                <a:solidFill>
                  <a:schemeClr val="lt1"/>
                </a:solidFill>
                <a:latin typeface="Hanken Grotesk"/>
                <a:ea typeface="Hanken Grotesk"/>
                <a:cs typeface="Hanken Grotesk"/>
                <a:sym typeface="Hanken Grotesk"/>
              </a:rPr>
              <a:t>ギアリー大通りの将来ビジョンを策定する</a:t>
            </a:r>
            <a:endParaRPr b="1" i="0" sz="1200" u="none" cap="none" strike="noStrike">
              <a:solidFill>
                <a:schemeClr val="lt1"/>
              </a:solidFill>
              <a:latin typeface="Hanken Grotesk"/>
              <a:ea typeface="Hanken Grotesk"/>
              <a:cs typeface="Hanken Grotesk"/>
              <a:sym typeface="Hanken Grotesk"/>
            </a:endParaRPr>
          </a:p>
        </p:txBody>
      </p:sp>
      <p:sp>
        <p:nvSpPr>
          <p:cNvPr id="236" name="Google Shape;236;p43"/>
          <p:cNvSpPr/>
          <p:nvPr/>
        </p:nvSpPr>
        <p:spPr>
          <a:xfrm>
            <a:off x="2194625" y="3344000"/>
            <a:ext cx="2021100" cy="1055700"/>
          </a:xfrm>
          <a:prstGeom prst="rect">
            <a:avLst/>
          </a:prstGeom>
          <a:solidFill>
            <a:srgbClr val="7085A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Hanken Grotesk"/>
                <a:ea typeface="Hanken Grotesk"/>
                <a:cs typeface="Hanken Grotesk"/>
                <a:sym typeface="Hanken Grotesk"/>
              </a:rPr>
              <a:t>住宅、オープンスペース、その他の地域ニーズに</a:t>
            </a:r>
            <a:br>
              <a:rPr b="1" i="0" lang="en" sz="1200" u="none" cap="none" strike="noStrike">
                <a:solidFill>
                  <a:schemeClr val="dk1"/>
                </a:solidFill>
                <a:latin typeface="Hanken Grotesk"/>
                <a:ea typeface="Hanken Grotesk"/>
                <a:cs typeface="Hanken Grotesk"/>
                <a:sym typeface="Hanken Grotesk"/>
              </a:rPr>
            </a:br>
            <a:r>
              <a:rPr b="1" i="0" lang="en" sz="1200" u="none" cap="none" strike="noStrike">
                <a:solidFill>
                  <a:schemeClr val="dk1"/>
                </a:solidFill>
                <a:latin typeface="Hanken Grotesk"/>
                <a:ea typeface="Hanken Grotesk"/>
                <a:cs typeface="Hanken Grotesk"/>
                <a:sym typeface="Hanken Grotesk"/>
              </a:rPr>
              <a:t>対応するための</a:t>
            </a:r>
            <a:br>
              <a:rPr b="1" i="0" lang="en" sz="1200" u="none" cap="none" strike="noStrike">
                <a:solidFill>
                  <a:schemeClr val="dk1"/>
                </a:solidFill>
                <a:latin typeface="Hanken Grotesk"/>
                <a:ea typeface="Hanken Grotesk"/>
                <a:cs typeface="Hanken Grotesk"/>
                <a:sym typeface="Hanken Grotesk"/>
              </a:rPr>
            </a:br>
            <a:r>
              <a:rPr b="1" i="0" lang="en" sz="1200" u="none" cap="none" strike="noStrike">
                <a:solidFill>
                  <a:schemeClr val="dk1"/>
                </a:solidFill>
                <a:latin typeface="Hanken Grotesk"/>
                <a:ea typeface="Hanken Grotesk"/>
                <a:cs typeface="Hanken Grotesk"/>
                <a:sym typeface="Hanken Grotesk"/>
              </a:rPr>
              <a:t>土地利用に関する提案</a:t>
            </a:r>
            <a:endParaRPr b="1" i="0" sz="1200" u="none" cap="none" strike="noStrike">
              <a:solidFill>
                <a:schemeClr val="dk1"/>
              </a:solidFill>
              <a:latin typeface="Hanken Grotesk"/>
              <a:ea typeface="Hanken Grotesk"/>
              <a:cs typeface="Hanken Grotesk"/>
              <a:sym typeface="Hanken Grotesk"/>
            </a:endParaRPr>
          </a:p>
        </p:txBody>
      </p:sp>
      <p:sp>
        <p:nvSpPr>
          <p:cNvPr id="237" name="Google Shape;237;p43"/>
          <p:cNvSpPr txBox="1"/>
          <p:nvPr/>
        </p:nvSpPr>
        <p:spPr>
          <a:xfrm>
            <a:off x="311700" y="986175"/>
            <a:ext cx="4170900" cy="164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ウェスタン・アディション・ギアリー大通りコミュニティ調査（WAGCS）は、1950年代から1960年代にかけて</a:t>
            </a:r>
            <a:br>
              <a:rPr b="0" i="0" lang="en" sz="1200" u="none" cap="none" strike="noStrike">
                <a:solidFill>
                  <a:schemeClr val="dk1"/>
                </a:solidFill>
                <a:latin typeface="Inter"/>
                <a:ea typeface="Inter"/>
                <a:cs typeface="Inter"/>
                <a:sym typeface="Inter"/>
              </a:rPr>
            </a:br>
            <a:r>
              <a:rPr b="0" i="0" lang="en" sz="1200" u="none" cap="none" strike="noStrike">
                <a:solidFill>
                  <a:schemeClr val="dk1"/>
                </a:solidFill>
                <a:latin typeface="Inter"/>
                <a:ea typeface="Inter"/>
                <a:cs typeface="Inter"/>
                <a:sym typeface="Inter"/>
              </a:rPr>
              <a:t>ギアリー大通りの拡幅によって被害を受け、日本町（ジャパンタウン）やフィルモア／ウエスタン・アディション</a:t>
            </a:r>
            <a:br>
              <a:rPr b="0" i="0" lang="en" sz="1200" u="none" cap="none" strike="noStrike">
                <a:solidFill>
                  <a:schemeClr val="dk1"/>
                </a:solidFill>
                <a:latin typeface="Inter"/>
                <a:ea typeface="Inter"/>
                <a:cs typeface="Inter"/>
                <a:sym typeface="Inter"/>
              </a:rPr>
            </a:br>
            <a:r>
              <a:rPr b="0" i="0" lang="en" sz="1200" u="none" cap="none" strike="noStrike">
                <a:solidFill>
                  <a:schemeClr val="dk1"/>
                </a:solidFill>
                <a:latin typeface="Inter"/>
                <a:ea typeface="Inter"/>
                <a:cs typeface="Inter"/>
                <a:sym typeface="Inter"/>
              </a:rPr>
              <a:t>など、長年にわたり築かれてきたコミュニティのつながりが損なわれた地域を再考する、コミュニティ主導の取り組みです。</a:t>
            </a:r>
            <a:endParaRPr b="0" i="0" sz="1500" u="none" cap="none" strike="noStrike">
              <a:solidFill>
                <a:schemeClr val="dk1"/>
              </a:solidFill>
              <a:latin typeface="Arial"/>
              <a:ea typeface="Arial"/>
              <a:cs typeface="Arial"/>
              <a:sym typeface="Arial"/>
            </a:endParaRPr>
          </a:p>
        </p:txBody>
      </p:sp>
      <p:sp>
        <p:nvSpPr>
          <p:cNvPr id="238" name="Google Shape;238;p43"/>
          <p:cNvSpPr txBox="1"/>
          <p:nvPr/>
        </p:nvSpPr>
        <p:spPr>
          <a:xfrm>
            <a:off x="4962200" y="4681357"/>
            <a:ext cx="891300" cy="9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rgbClr val="000000"/>
                </a:solidFill>
                <a:latin typeface="Inter"/>
                <a:ea typeface="Inter"/>
                <a:cs typeface="Inter"/>
                <a:sym typeface="Inter"/>
              </a:rPr>
              <a:t>主要調査エリア</a:t>
            </a:r>
            <a:endParaRPr b="0" i="0" sz="700" u="none" cap="none" strike="noStrike">
              <a:solidFill>
                <a:srgbClr val="000000"/>
              </a:solidFill>
              <a:latin typeface="Inter"/>
              <a:ea typeface="Inter"/>
              <a:cs typeface="Inter"/>
              <a:sym typeface="Inter"/>
            </a:endParaRPr>
          </a:p>
        </p:txBody>
      </p:sp>
      <p:sp>
        <p:nvSpPr>
          <p:cNvPr id="239" name="Google Shape;239;p43"/>
          <p:cNvSpPr txBox="1"/>
          <p:nvPr/>
        </p:nvSpPr>
        <p:spPr>
          <a:xfrm>
            <a:off x="4962200" y="4830690"/>
            <a:ext cx="1086900" cy="9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rgbClr val="000000"/>
                </a:solidFill>
                <a:latin typeface="Inter"/>
                <a:ea typeface="Inter"/>
                <a:cs typeface="Inter"/>
                <a:sym typeface="Inter"/>
              </a:rPr>
              <a:t>副次調査エリア</a:t>
            </a:r>
            <a:endParaRPr b="0" i="0" sz="700" u="none" cap="none" strike="noStrike">
              <a:solidFill>
                <a:srgbClr val="000000"/>
              </a:solidFill>
              <a:latin typeface="Inter"/>
              <a:ea typeface="Inter"/>
              <a:cs typeface="Inter"/>
              <a:sym typeface="Inter"/>
            </a:endParaRPr>
          </a:p>
        </p:txBody>
      </p:sp>
      <p:cxnSp>
        <p:nvCxnSpPr>
          <p:cNvPr id="240" name="Google Shape;240;p43"/>
          <p:cNvCxnSpPr/>
          <p:nvPr/>
        </p:nvCxnSpPr>
        <p:spPr>
          <a:xfrm>
            <a:off x="6252915" y="4731055"/>
            <a:ext cx="251700" cy="0"/>
          </a:xfrm>
          <a:prstGeom prst="straightConnector1">
            <a:avLst/>
          </a:prstGeom>
          <a:noFill/>
          <a:ln cap="flat" cmpd="sng" w="12550">
            <a:solidFill>
              <a:srgbClr val="ED2B25"/>
            </a:solidFill>
            <a:prstDash val="dash"/>
            <a:round/>
            <a:headEnd len="sm" w="sm" type="none"/>
            <a:tailEnd len="sm" w="sm" type="none"/>
          </a:ln>
        </p:spPr>
      </p:cxnSp>
      <p:sp>
        <p:nvSpPr>
          <p:cNvPr id="241" name="Google Shape;241;p43"/>
          <p:cNvSpPr txBox="1"/>
          <p:nvPr/>
        </p:nvSpPr>
        <p:spPr>
          <a:xfrm>
            <a:off x="6551774" y="4677219"/>
            <a:ext cx="1511400" cy="12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59"/>
              <a:buFont typeface="Arial"/>
              <a:buNone/>
            </a:pPr>
            <a:r>
              <a:rPr b="0" i="0" lang="en" sz="659" u="none" cap="none" strike="noStrike">
                <a:solidFill>
                  <a:srgbClr val="000000"/>
                </a:solidFill>
                <a:highlight>
                  <a:schemeClr val="accent6"/>
                </a:highlight>
                <a:latin typeface="Inter"/>
                <a:ea typeface="Inter"/>
                <a:cs typeface="Inter"/>
                <a:sym typeface="Inter"/>
              </a:rPr>
              <a:t>歴史的再開発区域</a:t>
            </a:r>
            <a:endParaRPr b="0" i="0" sz="659" u="none" cap="none" strike="noStrike">
              <a:solidFill>
                <a:srgbClr val="000000"/>
              </a:solidFill>
              <a:highlight>
                <a:schemeClr val="accent6"/>
              </a:highlight>
              <a:latin typeface="Inter"/>
              <a:ea typeface="Inter"/>
              <a:cs typeface="Inter"/>
              <a:sym typeface="Inter"/>
            </a:endParaRPr>
          </a:p>
        </p:txBody>
      </p:sp>
      <p:pic>
        <p:nvPicPr>
          <p:cNvPr id="242" name="Google Shape;242;p43"/>
          <p:cNvPicPr preferRelativeResize="0"/>
          <p:nvPr/>
        </p:nvPicPr>
        <p:blipFill rotWithShape="1">
          <a:blip r:embed="rId3">
            <a:alphaModFix/>
          </a:blip>
          <a:srcRect b="0" l="0" r="39169" t="0"/>
          <a:stretch/>
        </p:blipFill>
        <p:spPr>
          <a:xfrm>
            <a:off x="4662225" y="954488"/>
            <a:ext cx="4243200" cy="3494438"/>
          </a:xfrm>
          <a:prstGeom prst="rect">
            <a:avLst/>
          </a:prstGeom>
          <a:noFill/>
          <a:ln>
            <a:noFill/>
          </a:ln>
        </p:spPr>
      </p:pic>
      <p:pic>
        <p:nvPicPr>
          <p:cNvPr id="243" name="Google Shape;243;p43"/>
          <p:cNvPicPr preferRelativeResize="0"/>
          <p:nvPr/>
        </p:nvPicPr>
        <p:blipFill rotWithShape="1">
          <a:blip r:embed="rId3">
            <a:alphaModFix/>
          </a:blip>
          <a:srcRect b="78726" l="60807" r="34576" t="15586"/>
          <a:stretch/>
        </p:blipFill>
        <p:spPr>
          <a:xfrm>
            <a:off x="4662225" y="4656725"/>
            <a:ext cx="229002" cy="141349"/>
          </a:xfrm>
          <a:prstGeom prst="rect">
            <a:avLst/>
          </a:prstGeom>
          <a:noFill/>
          <a:ln>
            <a:noFill/>
          </a:ln>
        </p:spPr>
      </p:pic>
      <p:pic>
        <p:nvPicPr>
          <p:cNvPr id="244" name="Google Shape;244;p43"/>
          <p:cNvPicPr preferRelativeResize="0"/>
          <p:nvPr/>
        </p:nvPicPr>
        <p:blipFill rotWithShape="1">
          <a:blip r:embed="rId3">
            <a:alphaModFix/>
          </a:blip>
          <a:srcRect b="59558" l="60809" r="34574" t="34754"/>
          <a:stretch/>
        </p:blipFill>
        <p:spPr>
          <a:xfrm>
            <a:off x="4662225" y="4806075"/>
            <a:ext cx="229002" cy="141349"/>
          </a:xfrm>
          <a:prstGeom prst="rect">
            <a:avLst/>
          </a:prstGeom>
          <a:noFill/>
          <a:ln>
            <a:noFill/>
          </a:ln>
        </p:spPr>
      </p:pic>
      <p:sp>
        <p:nvSpPr>
          <p:cNvPr id="245" name="Google Shape;245;p43"/>
          <p:cNvSpPr txBox="1"/>
          <p:nvPr/>
        </p:nvSpPr>
        <p:spPr>
          <a:xfrm>
            <a:off x="4962200" y="4502025"/>
            <a:ext cx="3394200" cy="122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59"/>
              <a:buFont typeface="Arial"/>
              <a:buNone/>
            </a:pPr>
            <a:r>
              <a:rPr b="0" i="0" lang="en" sz="659" u="none" cap="none" strike="noStrike">
                <a:solidFill>
                  <a:srgbClr val="000000"/>
                </a:solidFill>
                <a:latin typeface="Inter"/>
                <a:ea typeface="Inter"/>
                <a:cs typeface="Inter"/>
                <a:sym typeface="Inter"/>
              </a:rPr>
              <a:t>ウェスタン・アディション・ギアリー大通りコミュニティ（WAGCS）調査エリア</a:t>
            </a:r>
            <a:endParaRPr b="0" i="0" sz="659" u="none" cap="none" strike="noStrike">
              <a:solidFill>
                <a:srgbClr val="000000"/>
              </a:solidFill>
              <a:latin typeface="Inter"/>
              <a:ea typeface="Inter"/>
              <a:cs typeface="Inter"/>
              <a:sym typeface="Inter"/>
            </a:endParaRPr>
          </a:p>
        </p:txBody>
      </p:sp>
      <p:cxnSp>
        <p:nvCxnSpPr>
          <p:cNvPr id="246" name="Google Shape;246;p43"/>
          <p:cNvCxnSpPr/>
          <p:nvPr/>
        </p:nvCxnSpPr>
        <p:spPr>
          <a:xfrm>
            <a:off x="4678998" y="4563080"/>
            <a:ext cx="251700" cy="0"/>
          </a:xfrm>
          <a:prstGeom prst="straightConnector1">
            <a:avLst/>
          </a:prstGeom>
          <a:noFill/>
          <a:ln cap="flat" cmpd="sng" w="19050">
            <a:solidFill>
              <a:schemeClr val="dk1"/>
            </a:solidFill>
            <a:prstDash val="dash"/>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txBox="1"/>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Hanken Grotesk"/>
                <a:ea typeface="Hanken Grotesk"/>
                <a:cs typeface="Hanken Grotesk"/>
                <a:sym typeface="Hanken Grotesk"/>
              </a:rPr>
              <a:t>プロジェクトスケジュール</a:t>
            </a:r>
            <a:endParaRPr b="0" i="0" sz="3000" u="none" cap="none" strike="noStrike">
              <a:solidFill>
                <a:srgbClr val="000000"/>
              </a:solidFill>
              <a:latin typeface="Hanken Grotesk"/>
              <a:ea typeface="Hanken Grotesk"/>
              <a:cs typeface="Hanken Grotesk"/>
              <a:sym typeface="Hanken Grotesk"/>
            </a:endParaRPr>
          </a:p>
        </p:txBody>
      </p:sp>
      <p:sp>
        <p:nvSpPr>
          <p:cNvPr id="252" name="Google Shape;252;p44"/>
          <p:cNvSpPr/>
          <p:nvPr/>
        </p:nvSpPr>
        <p:spPr>
          <a:xfrm>
            <a:off x="5883824" y="3473200"/>
            <a:ext cx="3116700" cy="1039500"/>
          </a:xfrm>
          <a:prstGeom prst="roundRect">
            <a:avLst>
              <a:gd fmla="val 16667" name="adj"/>
            </a:avLst>
          </a:prstGeom>
          <a:solidFill>
            <a:srgbClr val="1A3A5F">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253" name="Google Shape;253;p44"/>
          <p:cNvSpPr/>
          <p:nvPr/>
        </p:nvSpPr>
        <p:spPr>
          <a:xfrm>
            <a:off x="2938301" y="2373025"/>
            <a:ext cx="3957900" cy="1011900"/>
          </a:xfrm>
          <a:prstGeom prst="roundRect">
            <a:avLst>
              <a:gd fmla="val 16667" name="adj"/>
            </a:avLst>
          </a:prstGeom>
          <a:solidFill>
            <a:srgbClr val="EB9A36">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254" name="Google Shape;254;p44"/>
          <p:cNvSpPr/>
          <p:nvPr/>
        </p:nvSpPr>
        <p:spPr>
          <a:xfrm>
            <a:off x="143513" y="1233500"/>
            <a:ext cx="3805200" cy="1051200"/>
          </a:xfrm>
          <a:prstGeom prst="roundRect">
            <a:avLst>
              <a:gd fmla="val 16667" name="adj"/>
            </a:avLst>
          </a:prstGeom>
          <a:solidFill>
            <a:srgbClr val="E89FB0">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255" name="Google Shape;255;p44"/>
          <p:cNvSpPr/>
          <p:nvPr/>
        </p:nvSpPr>
        <p:spPr>
          <a:xfrm>
            <a:off x="1343650" y="1233500"/>
            <a:ext cx="1674900" cy="1051200"/>
          </a:xfrm>
          <a:prstGeom prst="roundRect">
            <a:avLst>
              <a:gd fmla="val 16667" name="adj"/>
            </a:avLst>
          </a:prstGeom>
          <a:solidFill>
            <a:srgbClr val="E89FB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Inter"/>
                <a:ea typeface="Inter"/>
                <a:cs typeface="Inter"/>
                <a:sym typeface="Inter"/>
              </a:rPr>
              <a:t>シーズン1：</a:t>
            </a:r>
            <a:br>
              <a:rPr b="1" i="0" lang="en" sz="1100" u="none" cap="none" strike="noStrike">
                <a:solidFill>
                  <a:schemeClr val="dk1"/>
                </a:solidFill>
                <a:latin typeface="Inter"/>
                <a:ea typeface="Inter"/>
                <a:cs typeface="Inter"/>
                <a:sym typeface="Inter"/>
              </a:rPr>
            </a:br>
            <a:r>
              <a:rPr b="1" i="0" lang="en" sz="1100" u="none" cap="none" strike="noStrike">
                <a:solidFill>
                  <a:schemeClr val="dk1"/>
                </a:solidFill>
                <a:latin typeface="Inter"/>
                <a:ea typeface="Inter"/>
                <a:cs typeface="Inter"/>
                <a:sym typeface="Inter"/>
              </a:rPr>
              <a:t>意見を聞き、地域の理解を深める</a:t>
            </a:r>
            <a:endParaRPr b="0"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0"/>
              </a:spcAft>
              <a:buClr>
                <a:schemeClr val="dk1"/>
              </a:buClr>
              <a:buSzPts val="1100"/>
              <a:buFont typeface="Arial"/>
              <a:buNone/>
            </a:pPr>
            <a:r>
              <a:rPr b="1" i="0" lang="en" sz="1100" u="none" cap="none" strike="noStrike">
                <a:solidFill>
                  <a:schemeClr val="dk1"/>
                </a:solidFill>
                <a:latin typeface="Inter"/>
                <a:ea typeface="Inter"/>
                <a:cs typeface="Inter"/>
                <a:sym typeface="Inter"/>
              </a:rPr>
              <a:t>2026年夏</a:t>
            </a:r>
            <a:endParaRPr b="1"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1200"/>
              </a:spcAft>
              <a:buClr>
                <a:srgbClr val="000000"/>
              </a:buClr>
              <a:buSzPts val="1100"/>
              <a:buFont typeface="Arial"/>
              <a:buNone/>
            </a:pPr>
            <a:r>
              <a:t/>
            </a:r>
            <a:endParaRPr b="0" i="0" sz="1100" u="none" cap="none" strike="noStrike">
              <a:solidFill>
                <a:schemeClr val="dk1"/>
              </a:solidFill>
              <a:latin typeface="Inter"/>
              <a:ea typeface="Inter"/>
              <a:cs typeface="Inter"/>
              <a:sym typeface="Inter"/>
            </a:endParaRPr>
          </a:p>
        </p:txBody>
      </p:sp>
      <p:sp>
        <p:nvSpPr>
          <p:cNvPr id="256" name="Google Shape;256;p44"/>
          <p:cNvSpPr/>
          <p:nvPr/>
        </p:nvSpPr>
        <p:spPr>
          <a:xfrm>
            <a:off x="4075400" y="2372975"/>
            <a:ext cx="1751100" cy="1011900"/>
          </a:xfrm>
          <a:prstGeom prst="roundRect">
            <a:avLst>
              <a:gd fmla="val 16667" name="adj"/>
            </a:avLst>
          </a:prstGeom>
          <a:solidFill>
            <a:srgbClr val="EB9A3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Inter"/>
                <a:ea typeface="Inter"/>
                <a:cs typeface="Inter"/>
                <a:sym typeface="Inter"/>
              </a:rPr>
              <a:t>シーズン2：</a:t>
            </a:r>
            <a:br>
              <a:rPr b="1" i="0" lang="en" sz="1100" u="none" cap="none" strike="noStrike">
                <a:solidFill>
                  <a:schemeClr val="dk1"/>
                </a:solidFill>
                <a:latin typeface="Inter"/>
                <a:ea typeface="Inter"/>
                <a:cs typeface="Inter"/>
                <a:sym typeface="Inter"/>
              </a:rPr>
            </a:br>
            <a:r>
              <a:rPr b="1" i="0" lang="en" sz="1100" u="none" cap="none" strike="noStrike">
                <a:solidFill>
                  <a:schemeClr val="dk1"/>
                </a:solidFill>
                <a:latin typeface="Inter"/>
                <a:ea typeface="Inter"/>
                <a:cs typeface="Inter"/>
                <a:sym typeface="Inter"/>
              </a:rPr>
              <a:t>ビジョン・コンセプト</a:t>
            </a:r>
            <a:endParaRPr b="1"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0"/>
              </a:spcAft>
              <a:buClr>
                <a:srgbClr val="000000"/>
              </a:buClr>
              <a:buSzPts val="1100"/>
              <a:buFont typeface="Arial"/>
              <a:buNone/>
            </a:pPr>
            <a:r>
              <a:rPr b="1" i="0" lang="en" sz="1100" u="none" cap="none" strike="noStrike">
                <a:solidFill>
                  <a:schemeClr val="dk1"/>
                </a:solidFill>
                <a:latin typeface="Inter"/>
                <a:ea typeface="Inter"/>
                <a:cs typeface="Inter"/>
                <a:sym typeface="Inter"/>
              </a:rPr>
              <a:t>2026年冬</a:t>
            </a:r>
            <a:endParaRPr b="1"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1200"/>
              </a:spcAft>
              <a:buClr>
                <a:srgbClr val="000000"/>
              </a:buClr>
              <a:buSzPts val="1100"/>
              <a:buFont typeface="Arial"/>
              <a:buNone/>
            </a:pPr>
            <a:r>
              <a:t/>
            </a:r>
            <a:endParaRPr b="1" i="0" sz="1100" u="none" cap="none" strike="noStrike">
              <a:solidFill>
                <a:schemeClr val="dk1"/>
              </a:solidFill>
              <a:latin typeface="Inter"/>
              <a:ea typeface="Inter"/>
              <a:cs typeface="Inter"/>
              <a:sym typeface="Inter"/>
            </a:endParaRPr>
          </a:p>
        </p:txBody>
      </p:sp>
      <p:sp>
        <p:nvSpPr>
          <p:cNvPr id="257" name="Google Shape;257;p44"/>
          <p:cNvSpPr/>
          <p:nvPr/>
        </p:nvSpPr>
        <p:spPr>
          <a:xfrm>
            <a:off x="6629163" y="3473198"/>
            <a:ext cx="1485300" cy="1039500"/>
          </a:xfrm>
          <a:prstGeom prst="roundRect">
            <a:avLst>
              <a:gd fmla="val 16667" name="adj"/>
            </a:avLst>
          </a:prstGeom>
          <a:solidFill>
            <a:srgbClr val="0A203E"/>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chemeClr val="lt1"/>
                </a:solidFill>
                <a:latin typeface="Inter"/>
                <a:ea typeface="Inter"/>
                <a:cs typeface="Inter"/>
                <a:sym typeface="Inter"/>
              </a:rPr>
              <a:t>シーズン3：</a:t>
            </a:r>
            <a:br>
              <a:rPr b="1" i="0" lang="en" sz="1100" u="none" cap="none" strike="noStrike">
                <a:solidFill>
                  <a:schemeClr val="lt1"/>
                </a:solidFill>
                <a:latin typeface="Inter"/>
                <a:ea typeface="Inter"/>
                <a:cs typeface="Inter"/>
                <a:sym typeface="Inter"/>
              </a:rPr>
            </a:br>
            <a:r>
              <a:rPr b="1" i="0" lang="en" sz="1100" u="none" cap="none" strike="noStrike">
                <a:solidFill>
                  <a:schemeClr val="lt1"/>
                </a:solidFill>
                <a:latin typeface="Inter"/>
                <a:ea typeface="Inter"/>
                <a:cs typeface="Inter"/>
                <a:sym typeface="Inter"/>
              </a:rPr>
              <a:t>詳細化・具体化</a:t>
            </a:r>
            <a:endParaRPr b="1" i="0" sz="1100" u="none" cap="none" strike="noStrike">
              <a:solidFill>
                <a:schemeClr val="lt1"/>
              </a:solidFill>
              <a:latin typeface="Inter"/>
              <a:ea typeface="Inter"/>
              <a:cs typeface="Inter"/>
              <a:sym typeface="Inter"/>
            </a:endParaRPr>
          </a:p>
          <a:p>
            <a:pPr indent="0" lvl="0" marL="0" marR="0" rtl="0" algn="l">
              <a:lnSpc>
                <a:spcPct val="75000"/>
              </a:lnSpc>
              <a:spcBef>
                <a:spcPts val="1200"/>
              </a:spcBef>
              <a:spcAft>
                <a:spcPts val="0"/>
              </a:spcAft>
              <a:buClr>
                <a:srgbClr val="000000"/>
              </a:buClr>
              <a:buSzPts val="1100"/>
              <a:buFont typeface="Arial"/>
              <a:buNone/>
            </a:pPr>
            <a:r>
              <a:rPr b="1" i="0" lang="en" sz="1100" u="none" cap="none" strike="noStrike">
                <a:solidFill>
                  <a:schemeClr val="lt1"/>
                </a:solidFill>
                <a:latin typeface="Inter"/>
                <a:ea typeface="Inter"/>
                <a:cs typeface="Inter"/>
                <a:sym typeface="Inter"/>
              </a:rPr>
              <a:t>2027年春／夏</a:t>
            </a:r>
            <a:endParaRPr b="1" i="0" sz="1100" u="none" cap="none" strike="noStrike">
              <a:solidFill>
                <a:schemeClr val="lt1"/>
              </a:solidFill>
              <a:latin typeface="Inter"/>
              <a:ea typeface="Inter"/>
              <a:cs typeface="Inter"/>
              <a:sym typeface="Inter"/>
            </a:endParaRPr>
          </a:p>
          <a:p>
            <a:pPr indent="0" lvl="0" marL="0" marR="0" rtl="0" algn="l">
              <a:lnSpc>
                <a:spcPct val="75000"/>
              </a:lnSpc>
              <a:spcBef>
                <a:spcPts val="1200"/>
              </a:spcBef>
              <a:spcAft>
                <a:spcPts val="1200"/>
              </a:spcAft>
              <a:buClr>
                <a:srgbClr val="000000"/>
              </a:buClr>
              <a:buSzPts val="1100"/>
              <a:buFont typeface="Arial"/>
              <a:buNone/>
            </a:pPr>
            <a:r>
              <a:t/>
            </a:r>
            <a:endParaRPr b="1" i="0" sz="1100" u="none" cap="none" strike="noStrike">
              <a:solidFill>
                <a:schemeClr val="lt1"/>
              </a:solidFill>
              <a:latin typeface="Inter"/>
              <a:ea typeface="Inter"/>
              <a:cs typeface="Inter"/>
              <a:sym typeface="Inter"/>
            </a:endParaRPr>
          </a:p>
        </p:txBody>
      </p:sp>
      <p:sp>
        <p:nvSpPr>
          <p:cNvPr id="258" name="Google Shape;258;p44"/>
          <p:cNvSpPr txBox="1"/>
          <p:nvPr/>
        </p:nvSpPr>
        <p:spPr>
          <a:xfrm>
            <a:off x="143525" y="1562300"/>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900"/>
              <a:buFont typeface="Arial"/>
              <a:buNone/>
            </a:pPr>
            <a:r>
              <a:rPr b="0" i="0" lang="en" sz="900" u="none" cap="none" strike="noStrike">
                <a:solidFill>
                  <a:srgbClr val="000000"/>
                </a:solidFill>
                <a:latin typeface="Inter Light"/>
                <a:ea typeface="Inter Light"/>
                <a:cs typeface="Inter Light"/>
                <a:sym typeface="Inter Light"/>
              </a:rPr>
              <a:t>アウトリーチ計画、ビジョン、目標</a:t>
            </a:r>
            <a:endParaRPr b="0" i="0" sz="900" u="none" cap="none" strike="noStrike">
              <a:solidFill>
                <a:srgbClr val="000000"/>
              </a:solidFill>
              <a:latin typeface="Inter Light"/>
              <a:ea typeface="Inter Light"/>
              <a:cs typeface="Inter Light"/>
              <a:sym typeface="Inter Light"/>
            </a:endParaRPr>
          </a:p>
        </p:txBody>
      </p:sp>
      <p:sp>
        <p:nvSpPr>
          <p:cNvPr id="259" name="Google Shape;259;p44"/>
          <p:cNvSpPr txBox="1"/>
          <p:nvPr/>
        </p:nvSpPr>
        <p:spPr>
          <a:xfrm>
            <a:off x="3018475" y="1625975"/>
            <a:ext cx="930300" cy="393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コンセプト</a:t>
            </a:r>
            <a:endParaRPr b="0" i="0" sz="1000" u="none" cap="none" strike="noStrike">
              <a:solidFill>
                <a:srgbClr val="000000"/>
              </a:solidFill>
              <a:latin typeface="Inter Light"/>
              <a:ea typeface="Inter Light"/>
              <a:cs typeface="Inter Light"/>
              <a:sym typeface="Inter Light"/>
            </a:endParaRPr>
          </a:p>
        </p:txBody>
      </p:sp>
      <p:sp>
        <p:nvSpPr>
          <p:cNvPr id="260" name="Google Shape;260;p44"/>
          <p:cNvSpPr txBox="1"/>
          <p:nvPr/>
        </p:nvSpPr>
        <p:spPr>
          <a:xfrm>
            <a:off x="2938300" y="2755988"/>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代替案の評価</a:t>
            </a:r>
            <a:endParaRPr b="0" i="0" sz="1000" u="none" cap="none" strike="noStrike">
              <a:solidFill>
                <a:srgbClr val="000000"/>
              </a:solidFill>
              <a:latin typeface="Inter Light"/>
              <a:ea typeface="Inter Light"/>
              <a:cs typeface="Inter Light"/>
              <a:sym typeface="Inter Light"/>
            </a:endParaRPr>
          </a:p>
        </p:txBody>
      </p:sp>
      <p:sp>
        <p:nvSpPr>
          <p:cNvPr id="261" name="Google Shape;261;p44"/>
          <p:cNvSpPr txBox="1"/>
          <p:nvPr/>
        </p:nvSpPr>
        <p:spPr>
          <a:xfrm>
            <a:off x="5782025" y="2756000"/>
            <a:ext cx="11811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推奨コンセプト</a:t>
            </a:r>
            <a:endParaRPr b="0" i="0" sz="1000" u="none" cap="none" strike="noStrike">
              <a:solidFill>
                <a:srgbClr val="000000"/>
              </a:solidFill>
              <a:latin typeface="Inter Light"/>
              <a:ea typeface="Inter Light"/>
              <a:cs typeface="Inter Light"/>
              <a:sym typeface="Inter Light"/>
            </a:endParaRPr>
          </a:p>
        </p:txBody>
      </p:sp>
      <p:sp>
        <p:nvSpPr>
          <p:cNvPr id="262" name="Google Shape;262;p44"/>
          <p:cNvSpPr txBox="1"/>
          <p:nvPr/>
        </p:nvSpPr>
        <p:spPr>
          <a:xfrm>
            <a:off x="5775393" y="3796150"/>
            <a:ext cx="9840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計画書</a:t>
            </a:r>
            <a:br>
              <a:rPr b="0" i="0" lang="en" sz="1000" u="none" cap="none" strike="noStrike">
                <a:solidFill>
                  <a:srgbClr val="000000"/>
                </a:solidFill>
                <a:latin typeface="Inter Light"/>
                <a:ea typeface="Inter Light"/>
                <a:cs typeface="Inter Light"/>
                <a:sym typeface="Inter Light"/>
              </a:rPr>
            </a:br>
            <a:r>
              <a:rPr b="0" i="0" lang="en" sz="1000" u="none" cap="none" strike="noStrike">
                <a:solidFill>
                  <a:srgbClr val="000000"/>
                </a:solidFill>
                <a:latin typeface="Inter Light"/>
                <a:ea typeface="Inter Light"/>
                <a:cs typeface="Inter Light"/>
                <a:sym typeface="Inter Light"/>
              </a:rPr>
              <a:t>報告書</a:t>
            </a:r>
            <a:endParaRPr b="0" i="0" sz="1000" u="none" cap="none" strike="noStrike">
              <a:solidFill>
                <a:srgbClr val="000000"/>
              </a:solidFill>
              <a:latin typeface="Inter Light"/>
              <a:ea typeface="Inter Light"/>
              <a:cs typeface="Inter Light"/>
              <a:sym typeface="Inter Light"/>
            </a:endParaRPr>
          </a:p>
        </p:txBody>
      </p:sp>
      <p:sp>
        <p:nvSpPr>
          <p:cNvPr id="263" name="Google Shape;263;p44"/>
          <p:cNvSpPr txBox="1"/>
          <p:nvPr/>
        </p:nvSpPr>
        <p:spPr>
          <a:xfrm>
            <a:off x="8114475" y="3743950"/>
            <a:ext cx="870600" cy="498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最終</a:t>
            </a:r>
            <a:br>
              <a:rPr b="0" i="0" lang="en" sz="1000" u="none" cap="none" strike="noStrike">
                <a:solidFill>
                  <a:srgbClr val="000000"/>
                </a:solidFill>
                <a:latin typeface="Inter Light"/>
                <a:ea typeface="Inter Light"/>
                <a:cs typeface="Inter Light"/>
                <a:sym typeface="Inter Light"/>
              </a:rPr>
            </a:br>
            <a:r>
              <a:rPr b="0" i="0" lang="en" sz="1000" u="none" cap="none" strike="noStrike">
                <a:solidFill>
                  <a:srgbClr val="000000"/>
                </a:solidFill>
                <a:latin typeface="Inter Light"/>
                <a:ea typeface="Inter Light"/>
                <a:cs typeface="Inter Light"/>
                <a:sym typeface="Inter Light"/>
              </a:rPr>
              <a:t>コンセプト</a:t>
            </a:r>
            <a:endParaRPr b="0" i="0" sz="1000" u="none" cap="none" strike="noStrike">
              <a:solidFill>
                <a:srgbClr val="000000"/>
              </a:solidFill>
              <a:latin typeface="Inter Light"/>
              <a:ea typeface="Inter Light"/>
              <a:cs typeface="Inter Light"/>
              <a:sym typeface="Inter Light"/>
            </a:endParaRPr>
          </a:p>
        </p:txBody>
      </p:sp>
      <p:cxnSp>
        <p:nvCxnSpPr>
          <p:cNvPr id="264" name="Google Shape;264;p44"/>
          <p:cNvCxnSpPr/>
          <p:nvPr/>
        </p:nvCxnSpPr>
        <p:spPr>
          <a:xfrm rot="10800000">
            <a:off x="2633050" y="982025"/>
            <a:ext cx="0" cy="498000"/>
          </a:xfrm>
          <a:prstGeom prst="straightConnector1">
            <a:avLst/>
          </a:prstGeom>
          <a:noFill/>
          <a:ln cap="flat" cmpd="sng" w="9525">
            <a:solidFill>
              <a:schemeClr val="dk1"/>
            </a:solidFill>
            <a:prstDash val="solid"/>
            <a:round/>
            <a:headEnd len="med" w="med" type="oval"/>
            <a:tailEnd len="sm" w="sm" type="none"/>
          </a:ln>
        </p:spPr>
      </p:cxnSp>
      <p:sp>
        <p:nvSpPr>
          <p:cNvPr id="265" name="Google Shape;265;p44"/>
          <p:cNvSpPr txBox="1"/>
          <p:nvPr/>
        </p:nvSpPr>
        <p:spPr>
          <a:xfrm>
            <a:off x="2301841" y="909550"/>
            <a:ext cx="1148700" cy="22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1200"/>
              <a:buFont typeface="Arial"/>
              <a:buNone/>
            </a:pPr>
            <a:r>
              <a:rPr b="1" i="0" lang="en" sz="1200" u="none" cap="none" strike="noStrike">
                <a:solidFill>
                  <a:srgbClr val="000000"/>
                </a:solidFill>
                <a:latin typeface="Inter"/>
                <a:ea typeface="Inter"/>
                <a:cs typeface="Inter"/>
                <a:sym typeface="Inter"/>
              </a:rPr>
              <a:t>現在</a:t>
            </a:r>
            <a:endParaRPr b="1" i="0" sz="1200" u="none" cap="none" strike="noStrike">
              <a:solidFill>
                <a:srgbClr val="000000"/>
              </a:solidFill>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5"/>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プロジェクトチームとコラボレーター</a:t>
            </a:r>
            <a:endParaRPr/>
          </a:p>
        </p:txBody>
      </p:sp>
      <p:sp>
        <p:nvSpPr>
          <p:cNvPr id="271" name="Google Shape;271;p45"/>
          <p:cNvSpPr txBox="1"/>
          <p:nvPr>
            <p:ph idx="1" type="body"/>
          </p:nvPr>
        </p:nvSpPr>
        <p:spPr>
          <a:xfrm>
            <a:off x="311700" y="1044675"/>
            <a:ext cx="4470300" cy="34596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SzPts val="800"/>
              <a:buNone/>
            </a:pPr>
            <a:r>
              <a:rPr lang="en" sz="1200">
                <a:highlight>
                  <a:srgbClr val="FFFFFF"/>
                </a:highlight>
              </a:rPr>
              <a:t>サンフランシスコ郡交通局（SFCTA）が、市計画局（SF Planning Department）および市交通局（SFMTA）との</a:t>
            </a:r>
            <a:br>
              <a:rPr lang="en" sz="1200">
                <a:highlight>
                  <a:srgbClr val="FFFFFF"/>
                </a:highlight>
              </a:rPr>
            </a:br>
            <a:r>
              <a:rPr lang="en" sz="1200">
                <a:highlight>
                  <a:srgbClr val="FFFFFF"/>
                </a:highlight>
              </a:rPr>
              <a:t>提携により主導する本調査では、コミュニティの声を第一に、交通改善、都市デザイン、土地利用戦略を通じて、これらの地域を再び結びつける方法を検討します。</a:t>
            </a:r>
            <a:endParaRPr sz="1200">
              <a:highlight>
                <a:srgbClr val="FFFFFF"/>
              </a:highlight>
            </a:endParaRPr>
          </a:p>
          <a:p>
            <a:pPr indent="0" lvl="0" marL="0" rtl="0" algn="l">
              <a:lnSpc>
                <a:spcPct val="115000"/>
              </a:lnSpc>
              <a:spcBef>
                <a:spcPts val="1200"/>
              </a:spcBef>
              <a:spcAft>
                <a:spcPts val="0"/>
              </a:spcAft>
              <a:buSzPts val="800"/>
              <a:buNone/>
            </a:pPr>
            <a:r>
              <a:rPr lang="en" sz="1200">
                <a:highlight>
                  <a:srgbClr val="FFFFFF"/>
                </a:highlight>
              </a:rPr>
              <a:t>コミュニティ評議会（コミュニティ・カウンシル）は、この調査の方向性を導き、地域へのアウトリーチ活動を推進しています。</a:t>
            </a:r>
            <a:endParaRPr sz="1200">
              <a:highlight>
                <a:srgbClr val="FFFFFF"/>
              </a:highlight>
            </a:endParaRPr>
          </a:p>
          <a:p>
            <a:pPr indent="0" lvl="0" marL="0" rtl="0" algn="l">
              <a:lnSpc>
                <a:spcPct val="115000"/>
              </a:lnSpc>
              <a:spcBef>
                <a:spcPts val="1200"/>
              </a:spcBef>
              <a:spcAft>
                <a:spcPts val="1200"/>
              </a:spcAft>
              <a:buSzPts val="800"/>
              <a:buNone/>
            </a:pPr>
            <a:r>
              <a:rPr lang="en" sz="1200">
                <a:highlight>
                  <a:srgbClr val="FFFFFF"/>
                </a:highlight>
              </a:rPr>
              <a:t>評議会には、立ち退きを余儀なくされた黒人、日本人、ユダヤ人コミュニティの代表者に加え、新たに地域に加わった住民や団体も参加しています。今後も、地域イベント、アンケート、会議などを通じて、皆様が参加できる機会を継続的に設けていきます。</a:t>
            </a:r>
            <a:endParaRPr sz="1200">
              <a:highlight>
                <a:srgbClr val="FFFFFF"/>
              </a:highlight>
            </a:endParaRPr>
          </a:p>
        </p:txBody>
      </p:sp>
      <p:pic>
        <p:nvPicPr>
          <p:cNvPr id="272" name="Google Shape;272;p45"/>
          <p:cNvPicPr preferRelativeResize="0"/>
          <p:nvPr/>
        </p:nvPicPr>
        <p:blipFill rotWithShape="1">
          <a:blip r:embed="rId3">
            <a:alphaModFix/>
          </a:blip>
          <a:srcRect b="0" l="0" r="0" t="0"/>
          <a:stretch/>
        </p:blipFill>
        <p:spPr>
          <a:xfrm>
            <a:off x="4975453" y="3108301"/>
            <a:ext cx="1844700" cy="622408"/>
          </a:xfrm>
          <a:prstGeom prst="rect">
            <a:avLst/>
          </a:prstGeom>
          <a:noFill/>
          <a:ln>
            <a:noFill/>
          </a:ln>
        </p:spPr>
      </p:pic>
      <p:pic>
        <p:nvPicPr>
          <p:cNvPr id="273" name="Google Shape;273;p45"/>
          <p:cNvPicPr preferRelativeResize="0"/>
          <p:nvPr/>
        </p:nvPicPr>
        <p:blipFill rotWithShape="1">
          <a:blip r:embed="rId4">
            <a:alphaModFix/>
          </a:blip>
          <a:srcRect b="0" l="0" r="0" t="0"/>
          <a:stretch/>
        </p:blipFill>
        <p:spPr>
          <a:xfrm>
            <a:off x="7481492" y="963287"/>
            <a:ext cx="763338" cy="758401"/>
          </a:xfrm>
          <a:prstGeom prst="rect">
            <a:avLst/>
          </a:prstGeom>
          <a:noFill/>
          <a:ln>
            <a:noFill/>
          </a:ln>
        </p:spPr>
      </p:pic>
      <p:pic>
        <p:nvPicPr>
          <p:cNvPr id="274" name="Google Shape;274;p45"/>
          <p:cNvPicPr preferRelativeResize="0"/>
          <p:nvPr/>
        </p:nvPicPr>
        <p:blipFill rotWithShape="1">
          <a:blip r:embed="rId5">
            <a:alphaModFix/>
          </a:blip>
          <a:srcRect b="26899" l="24819" r="21461" t="27907"/>
          <a:stretch/>
        </p:blipFill>
        <p:spPr>
          <a:xfrm>
            <a:off x="7431824" y="4053214"/>
            <a:ext cx="862675" cy="725798"/>
          </a:xfrm>
          <a:prstGeom prst="rect">
            <a:avLst/>
          </a:prstGeom>
          <a:noFill/>
          <a:ln>
            <a:noFill/>
          </a:ln>
        </p:spPr>
      </p:pic>
      <p:pic>
        <p:nvPicPr>
          <p:cNvPr id="275" name="Google Shape;275;p45"/>
          <p:cNvPicPr preferRelativeResize="0"/>
          <p:nvPr/>
        </p:nvPicPr>
        <p:blipFill rotWithShape="1">
          <a:blip r:embed="rId6">
            <a:alphaModFix/>
          </a:blip>
          <a:srcRect b="0" l="0" r="0" t="0"/>
          <a:stretch/>
        </p:blipFill>
        <p:spPr>
          <a:xfrm>
            <a:off x="7500273" y="3046625"/>
            <a:ext cx="725775" cy="725775"/>
          </a:xfrm>
          <a:prstGeom prst="rect">
            <a:avLst/>
          </a:prstGeom>
          <a:noFill/>
          <a:ln>
            <a:noFill/>
          </a:ln>
        </p:spPr>
      </p:pic>
      <p:pic>
        <p:nvPicPr>
          <p:cNvPr id="276" name="Google Shape;276;p45"/>
          <p:cNvPicPr preferRelativeResize="0"/>
          <p:nvPr/>
        </p:nvPicPr>
        <p:blipFill rotWithShape="1">
          <a:blip r:embed="rId7">
            <a:alphaModFix/>
          </a:blip>
          <a:srcRect b="0" l="0" r="0" t="0"/>
          <a:stretch/>
        </p:blipFill>
        <p:spPr>
          <a:xfrm>
            <a:off x="7267162" y="1922450"/>
            <a:ext cx="1191997" cy="843361"/>
          </a:xfrm>
          <a:prstGeom prst="rect">
            <a:avLst/>
          </a:prstGeom>
          <a:noFill/>
          <a:ln>
            <a:noFill/>
          </a:ln>
        </p:spPr>
      </p:pic>
      <p:pic>
        <p:nvPicPr>
          <p:cNvPr id="277" name="Google Shape;277;p45"/>
          <p:cNvPicPr preferRelativeResize="0"/>
          <p:nvPr/>
        </p:nvPicPr>
        <p:blipFill rotWithShape="1">
          <a:blip r:embed="rId8">
            <a:alphaModFix/>
          </a:blip>
          <a:srcRect b="29837" l="0" r="0" t="32033"/>
          <a:stretch/>
        </p:blipFill>
        <p:spPr>
          <a:xfrm>
            <a:off x="4975453" y="1044663"/>
            <a:ext cx="1562037" cy="595632"/>
          </a:xfrm>
          <a:prstGeom prst="rect">
            <a:avLst/>
          </a:prstGeom>
          <a:noFill/>
          <a:ln>
            <a:noFill/>
          </a:ln>
        </p:spPr>
      </p:pic>
      <p:pic>
        <p:nvPicPr>
          <p:cNvPr id="278" name="Google Shape;278;p45"/>
          <p:cNvPicPr preferRelativeResize="0"/>
          <p:nvPr/>
        </p:nvPicPr>
        <p:blipFill rotWithShape="1">
          <a:blip r:embed="rId9">
            <a:alphaModFix/>
          </a:blip>
          <a:srcRect b="0" l="0" r="0" t="0"/>
          <a:stretch/>
        </p:blipFill>
        <p:spPr>
          <a:xfrm>
            <a:off x="4975453" y="2063093"/>
            <a:ext cx="1438705" cy="622408"/>
          </a:xfrm>
          <a:prstGeom prst="rect">
            <a:avLst/>
          </a:prstGeom>
          <a:noFill/>
          <a:ln>
            <a:noFill/>
          </a:ln>
        </p:spPr>
      </p:pic>
      <p:pic>
        <p:nvPicPr>
          <p:cNvPr id="279" name="Google Shape;279;p45"/>
          <p:cNvPicPr preferRelativeResize="0"/>
          <p:nvPr/>
        </p:nvPicPr>
        <p:blipFill rotWithShape="1">
          <a:blip r:embed="rId10">
            <a:alphaModFix/>
          </a:blip>
          <a:srcRect b="0" l="0" r="0" t="0"/>
          <a:stretch/>
        </p:blipFill>
        <p:spPr>
          <a:xfrm>
            <a:off x="4975453" y="4153508"/>
            <a:ext cx="1652301" cy="525217"/>
          </a:xfrm>
          <a:prstGeom prst="rect">
            <a:avLst/>
          </a:prstGeom>
          <a:noFill/>
          <a:ln>
            <a:noFill/>
          </a:ln>
        </p:spPr>
      </p:pic>
      <p:pic>
        <p:nvPicPr>
          <p:cNvPr id="280" name="Google Shape;280;p45"/>
          <p:cNvPicPr preferRelativeResize="0"/>
          <p:nvPr/>
        </p:nvPicPr>
        <p:blipFill rotWithShape="1">
          <a:blip r:embed="rId11">
            <a:alphaModFix/>
          </a:blip>
          <a:srcRect b="37853" l="0" r="0" t="20311"/>
          <a:stretch/>
        </p:blipFill>
        <p:spPr>
          <a:xfrm>
            <a:off x="6724075" y="947250"/>
            <a:ext cx="2015928" cy="8433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6"/>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近年の取り組み</a:t>
            </a:r>
            <a:endParaRPr/>
          </a:p>
        </p:txBody>
      </p:sp>
      <p:pic>
        <p:nvPicPr>
          <p:cNvPr id="286" name="Google Shape;286;p46"/>
          <p:cNvPicPr preferRelativeResize="0"/>
          <p:nvPr/>
        </p:nvPicPr>
        <p:blipFill rotWithShape="1">
          <a:blip r:embed="rId3">
            <a:alphaModFix/>
          </a:blip>
          <a:srcRect b="0" l="0" r="0" t="0"/>
          <a:stretch/>
        </p:blipFill>
        <p:spPr>
          <a:xfrm>
            <a:off x="-3007450" y="-3093613"/>
            <a:ext cx="1959874" cy="2532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pic>
        <p:nvPicPr>
          <p:cNvPr id="287" name="Google Shape;287;p46"/>
          <p:cNvPicPr preferRelativeResize="0"/>
          <p:nvPr/>
        </p:nvPicPr>
        <p:blipFill rotWithShape="1">
          <a:blip r:embed="rId4">
            <a:alphaModFix/>
          </a:blip>
          <a:srcRect b="0" l="0" r="0" t="0"/>
          <a:stretch/>
        </p:blipFill>
        <p:spPr>
          <a:xfrm>
            <a:off x="-7160325" y="7154654"/>
            <a:ext cx="1832026" cy="1409424"/>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88" name="Google Shape;288;p46"/>
          <p:cNvSpPr txBox="1"/>
          <p:nvPr>
            <p:ph idx="3" type="body"/>
          </p:nvPr>
        </p:nvSpPr>
        <p:spPr>
          <a:xfrm>
            <a:off x="-7160325" y="8564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Better Neighborhoods Plan 2008 </a:t>
            </a:r>
            <a:endParaRPr/>
          </a:p>
        </p:txBody>
      </p:sp>
      <p:pic>
        <p:nvPicPr>
          <p:cNvPr id="289" name="Google Shape;289;p46"/>
          <p:cNvPicPr preferRelativeResize="0"/>
          <p:nvPr/>
        </p:nvPicPr>
        <p:blipFill rotWithShape="1">
          <a:blip r:embed="rId5">
            <a:alphaModFix/>
          </a:blip>
          <a:srcRect b="0" l="0" r="0" t="0"/>
          <a:stretch/>
        </p:blipFill>
        <p:spPr>
          <a:xfrm>
            <a:off x="-4717077" y="7154650"/>
            <a:ext cx="2094650" cy="2717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0" name="Google Shape;290;p46"/>
          <p:cNvSpPr txBox="1"/>
          <p:nvPr>
            <p:ph idx="3" type="body"/>
          </p:nvPr>
        </p:nvSpPr>
        <p:spPr>
          <a:xfrm>
            <a:off x="-4806725" y="9970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Historic Context Statement 2009</a:t>
            </a:r>
            <a:endParaRPr/>
          </a:p>
        </p:txBody>
      </p:sp>
      <p:pic>
        <p:nvPicPr>
          <p:cNvPr id="291" name="Google Shape;291;p46"/>
          <p:cNvPicPr preferRelativeResize="0"/>
          <p:nvPr/>
        </p:nvPicPr>
        <p:blipFill rotWithShape="1">
          <a:blip r:embed="rId6">
            <a:alphaModFix/>
          </a:blip>
          <a:srcRect b="0" l="0" r="0" t="0"/>
          <a:stretch/>
        </p:blipFill>
        <p:spPr>
          <a:xfrm>
            <a:off x="-5328300" y="-3138225"/>
            <a:ext cx="2036099" cy="262132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2" name="Google Shape;292;p46"/>
          <p:cNvSpPr txBox="1"/>
          <p:nvPr>
            <p:ph idx="3" type="body"/>
          </p:nvPr>
        </p:nvSpPr>
        <p:spPr>
          <a:xfrm>
            <a:off x="-5328300" y="-38495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Action - Response to City and County of San Francisco African-American Out Migration 2009</a:t>
            </a:r>
            <a:endParaRPr/>
          </a:p>
        </p:txBody>
      </p:sp>
      <p:pic>
        <p:nvPicPr>
          <p:cNvPr id="293" name="Google Shape;293;p46"/>
          <p:cNvPicPr preferRelativeResize="0"/>
          <p:nvPr/>
        </p:nvPicPr>
        <p:blipFill rotWithShape="1">
          <a:blip r:embed="rId7">
            <a:alphaModFix/>
          </a:blip>
          <a:srcRect b="0" l="0" r="0" t="0"/>
          <a:stretch/>
        </p:blipFill>
        <p:spPr>
          <a:xfrm>
            <a:off x="-6843050" y="1170075"/>
            <a:ext cx="1860651" cy="145316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4" name="Google Shape;294;p46"/>
          <p:cNvSpPr txBox="1"/>
          <p:nvPr>
            <p:ph idx="3" type="body"/>
          </p:nvPr>
        </p:nvSpPr>
        <p:spPr>
          <a:xfrm>
            <a:off x="-6832250"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San Francisco Better Streets Plan 2010</a:t>
            </a:r>
            <a:endParaRPr/>
          </a:p>
        </p:txBody>
      </p:sp>
      <p:pic>
        <p:nvPicPr>
          <p:cNvPr id="295" name="Google Shape;295;p46"/>
          <p:cNvPicPr preferRelativeResize="0"/>
          <p:nvPr/>
        </p:nvPicPr>
        <p:blipFill rotWithShape="1">
          <a:blip r:embed="rId8">
            <a:alphaModFix/>
          </a:blip>
          <a:srcRect b="0" l="0" r="0" t="0"/>
          <a:stretch/>
        </p:blipFill>
        <p:spPr>
          <a:xfrm>
            <a:off x="-4796124" y="1170078"/>
            <a:ext cx="1959875" cy="1478942"/>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296" name="Google Shape;296;p46"/>
          <p:cNvSpPr txBox="1"/>
          <p:nvPr>
            <p:ph idx="3" type="body"/>
          </p:nvPr>
        </p:nvSpPr>
        <p:spPr>
          <a:xfrm>
            <a:off x="-4796137" y="2649025"/>
            <a:ext cx="19599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Geary Fillmore Underpass &amp; Geary Bus Rapid Transit Project 2013 </a:t>
            </a:r>
            <a:endParaRPr b="1" sz="1100"/>
          </a:p>
        </p:txBody>
      </p:sp>
      <p:pic>
        <p:nvPicPr>
          <p:cNvPr id="297" name="Google Shape;297;p46"/>
          <p:cNvPicPr preferRelativeResize="0"/>
          <p:nvPr/>
        </p:nvPicPr>
        <p:blipFill rotWithShape="1">
          <a:blip r:embed="rId9">
            <a:alphaModFix/>
          </a:blip>
          <a:srcRect b="0" l="0" r="0" t="0"/>
          <a:stretch/>
        </p:blipFill>
        <p:spPr>
          <a:xfrm>
            <a:off x="-2215276" y="7154650"/>
            <a:ext cx="1449025" cy="1864249"/>
          </a:xfrm>
          <a:prstGeom prst="rect">
            <a:avLst/>
          </a:prstGeom>
          <a:noFill/>
          <a:ln cap="flat" cmpd="sng" w="9525">
            <a:solidFill>
              <a:schemeClr val="dk2"/>
            </a:solidFill>
            <a:prstDash val="solid"/>
            <a:round/>
            <a:headEnd len="sm" w="sm" type="none"/>
            <a:tailEnd len="sm" w="sm" type="none"/>
          </a:ln>
        </p:spPr>
      </p:pic>
      <p:sp>
        <p:nvSpPr>
          <p:cNvPr id="298" name="Google Shape;298;p46"/>
          <p:cNvSpPr txBox="1"/>
          <p:nvPr>
            <p:ph idx="3" type="body"/>
          </p:nvPr>
        </p:nvSpPr>
        <p:spPr>
          <a:xfrm>
            <a:off x="-2215275" y="901890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Cultural Heritage and Economic Sustainability Strategy 2013</a:t>
            </a:r>
            <a:endParaRPr/>
          </a:p>
        </p:txBody>
      </p:sp>
      <p:pic>
        <p:nvPicPr>
          <p:cNvPr id="299" name="Google Shape;299;p46"/>
          <p:cNvPicPr preferRelativeResize="0"/>
          <p:nvPr/>
        </p:nvPicPr>
        <p:blipFill rotWithShape="1">
          <a:blip r:embed="rId10">
            <a:alphaModFix/>
          </a:blip>
          <a:srcRect b="0" l="0" r="0" t="0"/>
          <a:stretch/>
        </p:blipFill>
        <p:spPr>
          <a:xfrm>
            <a:off x="-2649975" y="1179650"/>
            <a:ext cx="1915664" cy="147895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00" name="Google Shape;300;p46"/>
          <p:cNvSpPr txBox="1"/>
          <p:nvPr>
            <p:ph idx="3" type="body"/>
          </p:nvPr>
        </p:nvSpPr>
        <p:spPr>
          <a:xfrm>
            <a:off x="-2649976"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Western Addition Community Based Transportation Plan 2017</a:t>
            </a:r>
            <a:endParaRPr b="1" sz="1100"/>
          </a:p>
        </p:txBody>
      </p:sp>
      <p:pic>
        <p:nvPicPr>
          <p:cNvPr id="301" name="Google Shape;301;p46"/>
          <p:cNvPicPr preferRelativeResize="0"/>
          <p:nvPr/>
        </p:nvPicPr>
        <p:blipFill rotWithShape="1">
          <a:blip r:embed="rId11">
            <a:alphaModFix/>
          </a:blip>
          <a:srcRect b="0" l="0" r="0" t="0"/>
          <a:stretch/>
        </p:blipFill>
        <p:spPr>
          <a:xfrm>
            <a:off x="-4774025" y="3856075"/>
            <a:ext cx="1915675" cy="148459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02" name="Google Shape;302;p46"/>
          <p:cNvSpPr txBox="1"/>
          <p:nvPr>
            <p:ph idx="3" type="body"/>
          </p:nvPr>
        </p:nvSpPr>
        <p:spPr>
          <a:xfrm>
            <a:off x="-4744987" y="5462500"/>
            <a:ext cx="1857600" cy="989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District 5 Housing Opportunities Report 2019</a:t>
            </a:r>
            <a:endParaRPr b="1" sz="1100"/>
          </a:p>
        </p:txBody>
      </p:sp>
      <p:pic>
        <p:nvPicPr>
          <p:cNvPr id="303" name="Google Shape;303;p46" title="GearyRapidOverheads.png"/>
          <p:cNvPicPr preferRelativeResize="0"/>
          <p:nvPr/>
        </p:nvPicPr>
        <p:blipFill rotWithShape="1">
          <a:blip r:embed="rId12">
            <a:alphaModFix/>
          </a:blip>
          <a:srcRect b="1400" l="0" r="47073" t="70431"/>
          <a:stretch/>
        </p:blipFill>
        <p:spPr>
          <a:xfrm>
            <a:off x="3168000" y="3174722"/>
            <a:ext cx="5754677" cy="1518152"/>
          </a:xfrm>
          <a:prstGeom prst="rect">
            <a:avLst/>
          </a:prstGeom>
          <a:noFill/>
          <a:ln>
            <a:noFill/>
          </a:ln>
        </p:spPr>
      </p:pic>
      <p:pic>
        <p:nvPicPr>
          <p:cNvPr id="304" name="Google Shape;304;p46" title="GearyRapidOverheads.png"/>
          <p:cNvPicPr preferRelativeResize="0"/>
          <p:nvPr/>
        </p:nvPicPr>
        <p:blipFill rotWithShape="1">
          <a:blip r:embed="rId12">
            <a:alphaModFix/>
          </a:blip>
          <a:srcRect b="63107" l="0" r="47073" t="8724"/>
          <a:stretch/>
        </p:blipFill>
        <p:spPr>
          <a:xfrm>
            <a:off x="3168000" y="1494200"/>
            <a:ext cx="5754677" cy="1518152"/>
          </a:xfrm>
          <a:prstGeom prst="rect">
            <a:avLst/>
          </a:prstGeom>
          <a:noFill/>
          <a:ln>
            <a:noFill/>
          </a:ln>
        </p:spPr>
      </p:pic>
      <p:sp>
        <p:nvSpPr>
          <p:cNvPr id="305" name="Google Shape;305;p46"/>
          <p:cNvSpPr txBox="1"/>
          <p:nvPr>
            <p:ph idx="3" type="body"/>
          </p:nvPr>
        </p:nvSpPr>
        <p:spPr>
          <a:xfrm>
            <a:off x="311700" y="1494200"/>
            <a:ext cx="2856300" cy="3116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1400"/>
              </a:spcBef>
              <a:spcAft>
                <a:spcPts val="0"/>
              </a:spcAft>
              <a:buClr>
                <a:schemeClr val="dk1"/>
              </a:buClr>
              <a:buSzPts val="1100"/>
              <a:buFont typeface="Arial"/>
              <a:buNone/>
            </a:pPr>
            <a:r>
              <a:rPr lang="en" sz="1200"/>
              <a:t>例：「2021年ギアリー・ラピッド・プロジェクト」では、ブキャナン通り、ウェブスター通り、スタイナー通りにおける大通り建設前のギアリー横断歩道の再開を含む、安全性および交通機能の向上が実施されました。</a:t>
            </a:r>
            <a:endParaRPr sz="1200"/>
          </a:p>
          <a:p>
            <a:pPr indent="0" lvl="0" marL="0" rtl="0" algn="l">
              <a:lnSpc>
                <a:spcPct val="100000"/>
              </a:lnSpc>
              <a:spcBef>
                <a:spcPts val="1200"/>
              </a:spcBef>
              <a:spcAft>
                <a:spcPts val="1200"/>
              </a:spcAft>
              <a:buSzPts val="800"/>
              <a:buNone/>
            </a:pPr>
            <a:r>
              <a:rPr lang="en" sz="1200"/>
              <a:t>これらの改善により、過度な速度超過が抑制され、38番系統（38 Geary）の利用者に対して、より速く、信頼性の高い移動が可能になりました。</a:t>
            </a:r>
            <a:endParaRPr sz="1200"/>
          </a:p>
        </p:txBody>
      </p:sp>
      <p:sp>
        <p:nvSpPr>
          <p:cNvPr id="306" name="Google Shape;306;p46"/>
          <p:cNvSpPr txBox="1"/>
          <p:nvPr/>
        </p:nvSpPr>
        <p:spPr>
          <a:xfrm>
            <a:off x="311700" y="877750"/>
            <a:ext cx="8770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400"/>
              </a:spcBef>
              <a:spcAft>
                <a:spcPts val="400"/>
              </a:spcAft>
              <a:buClr>
                <a:srgbClr val="000000"/>
              </a:buClr>
              <a:buSzPts val="1200"/>
              <a:buFont typeface="Arial"/>
              <a:buNone/>
            </a:pPr>
            <a:r>
              <a:rPr b="0" i="0" lang="en" sz="1200" u="none" cap="none" strike="noStrike">
                <a:solidFill>
                  <a:schemeClr val="dk1"/>
                </a:solidFill>
                <a:latin typeface="Inter"/>
                <a:ea typeface="Inter"/>
                <a:cs typeface="Inter"/>
                <a:sym typeface="Inter"/>
              </a:rPr>
              <a:t>サンフランシスコ市は、調査エリア内の課題に段階的に対応し、コミュニティのつながりを再生することを目的とした取り組みを進めてきました。</a:t>
            </a:r>
            <a:endParaRPr b="0" i="0" sz="1400" u="none" cap="none" strike="noStrike">
              <a:solidFill>
                <a:srgbClr val="000000"/>
              </a:solidFill>
              <a:latin typeface="Arial"/>
              <a:ea typeface="Arial"/>
              <a:cs typeface="Arial"/>
              <a:sym typeface="Arial"/>
            </a:endParaRPr>
          </a:p>
        </p:txBody>
      </p:sp>
      <p:sp>
        <p:nvSpPr>
          <p:cNvPr id="307" name="Google Shape;307;p46"/>
          <p:cNvSpPr txBox="1"/>
          <p:nvPr/>
        </p:nvSpPr>
        <p:spPr>
          <a:xfrm>
            <a:off x="3277550" y="2720525"/>
            <a:ext cx="744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1200"/>
              </a:spcAft>
              <a:buClr>
                <a:srgbClr val="000000"/>
              </a:buClr>
              <a:buSzPts val="1000"/>
              <a:buFont typeface="Arial"/>
              <a:buNone/>
            </a:pPr>
            <a:r>
              <a:rPr b="1" i="0" lang="en" sz="1000" u="none" cap="none" strike="noStrike">
                <a:solidFill>
                  <a:schemeClr val="dk1"/>
                </a:solidFill>
                <a:highlight>
                  <a:schemeClr val="lt1"/>
                </a:highlight>
                <a:latin typeface="Inter"/>
                <a:ea typeface="Inter"/>
                <a:cs typeface="Inter"/>
                <a:sym typeface="Inter"/>
              </a:rPr>
              <a:t>改善前</a:t>
            </a:r>
            <a:endParaRPr b="1" i="0" sz="1400" u="none" cap="none" strike="noStrike">
              <a:solidFill>
                <a:schemeClr val="dk1"/>
              </a:solidFill>
              <a:highlight>
                <a:schemeClr val="lt1"/>
              </a:highlight>
              <a:latin typeface="Inter"/>
              <a:ea typeface="Inter"/>
              <a:cs typeface="Inter"/>
              <a:sym typeface="Inter"/>
            </a:endParaRPr>
          </a:p>
        </p:txBody>
      </p:sp>
      <p:sp>
        <p:nvSpPr>
          <p:cNvPr id="308" name="Google Shape;308;p46"/>
          <p:cNvSpPr txBox="1"/>
          <p:nvPr/>
        </p:nvSpPr>
        <p:spPr>
          <a:xfrm>
            <a:off x="3277550" y="4386375"/>
            <a:ext cx="744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1200"/>
              </a:spcAft>
              <a:buClr>
                <a:srgbClr val="000000"/>
              </a:buClr>
              <a:buSzPts val="1000"/>
              <a:buFont typeface="Arial"/>
              <a:buNone/>
            </a:pPr>
            <a:r>
              <a:rPr b="1" i="0" lang="en" sz="1000" u="none" cap="none" strike="noStrike">
                <a:solidFill>
                  <a:schemeClr val="dk1"/>
                </a:solidFill>
                <a:highlight>
                  <a:schemeClr val="lt1"/>
                </a:highlight>
                <a:latin typeface="Inter"/>
                <a:ea typeface="Inter"/>
                <a:cs typeface="Inter"/>
                <a:sym typeface="Inter"/>
              </a:rPr>
              <a:t>改善後</a:t>
            </a:r>
            <a:endParaRPr b="1" i="0" sz="1400" u="none" cap="none" strike="noStrike">
              <a:solidFill>
                <a:schemeClr val="dk1"/>
              </a:solidFill>
              <a:highlight>
                <a:schemeClr val="lt1"/>
              </a:highlight>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47"/>
          <p:cNvPicPr preferRelativeResize="0"/>
          <p:nvPr/>
        </p:nvPicPr>
        <p:blipFill rotWithShape="1">
          <a:blip r:embed="rId3">
            <a:alphaModFix/>
          </a:blip>
          <a:srcRect b="0" l="0" r="0" t="0"/>
          <a:stretch/>
        </p:blipFill>
        <p:spPr>
          <a:xfrm>
            <a:off x="-3007450" y="-3093613"/>
            <a:ext cx="1959874" cy="2532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pic>
        <p:nvPicPr>
          <p:cNvPr id="314" name="Google Shape;314;p47"/>
          <p:cNvPicPr preferRelativeResize="0"/>
          <p:nvPr/>
        </p:nvPicPr>
        <p:blipFill rotWithShape="1">
          <a:blip r:embed="rId4">
            <a:alphaModFix/>
          </a:blip>
          <a:srcRect b="0" l="0" r="0" t="0"/>
          <a:stretch/>
        </p:blipFill>
        <p:spPr>
          <a:xfrm>
            <a:off x="-7160325" y="7154654"/>
            <a:ext cx="1832026" cy="1409424"/>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15" name="Google Shape;315;p47"/>
          <p:cNvSpPr txBox="1"/>
          <p:nvPr>
            <p:ph idx="3" type="body"/>
          </p:nvPr>
        </p:nvSpPr>
        <p:spPr>
          <a:xfrm>
            <a:off x="-7160325" y="8564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Better Neighborhoods Plan 2008 </a:t>
            </a:r>
            <a:endParaRPr/>
          </a:p>
        </p:txBody>
      </p:sp>
      <p:pic>
        <p:nvPicPr>
          <p:cNvPr id="316" name="Google Shape;316;p47"/>
          <p:cNvPicPr preferRelativeResize="0"/>
          <p:nvPr/>
        </p:nvPicPr>
        <p:blipFill rotWithShape="1">
          <a:blip r:embed="rId5">
            <a:alphaModFix/>
          </a:blip>
          <a:srcRect b="0" l="0" r="0" t="0"/>
          <a:stretch/>
        </p:blipFill>
        <p:spPr>
          <a:xfrm>
            <a:off x="-4717077" y="7154650"/>
            <a:ext cx="2094650" cy="2717100"/>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17" name="Google Shape;317;p47"/>
          <p:cNvSpPr txBox="1"/>
          <p:nvPr>
            <p:ph idx="3" type="body"/>
          </p:nvPr>
        </p:nvSpPr>
        <p:spPr>
          <a:xfrm>
            <a:off x="-4806725" y="9970075"/>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Historic Context Statement 2009</a:t>
            </a:r>
            <a:endParaRPr/>
          </a:p>
        </p:txBody>
      </p:sp>
      <p:pic>
        <p:nvPicPr>
          <p:cNvPr id="318" name="Google Shape;318;p47"/>
          <p:cNvPicPr preferRelativeResize="0"/>
          <p:nvPr/>
        </p:nvPicPr>
        <p:blipFill rotWithShape="1">
          <a:blip r:embed="rId6">
            <a:alphaModFix/>
          </a:blip>
          <a:srcRect b="0" l="0" r="0" t="0"/>
          <a:stretch/>
        </p:blipFill>
        <p:spPr>
          <a:xfrm>
            <a:off x="-5328300" y="-3138225"/>
            <a:ext cx="2036099" cy="262132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19" name="Google Shape;319;p47"/>
          <p:cNvSpPr txBox="1"/>
          <p:nvPr>
            <p:ph idx="3" type="body"/>
          </p:nvPr>
        </p:nvSpPr>
        <p:spPr>
          <a:xfrm>
            <a:off x="-5328300" y="-38495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Action - Response to City and County of San Francisco African-American Out Migration 2009</a:t>
            </a:r>
            <a:endParaRPr/>
          </a:p>
        </p:txBody>
      </p:sp>
      <p:pic>
        <p:nvPicPr>
          <p:cNvPr id="320" name="Google Shape;320;p47"/>
          <p:cNvPicPr preferRelativeResize="0"/>
          <p:nvPr/>
        </p:nvPicPr>
        <p:blipFill rotWithShape="1">
          <a:blip r:embed="rId7">
            <a:alphaModFix/>
          </a:blip>
          <a:srcRect b="0" l="0" r="0" t="0"/>
          <a:stretch/>
        </p:blipFill>
        <p:spPr>
          <a:xfrm>
            <a:off x="-6843050" y="1170075"/>
            <a:ext cx="1860651" cy="1453168"/>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1" name="Google Shape;321;p47"/>
          <p:cNvSpPr txBox="1"/>
          <p:nvPr>
            <p:ph idx="3" type="body"/>
          </p:nvPr>
        </p:nvSpPr>
        <p:spPr>
          <a:xfrm>
            <a:off x="-6832250"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San Francisco Better Streets Plan 2010</a:t>
            </a:r>
            <a:endParaRPr/>
          </a:p>
        </p:txBody>
      </p:sp>
      <p:pic>
        <p:nvPicPr>
          <p:cNvPr id="322" name="Google Shape;322;p47"/>
          <p:cNvPicPr preferRelativeResize="0"/>
          <p:nvPr/>
        </p:nvPicPr>
        <p:blipFill rotWithShape="1">
          <a:blip r:embed="rId8">
            <a:alphaModFix/>
          </a:blip>
          <a:srcRect b="0" l="0" r="0" t="0"/>
          <a:stretch/>
        </p:blipFill>
        <p:spPr>
          <a:xfrm>
            <a:off x="-4796124" y="1170078"/>
            <a:ext cx="1959875" cy="1478942"/>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3" name="Google Shape;323;p47"/>
          <p:cNvSpPr txBox="1"/>
          <p:nvPr>
            <p:ph idx="3" type="body"/>
          </p:nvPr>
        </p:nvSpPr>
        <p:spPr>
          <a:xfrm>
            <a:off x="-4796137" y="2649025"/>
            <a:ext cx="19599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Geary Fillmore Underpass &amp; Geary Bus Rapid Transit Project 2013 </a:t>
            </a:r>
            <a:endParaRPr b="1" sz="1100"/>
          </a:p>
        </p:txBody>
      </p:sp>
      <p:pic>
        <p:nvPicPr>
          <p:cNvPr id="324" name="Google Shape;324;p47"/>
          <p:cNvPicPr preferRelativeResize="0"/>
          <p:nvPr/>
        </p:nvPicPr>
        <p:blipFill rotWithShape="1">
          <a:blip r:embed="rId9">
            <a:alphaModFix/>
          </a:blip>
          <a:srcRect b="0" l="0" r="0" t="0"/>
          <a:stretch/>
        </p:blipFill>
        <p:spPr>
          <a:xfrm>
            <a:off x="-2215276" y="7154650"/>
            <a:ext cx="1449025" cy="1864249"/>
          </a:xfrm>
          <a:prstGeom prst="rect">
            <a:avLst/>
          </a:prstGeom>
          <a:noFill/>
          <a:ln cap="flat" cmpd="sng" w="9525">
            <a:solidFill>
              <a:schemeClr val="dk2"/>
            </a:solidFill>
            <a:prstDash val="solid"/>
            <a:round/>
            <a:headEnd len="sm" w="sm" type="none"/>
            <a:tailEnd len="sm" w="sm" type="none"/>
          </a:ln>
        </p:spPr>
      </p:pic>
      <p:sp>
        <p:nvSpPr>
          <p:cNvPr id="325" name="Google Shape;325;p47"/>
          <p:cNvSpPr txBox="1"/>
          <p:nvPr>
            <p:ph idx="3" type="body"/>
          </p:nvPr>
        </p:nvSpPr>
        <p:spPr>
          <a:xfrm>
            <a:off x="-2215275" y="9018900"/>
            <a:ext cx="20361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Japantown Cultural Heritage and Economic Sustainability Strategy 2013</a:t>
            </a:r>
            <a:endParaRPr/>
          </a:p>
        </p:txBody>
      </p:sp>
      <p:pic>
        <p:nvPicPr>
          <p:cNvPr id="326" name="Google Shape;326;p47"/>
          <p:cNvPicPr preferRelativeResize="0"/>
          <p:nvPr/>
        </p:nvPicPr>
        <p:blipFill rotWithShape="1">
          <a:blip r:embed="rId10">
            <a:alphaModFix/>
          </a:blip>
          <a:srcRect b="0" l="0" r="0" t="0"/>
          <a:stretch/>
        </p:blipFill>
        <p:spPr>
          <a:xfrm>
            <a:off x="-2649975" y="1179650"/>
            <a:ext cx="1915664" cy="147895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7" name="Google Shape;327;p47"/>
          <p:cNvSpPr txBox="1"/>
          <p:nvPr>
            <p:ph idx="3" type="body"/>
          </p:nvPr>
        </p:nvSpPr>
        <p:spPr>
          <a:xfrm>
            <a:off x="-2649976" y="2649025"/>
            <a:ext cx="1857600" cy="50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Western Addition Community Based Transportation Plan 2017</a:t>
            </a:r>
            <a:endParaRPr b="1" sz="1100"/>
          </a:p>
        </p:txBody>
      </p:sp>
      <p:pic>
        <p:nvPicPr>
          <p:cNvPr id="328" name="Google Shape;328;p47"/>
          <p:cNvPicPr preferRelativeResize="0"/>
          <p:nvPr/>
        </p:nvPicPr>
        <p:blipFill rotWithShape="1">
          <a:blip r:embed="rId11">
            <a:alphaModFix/>
          </a:blip>
          <a:srcRect b="0" l="0" r="0" t="0"/>
          <a:stretch/>
        </p:blipFill>
        <p:spPr>
          <a:xfrm>
            <a:off x="-4774025" y="3856075"/>
            <a:ext cx="1915675" cy="1484591"/>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196"/>
              </a:srgbClr>
            </a:outerShdw>
          </a:effectLst>
        </p:spPr>
      </p:pic>
      <p:sp>
        <p:nvSpPr>
          <p:cNvPr id="329" name="Google Shape;329;p47"/>
          <p:cNvSpPr txBox="1"/>
          <p:nvPr>
            <p:ph idx="3" type="body"/>
          </p:nvPr>
        </p:nvSpPr>
        <p:spPr>
          <a:xfrm>
            <a:off x="-4744987" y="5462500"/>
            <a:ext cx="1857600" cy="989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200"/>
              </a:spcAft>
              <a:buSzPts val="800"/>
              <a:buNone/>
            </a:pPr>
            <a:r>
              <a:rPr b="1" lang="en" sz="1100"/>
              <a:t>District 5 Housing Opportunities Report 2019</a:t>
            </a:r>
            <a:endParaRPr b="1" sz="1100"/>
          </a:p>
        </p:txBody>
      </p:sp>
      <p:sp>
        <p:nvSpPr>
          <p:cNvPr id="330" name="Google Shape;330;p47"/>
          <p:cNvSpPr txBox="1"/>
          <p:nvPr/>
        </p:nvSpPr>
        <p:spPr>
          <a:xfrm>
            <a:off x="311700" y="877750"/>
            <a:ext cx="8770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400"/>
              </a:spcBef>
              <a:spcAft>
                <a:spcPts val="4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47"/>
          <p:cNvSpPr txBox="1"/>
          <p:nvPr>
            <p:ph idx="3" type="body"/>
          </p:nvPr>
        </p:nvSpPr>
        <p:spPr>
          <a:xfrm>
            <a:off x="5530650" y="982025"/>
            <a:ext cx="3082800" cy="2904600"/>
          </a:xfrm>
          <a:prstGeom prst="rect">
            <a:avLst/>
          </a:prstGeom>
          <a:solidFill>
            <a:srgbClr val="0A203E"/>
          </a:solidFill>
          <a:ln>
            <a:noFill/>
          </a:ln>
        </p:spPr>
        <p:txBody>
          <a:bodyPr anchorCtr="0" anchor="ctr" bIns="93500" lIns="93500" spcFirstLastPara="1" rIns="93500" wrap="square" tIns="93500">
            <a:noAutofit/>
          </a:bodyPr>
          <a:lstStyle/>
          <a:p>
            <a:pPr indent="0" lvl="0" marL="0" rtl="0" algn="l">
              <a:lnSpc>
                <a:spcPct val="100000"/>
              </a:lnSpc>
              <a:spcBef>
                <a:spcPts val="0"/>
              </a:spcBef>
              <a:spcAft>
                <a:spcPts val="0"/>
              </a:spcAft>
              <a:buClr>
                <a:schemeClr val="dk1"/>
              </a:buClr>
              <a:buSzPts val="1100"/>
              <a:buFont typeface="Arial"/>
              <a:buNone/>
            </a:pPr>
            <a:r>
              <a:rPr b="1" lang="en" sz="1200">
                <a:solidFill>
                  <a:schemeClr val="accent3"/>
                </a:solidFill>
              </a:rPr>
              <a:t>これまでに多くの地域コミュニティのメンバーが、これらの取り組みに時間と専門知識を提供してきました。</a:t>
            </a:r>
            <a:endParaRPr b="1" sz="1200">
              <a:solidFill>
                <a:schemeClr val="accent3"/>
              </a:solidFill>
            </a:endParaRPr>
          </a:p>
          <a:p>
            <a:pPr indent="0" lvl="0" marL="0" rtl="0" algn="l">
              <a:lnSpc>
                <a:spcPct val="100000"/>
              </a:lnSpc>
              <a:spcBef>
                <a:spcPts val="1200"/>
              </a:spcBef>
              <a:spcAft>
                <a:spcPts val="1200"/>
              </a:spcAft>
              <a:buClr>
                <a:schemeClr val="dk1"/>
              </a:buClr>
              <a:buSzPts val="1100"/>
              <a:buFont typeface="Arial"/>
              <a:buNone/>
            </a:pPr>
            <a:r>
              <a:rPr b="1" lang="en" sz="1200">
                <a:solidFill>
                  <a:schemeClr val="accent3"/>
                </a:solidFill>
              </a:rPr>
              <a:t>WAGCSは、これまでの取り組みを基盤として発展させます。交通と土地利用計画を連携させることで、都市再開発による甚大な影響に対応するアイデアを検討します。</a:t>
            </a:r>
            <a:endParaRPr b="1" sz="1200">
              <a:solidFill>
                <a:schemeClr val="accent3"/>
              </a:solidFill>
            </a:endParaRPr>
          </a:p>
        </p:txBody>
      </p:sp>
      <p:sp>
        <p:nvSpPr>
          <p:cNvPr id="332" name="Google Shape;332;p47"/>
          <p:cNvSpPr txBox="1"/>
          <p:nvPr>
            <p:ph idx="3" type="body"/>
          </p:nvPr>
        </p:nvSpPr>
        <p:spPr>
          <a:xfrm>
            <a:off x="311700" y="1494200"/>
            <a:ext cx="4259700" cy="2090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1200"/>
              </a:spcBef>
              <a:spcAft>
                <a:spcPts val="0"/>
              </a:spcAft>
              <a:buClr>
                <a:schemeClr val="dk1"/>
              </a:buClr>
              <a:buSzPts val="1100"/>
              <a:buFont typeface="Arial"/>
              <a:buNone/>
            </a:pPr>
            <a:r>
              <a:rPr b="1" lang="en" sz="1200"/>
              <a:t>2017年 ウエスタン・アディション地域密着型交通計画</a:t>
            </a:r>
            <a:endParaRPr b="1" sz="1200"/>
          </a:p>
          <a:p>
            <a:pPr indent="0" lvl="0" marL="0" rtl="0" algn="l">
              <a:lnSpc>
                <a:spcPct val="100000"/>
              </a:lnSpc>
              <a:spcBef>
                <a:spcPts val="1200"/>
              </a:spcBef>
              <a:spcAft>
                <a:spcPts val="0"/>
              </a:spcAft>
              <a:buClr>
                <a:schemeClr val="dk1"/>
              </a:buClr>
              <a:buSzPts val="1100"/>
              <a:buFont typeface="Arial"/>
              <a:buNone/>
            </a:pPr>
            <a:r>
              <a:rPr b="1" lang="en" sz="1200"/>
              <a:t>2025年 自転車・ローリング計画 フィルモアCAP</a:t>
            </a:r>
            <a:endParaRPr b="1" sz="1200"/>
          </a:p>
          <a:p>
            <a:pPr indent="0" lvl="0" marL="0" rtl="0" algn="l">
              <a:lnSpc>
                <a:spcPct val="100000"/>
              </a:lnSpc>
              <a:spcBef>
                <a:spcPts val="1200"/>
              </a:spcBef>
              <a:spcAft>
                <a:spcPts val="0"/>
              </a:spcAft>
              <a:buClr>
                <a:schemeClr val="dk1"/>
              </a:buClr>
              <a:buSzPts val="1100"/>
              <a:buFont typeface="Arial"/>
              <a:buNone/>
            </a:pPr>
            <a:r>
              <a:rPr b="1" lang="en" sz="1200"/>
              <a:t>2026年 フィルモア・コミュニティ・アクション・プラン</a:t>
            </a:r>
            <a:endParaRPr b="1" sz="1200"/>
          </a:p>
          <a:p>
            <a:pPr indent="0" lvl="0" marL="0" rtl="0" algn="l">
              <a:lnSpc>
                <a:spcPct val="100000"/>
              </a:lnSpc>
              <a:spcBef>
                <a:spcPts val="1200"/>
              </a:spcBef>
              <a:spcAft>
                <a:spcPts val="0"/>
              </a:spcAft>
              <a:buClr>
                <a:schemeClr val="dk1"/>
              </a:buClr>
              <a:buSzPts val="1100"/>
              <a:buFont typeface="Arial"/>
              <a:buNone/>
            </a:pPr>
            <a:r>
              <a:rPr b="1" lang="en" sz="1200"/>
              <a:t>フィルモア交通・安全プロジェクト［進行中］</a:t>
            </a:r>
            <a:endParaRPr b="1" sz="1200"/>
          </a:p>
          <a:p>
            <a:pPr indent="0" lvl="0" marL="0" rtl="0" algn="l">
              <a:lnSpc>
                <a:spcPct val="100000"/>
              </a:lnSpc>
              <a:spcBef>
                <a:spcPts val="1200"/>
              </a:spcBef>
              <a:spcAft>
                <a:spcPts val="1200"/>
              </a:spcAft>
              <a:buClr>
                <a:schemeClr val="dk1"/>
              </a:buClr>
              <a:buSzPts val="1100"/>
              <a:buFont typeface="Arial"/>
              <a:buNone/>
            </a:pPr>
            <a:r>
              <a:rPr b="1" lang="en" sz="1200"/>
              <a:t>フリーダム・ウェストおよびブキャナン・モールにおける住宅・公共空間への投資</a:t>
            </a:r>
            <a:endParaRPr b="1" sz="1200"/>
          </a:p>
        </p:txBody>
      </p:sp>
      <p:sp>
        <p:nvSpPr>
          <p:cNvPr id="333" name="Google Shape;333;p47"/>
          <p:cNvSpPr txBox="1"/>
          <p:nvPr>
            <p:ph idx="3" type="body"/>
          </p:nvPr>
        </p:nvSpPr>
        <p:spPr>
          <a:xfrm>
            <a:off x="9468100" y="1631575"/>
            <a:ext cx="3277800" cy="26214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Clr>
                <a:schemeClr val="dk1"/>
              </a:buClr>
              <a:buSzPts val="1100"/>
              <a:buFont typeface="Arial"/>
              <a:buNone/>
            </a:pPr>
            <a:r>
              <a:rPr b="1" lang="en" sz="1000"/>
              <a:t>Countless community members have also contributed their time and expertise to those past efforts. WAGCS will on build on those past efforts and incremental improvements to:</a:t>
            </a:r>
            <a:endParaRPr b="1" sz="1000"/>
          </a:p>
          <a:p>
            <a:pPr indent="0" lvl="0" marL="0" rtl="0" algn="l">
              <a:lnSpc>
                <a:spcPct val="100000"/>
              </a:lnSpc>
              <a:spcBef>
                <a:spcPts val="1200"/>
              </a:spcBef>
              <a:spcAft>
                <a:spcPts val="0"/>
              </a:spcAft>
              <a:buClr>
                <a:schemeClr val="dk1"/>
              </a:buClr>
              <a:buSzPts val="1100"/>
              <a:buFont typeface="Arial"/>
              <a:buNone/>
            </a:pPr>
            <a:r>
              <a:rPr b="1" lang="en" sz="1000"/>
              <a:t>Coordinating transportation and </a:t>
            </a:r>
            <a:br>
              <a:rPr b="1" lang="en" sz="1000"/>
            </a:br>
            <a:r>
              <a:rPr b="1" lang="en" sz="1000"/>
              <a:t>Land Use Planning</a:t>
            </a:r>
            <a:br>
              <a:rPr b="1" lang="en" sz="1000"/>
            </a:br>
            <a:r>
              <a:rPr lang="en" sz="1000"/>
              <a:t>Redevelopment had profound effects on both transportation infrastructure and the built environment. This study will identify recommendations to improve both.</a:t>
            </a:r>
            <a:endParaRPr sz="1000"/>
          </a:p>
          <a:p>
            <a:pPr indent="0" lvl="0" marL="0" rtl="0" algn="l">
              <a:lnSpc>
                <a:spcPct val="100000"/>
              </a:lnSpc>
              <a:spcBef>
                <a:spcPts val="1200"/>
              </a:spcBef>
              <a:spcAft>
                <a:spcPts val="1200"/>
              </a:spcAft>
              <a:buClr>
                <a:schemeClr val="dk1"/>
              </a:buClr>
              <a:buSzPts val="1100"/>
              <a:buFont typeface="Arial"/>
              <a:buNone/>
            </a:pPr>
            <a:r>
              <a:rPr b="1" lang="en" sz="1000"/>
              <a:t>Consider major changes</a:t>
            </a:r>
            <a:br>
              <a:rPr b="1" lang="en" sz="1000"/>
            </a:br>
            <a:r>
              <a:rPr lang="en" sz="1000"/>
              <a:t>The scale and impacts of redevelopment are enormous. This study will be able to consider major, transformative ideas</a:t>
            </a:r>
            <a:endParaRPr b="1" sz="1000"/>
          </a:p>
        </p:txBody>
      </p:sp>
      <p:sp>
        <p:nvSpPr>
          <p:cNvPr id="334" name="Google Shape;334;p47"/>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近年の取り組み</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8"/>
          <p:cNvSpPr/>
          <p:nvPr/>
        </p:nvSpPr>
        <p:spPr>
          <a:xfrm>
            <a:off x="-2423800" y="-1143000"/>
            <a:ext cx="10572660" cy="6768234"/>
          </a:xfrm>
          <a:custGeom>
            <a:rect b="b" l="l" r="r" t="t"/>
            <a:pathLst>
              <a:path extrusionOk="0" h="447117" w="470471">
                <a:moveTo>
                  <a:pt x="8720" y="422795"/>
                </a:moveTo>
                <a:cubicBezTo>
                  <a:pt x="-10941" y="403867"/>
                  <a:pt x="7377" y="392998"/>
                  <a:pt x="17512" y="333406"/>
                </a:cubicBezTo>
                <a:cubicBezTo>
                  <a:pt x="27648" y="273814"/>
                  <a:pt x="22641" y="118850"/>
                  <a:pt x="69533" y="65241"/>
                </a:cubicBezTo>
                <a:cubicBezTo>
                  <a:pt x="116425" y="11632"/>
                  <a:pt x="232557" y="18226"/>
                  <a:pt x="298866" y="11754"/>
                </a:cubicBezTo>
                <a:cubicBezTo>
                  <a:pt x="365175" y="5282"/>
                  <a:pt x="450411" y="-17676"/>
                  <a:pt x="467385" y="26408"/>
                </a:cubicBezTo>
                <a:cubicBezTo>
                  <a:pt x="484359" y="70492"/>
                  <a:pt x="426965" y="211413"/>
                  <a:pt x="400710" y="276256"/>
                </a:cubicBezTo>
                <a:cubicBezTo>
                  <a:pt x="374455" y="341099"/>
                  <a:pt x="354062" y="387015"/>
                  <a:pt x="309856" y="415468"/>
                </a:cubicBezTo>
                <a:cubicBezTo>
                  <a:pt x="265650" y="443921"/>
                  <a:pt x="185665" y="445753"/>
                  <a:pt x="135476" y="446974"/>
                </a:cubicBezTo>
                <a:cubicBezTo>
                  <a:pt x="85287" y="448195"/>
                  <a:pt x="28381" y="441723"/>
                  <a:pt x="8720" y="42279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8"/>
          <p:cNvSpPr txBox="1"/>
          <p:nvPr>
            <p:ph type="title"/>
          </p:nvPr>
        </p:nvSpPr>
        <p:spPr>
          <a:xfrm>
            <a:off x="311700" y="242700"/>
            <a:ext cx="7959000" cy="22758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b="1" lang="en" sz="4800">
                <a:solidFill>
                  <a:schemeClr val="accent3"/>
                </a:solidFill>
              </a:rPr>
              <a:t>プロジェクトの</a:t>
            </a:r>
            <a:endParaRPr b="1" sz="4800">
              <a:solidFill>
                <a:schemeClr val="accent3"/>
              </a:solidFill>
            </a:endParaRPr>
          </a:p>
          <a:p>
            <a:pPr indent="0" lvl="0" marL="0" rtl="0" algn="l">
              <a:lnSpc>
                <a:spcPct val="100000"/>
              </a:lnSpc>
              <a:spcBef>
                <a:spcPts val="0"/>
              </a:spcBef>
              <a:spcAft>
                <a:spcPts val="0"/>
              </a:spcAft>
              <a:buSzPts val="3000"/>
              <a:buNone/>
            </a:pPr>
            <a:r>
              <a:rPr b="1" lang="en" sz="4800">
                <a:solidFill>
                  <a:schemeClr val="accent3"/>
                </a:solidFill>
              </a:rPr>
              <a:t>目標および目的</a:t>
            </a:r>
            <a:endParaRPr b="1" sz="4800">
              <a:solidFill>
                <a:schemeClr val="accent3"/>
              </a:solidFill>
            </a:endParaRPr>
          </a:p>
        </p:txBody>
      </p:sp>
      <p:sp>
        <p:nvSpPr>
          <p:cNvPr id="341" name="Google Shape;341;p48"/>
          <p:cNvSpPr txBox="1"/>
          <p:nvPr>
            <p:ph idx="12" type="sldNum"/>
          </p:nvPr>
        </p:nvSpPr>
        <p:spPr>
          <a:xfrm>
            <a:off x="311708" y="4663217"/>
            <a:ext cx="548700" cy="393600"/>
          </a:xfrm>
          <a:prstGeom prst="rect">
            <a:avLst/>
          </a:prstGeom>
          <a:noFill/>
          <a:ln>
            <a:noFill/>
          </a:ln>
        </p:spPr>
        <p:txBody>
          <a:bodyPr anchorCtr="0" anchor="b" bIns="93500" lIns="93500" spcFirstLastPara="1" rIns="93500" wrap="square" tIns="93500">
            <a:noAutofit/>
          </a:bodyPr>
          <a:lstStyle/>
          <a:p>
            <a:pPr indent="0" lvl="0" marL="0" rtl="0" algn="l">
              <a:lnSpc>
                <a:spcPct val="100000"/>
              </a:lnSpc>
              <a:spcBef>
                <a:spcPts val="0"/>
              </a:spcBef>
              <a:spcAft>
                <a:spcPts val="0"/>
              </a:spcAft>
              <a:buSzPts val="1000"/>
              <a:buNone/>
            </a:pPr>
            <a:fld id="{00000000-1234-1234-1234-123412341234}" type="slidenum">
              <a:rPr lang="en"/>
              <a:t>‹#›</a:t>
            </a:fld>
            <a:endParaRPr/>
          </a:p>
        </p:txBody>
      </p:sp>
      <p:pic>
        <p:nvPicPr>
          <p:cNvPr id="342" name="Google Shape;342;p48"/>
          <p:cNvPicPr preferRelativeResize="0"/>
          <p:nvPr/>
        </p:nvPicPr>
        <p:blipFill rotWithShape="1">
          <a:blip r:embed="rId3">
            <a:alphaModFix/>
          </a:blip>
          <a:srcRect b="0" l="0" r="0" t="0"/>
          <a:stretch/>
        </p:blipFill>
        <p:spPr>
          <a:xfrm>
            <a:off x="6253025" y="3490862"/>
            <a:ext cx="2579275" cy="165263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49" title="Pattern 1.jpg"/>
          <p:cNvPicPr preferRelativeResize="0"/>
          <p:nvPr/>
        </p:nvPicPr>
        <p:blipFill rotWithShape="1">
          <a:blip r:embed="rId3">
            <a:alphaModFix amt="40000"/>
          </a:blip>
          <a:srcRect b="-11564" l="13334" r="22497" t="-88157"/>
          <a:stretch/>
        </p:blipFill>
        <p:spPr>
          <a:xfrm rot="5400000">
            <a:off x="6263850" y="-3295375"/>
            <a:ext cx="3244200" cy="6279000"/>
          </a:xfrm>
          <a:prstGeom prst="round2DiagRect">
            <a:avLst>
              <a:gd fmla="val 50000" name="adj1"/>
              <a:gd fmla="val 31517" name="adj2"/>
            </a:avLst>
          </a:prstGeom>
          <a:noFill/>
          <a:ln>
            <a:noFill/>
          </a:ln>
        </p:spPr>
      </p:pic>
      <p:sp>
        <p:nvSpPr>
          <p:cNvPr id="348" name="Google Shape;348;p49"/>
          <p:cNvSpPr txBox="1"/>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Hanken Grotesk"/>
                <a:ea typeface="Hanken Grotesk"/>
                <a:cs typeface="Hanken Grotesk"/>
                <a:sym typeface="Hanken Grotesk"/>
              </a:rPr>
              <a:t>目標の概要</a:t>
            </a:r>
            <a:endParaRPr b="0" i="0" sz="3000" u="none" cap="none" strike="noStrike">
              <a:solidFill>
                <a:srgbClr val="000000"/>
              </a:solidFill>
              <a:latin typeface="Hanken Grotesk"/>
              <a:ea typeface="Hanken Grotesk"/>
              <a:cs typeface="Hanken Grotesk"/>
              <a:sym typeface="Hanken Grotesk"/>
            </a:endParaRPr>
          </a:p>
        </p:txBody>
      </p:sp>
      <p:sp>
        <p:nvSpPr>
          <p:cNvPr id="349" name="Google Shape;349;p49"/>
          <p:cNvSpPr/>
          <p:nvPr/>
        </p:nvSpPr>
        <p:spPr>
          <a:xfrm>
            <a:off x="255539" y="2090300"/>
            <a:ext cx="1562700" cy="2296500"/>
          </a:xfrm>
          <a:prstGeom prst="roundRect">
            <a:avLst>
              <a:gd fmla="val 16667" name="adj"/>
            </a:avLst>
          </a:prstGeom>
          <a:solidFill>
            <a:schemeClr val="accent4"/>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公平性: </a:t>
            </a:r>
            <a:endParaRPr b="1" i="0" sz="1400" u="none" cap="none" strike="noStrike">
              <a:solidFill>
                <a:schemeClr val="accent6"/>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被害の修復</a:t>
            </a:r>
            <a:endParaRPr b="1" i="0" sz="1400" u="none" cap="none" strike="noStrike">
              <a:solidFill>
                <a:schemeClr val="accent6"/>
              </a:solidFill>
              <a:latin typeface="Hanken Grotesk"/>
              <a:ea typeface="Hanken Grotesk"/>
              <a:cs typeface="Hanken Grotesk"/>
              <a:sym typeface="Hanken Grotesk"/>
            </a:endParaRPr>
          </a:p>
        </p:txBody>
      </p:sp>
      <p:sp>
        <p:nvSpPr>
          <p:cNvPr id="350" name="Google Shape;350;p49"/>
          <p:cNvSpPr/>
          <p:nvPr/>
        </p:nvSpPr>
        <p:spPr>
          <a:xfrm>
            <a:off x="1995039" y="2090300"/>
            <a:ext cx="1562700" cy="2296500"/>
          </a:xfrm>
          <a:prstGeom prst="roundRect">
            <a:avLst>
              <a:gd fmla="val 16667" name="adj"/>
            </a:avLst>
          </a:prstGeom>
          <a:solidFill>
            <a:schemeClr val="accent1"/>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accent2"/>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accent2"/>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安全性と</a:t>
            </a:r>
            <a:endParaRPr b="1" i="0" sz="1400" u="none" cap="none" strike="noStrike">
              <a:solidFill>
                <a:schemeClr val="accent2"/>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住みやすさ：</a:t>
            </a:r>
            <a:endParaRPr b="1" i="0" sz="1400" u="none" cap="none" strike="noStrike">
              <a:solidFill>
                <a:schemeClr val="accent2"/>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地域のつながりを再生する</a:t>
            </a:r>
            <a:endParaRPr b="1" i="0" sz="1400" u="none" cap="none" strike="noStrike">
              <a:solidFill>
                <a:schemeClr val="accent2"/>
              </a:solidFill>
              <a:latin typeface="Hanken Grotesk"/>
              <a:ea typeface="Hanken Grotesk"/>
              <a:cs typeface="Hanken Grotesk"/>
              <a:sym typeface="Hanken Grotesk"/>
            </a:endParaRPr>
          </a:p>
        </p:txBody>
      </p:sp>
      <p:sp>
        <p:nvSpPr>
          <p:cNvPr id="351" name="Google Shape;351;p49"/>
          <p:cNvSpPr/>
          <p:nvPr/>
        </p:nvSpPr>
        <p:spPr>
          <a:xfrm>
            <a:off x="3734539" y="2090300"/>
            <a:ext cx="1562700" cy="2296500"/>
          </a:xfrm>
          <a:prstGeom prst="roundRect">
            <a:avLst>
              <a:gd fmla="val 16667" name="adj"/>
            </a:avLst>
          </a:prstGeom>
          <a:solidFill>
            <a:srgbClr val="EB9A36"/>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4"/>
                </a:solidFill>
                <a:latin typeface="Hanken Grotesk"/>
                <a:ea typeface="Hanken Grotesk"/>
                <a:cs typeface="Hanken Grotesk"/>
                <a:sym typeface="Hanken Grotesk"/>
              </a:rPr>
              <a:t>経済的活力</a:t>
            </a:r>
            <a:endParaRPr b="1" i="0" sz="1400" u="none" cap="none" strike="noStrike">
              <a:solidFill>
                <a:schemeClr val="accent4"/>
              </a:solidFill>
              <a:latin typeface="Hanken Grotesk"/>
              <a:ea typeface="Hanken Grotesk"/>
              <a:cs typeface="Hanken Grotesk"/>
              <a:sym typeface="Hanken Grotesk"/>
            </a:endParaRPr>
          </a:p>
        </p:txBody>
      </p:sp>
      <p:sp>
        <p:nvSpPr>
          <p:cNvPr id="352" name="Google Shape;352;p49"/>
          <p:cNvSpPr/>
          <p:nvPr/>
        </p:nvSpPr>
        <p:spPr>
          <a:xfrm>
            <a:off x="5474040" y="2090300"/>
            <a:ext cx="1562700" cy="2296500"/>
          </a:xfrm>
          <a:prstGeom prst="roundRect">
            <a:avLst>
              <a:gd fmla="val 16667" name="adj"/>
            </a:avLst>
          </a:prstGeom>
          <a:solidFill>
            <a:schemeClr val="accent2"/>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環境の</a:t>
            </a:r>
            <a:endParaRPr b="1" i="0" sz="1400" u="none" cap="none" strike="noStrike">
              <a:solidFill>
                <a:schemeClr val="accent1"/>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持続可能性</a:t>
            </a:r>
            <a:endParaRPr b="0" i="0" sz="1400" u="none" cap="none" strike="noStrike">
              <a:solidFill>
                <a:schemeClr val="accent1"/>
              </a:solidFill>
              <a:latin typeface="Inter"/>
              <a:ea typeface="Inter"/>
              <a:cs typeface="Inter"/>
              <a:sym typeface="Inter"/>
            </a:endParaRPr>
          </a:p>
        </p:txBody>
      </p:sp>
      <p:sp>
        <p:nvSpPr>
          <p:cNvPr id="353" name="Google Shape;353;p49"/>
          <p:cNvSpPr/>
          <p:nvPr/>
        </p:nvSpPr>
        <p:spPr>
          <a:xfrm>
            <a:off x="7213539" y="2090300"/>
            <a:ext cx="1670700" cy="2296500"/>
          </a:xfrm>
          <a:prstGeom prst="roundRect">
            <a:avLst>
              <a:gd fmla="val 16667" name="adj"/>
            </a:avLst>
          </a:prstGeom>
          <a:solidFill>
            <a:schemeClr val="accent5"/>
          </a:solidFill>
          <a:ln>
            <a:noFill/>
          </a:ln>
        </p:spPr>
        <p:txBody>
          <a:bodyPr anchorCtr="0" anchor="ctr" bIns="84150" lIns="84150" spcFirstLastPara="1" rIns="84150" wrap="square" tIns="8415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アカウンタビリティ（責任）と</a:t>
            </a:r>
            <a:endParaRPr b="1" i="0" sz="1400" u="none" cap="none" strike="noStrike">
              <a:solidFill>
                <a:schemeClr val="accent1"/>
              </a:solidFill>
              <a:latin typeface="Hanken Grotesk"/>
              <a:ea typeface="Hanken Grotesk"/>
              <a:cs typeface="Hanken Grotesk"/>
              <a:sym typeface="Hanken Grotesk"/>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市民エンゲージメント（協働・参画）</a:t>
            </a:r>
            <a:endParaRPr b="0" i="0" sz="1400" u="none" cap="none" strike="noStrike">
              <a:solidFill>
                <a:schemeClr val="accent1"/>
              </a:solidFill>
              <a:latin typeface="Inter"/>
              <a:ea typeface="Inter"/>
              <a:cs typeface="Inter"/>
              <a:sym typeface="Inter"/>
            </a:endParaRPr>
          </a:p>
        </p:txBody>
      </p:sp>
      <p:sp>
        <p:nvSpPr>
          <p:cNvPr id="354" name="Google Shape;354;p49"/>
          <p:cNvSpPr txBox="1"/>
          <p:nvPr/>
        </p:nvSpPr>
        <p:spPr>
          <a:xfrm>
            <a:off x="863550" y="1650275"/>
            <a:ext cx="74169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これらの目標はプロジェクトの指針となり、代替案の評価に使用されます。</a:t>
            </a:r>
            <a:endParaRPr b="0" i="0" sz="1500" u="none" cap="none" strike="noStrike">
              <a:solidFill>
                <a:schemeClr val="dk1"/>
              </a:solidFill>
              <a:latin typeface="Arial"/>
              <a:ea typeface="Arial"/>
              <a:cs typeface="Arial"/>
              <a:sym typeface="Arial"/>
            </a:endParaRPr>
          </a:p>
        </p:txBody>
      </p:sp>
      <p:sp>
        <p:nvSpPr>
          <p:cNvPr id="355" name="Google Shape;355;p49"/>
          <p:cNvSpPr txBox="1"/>
          <p:nvPr/>
        </p:nvSpPr>
        <p:spPr>
          <a:xfrm>
            <a:off x="370618"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6"/>
                </a:solidFill>
                <a:latin typeface="Hanken Grotesk Black"/>
                <a:ea typeface="Hanken Grotesk Black"/>
                <a:cs typeface="Hanken Grotesk Black"/>
                <a:sym typeface="Hanken Grotesk Black"/>
              </a:rPr>
              <a:t>1</a:t>
            </a:r>
            <a:endParaRPr b="0" i="0" sz="3600" u="none" cap="none" strike="noStrike">
              <a:solidFill>
                <a:schemeClr val="accent6"/>
              </a:solidFill>
              <a:latin typeface="Hanken Grotesk Black"/>
              <a:ea typeface="Hanken Grotesk Black"/>
              <a:cs typeface="Hanken Grotesk Black"/>
              <a:sym typeface="Hanken Grotesk Black"/>
            </a:endParaRPr>
          </a:p>
        </p:txBody>
      </p:sp>
      <p:sp>
        <p:nvSpPr>
          <p:cNvPr id="356" name="Google Shape;356;p49"/>
          <p:cNvSpPr txBox="1"/>
          <p:nvPr/>
        </p:nvSpPr>
        <p:spPr>
          <a:xfrm>
            <a:off x="2110093"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2"/>
                </a:solidFill>
                <a:latin typeface="Hanken Grotesk Black"/>
                <a:ea typeface="Hanken Grotesk Black"/>
                <a:cs typeface="Hanken Grotesk Black"/>
                <a:sym typeface="Hanken Grotesk Black"/>
              </a:rPr>
              <a:t>2</a:t>
            </a:r>
            <a:endParaRPr b="0" i="0" sz="3600" u="none" cap="none" strike="noStrike">
              <a:solidFill>
                <a:schemeClr val="accent2"/>
              </a:solidFill>
              <a:latin typeface="Hanken Grotesk Black"/>
              <a:ea typeface="Hanken Grotesk Black"/>
              <a:cs typeface="Hanken Grotesk Black"/>
              <a:sym typeface="Hanken Grotesk Black"/>
            </a:endParaRPr>
          </a:p>
        </p:txBody>
      </p:sp>
      <p:sp>
        <p:nvSpPr>
          <p:cNvPr id="357" name="Google Shape;357;p49"/>
          <p:cNvSpPr txBox="1"/>
          <p:nvPr/>
        </p:nvSpPr>
        <p:spPr>
          <a:xfrm>
            <a:off x="3849580"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4"/>
                </a:solidFill>
                <a:latin typeface="Hanken Grotesk Black"/>
                <a:ea typeface="Hanken Grotesk Black"/>
                <a:cs typeface="Hanken Grotesk Black"/>
                <a:sym typeface="Hanken Grotesk Black"/>
              </a:rPr>
              <a:t>3</a:t>
            </a:r>
            <a:endParaRPr b="0" i="0" sz="3600" u="none" cap="none" strike="noStrike">
              <a:solidFill>
                <a:schemeClr val="accent4"/>
              </a:solidFill>
              <a:latin typeface="Hanken Grotesk Black"/>
              <a:ea typeface="Hanken Grotesk Black"/>
              <a:cs typeface="Hanken Grotesk Black"/>
              <a:sym typeface="Hanken Grotesk Black"/>
            </a:endParaRPr>
          </a:p>
        </p:txBody>
      </p:sp>
      <p:sp>
        <p:nvSpPr>
          <p:cNvPr id="358" name="Google Shape;358;p49"/>
          <p:cNvSpPr txBox="1"/>
          <p:nvPr/>
        </p:nvSpPr>
        <p:spPr>
          <a:xfrm>
            <a:off x="5589068"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1"/>
                </a:solidFill>
                <a:latin typeface="Hanken Grotesk Black"/>
                <a:ea typeface="Hanken Grotesk Black"/>
                <a:cs typeface="Hanken Grotesk Black"/>
                <a:sym typeface="Hanken Grotesk Black"/>
              </a:rPr>
              <a:t>4</a:t>
            </a:r>
            <a:endParaRPr b="0" i="0" sz="3600" u="none" cap="none" strike="noStrike">
              <a:solidFill>
                <a:schemeClr val="accent1"/>
              </a:solidFill>
              <a:latin typeface="Hanken Grotesk Black"/>
              <a:ea typeface="Hanken Grotesk Black"/>
              <a:cs typeface="Hanken Grotesk Black"/>
              <a:sym typeface="Hanken Grotesk Black"/>
            </a:endParaRPr>
          </a:p>
        </p:txBody>
      </p:sp>
      <p:sp>
        <p:nvSpPr>
          <p:cNvPr id="359" name="Google Shape;359;p49"/>
          <p:cNvSpPr txBox="1"/>
          <p:nvPr/>
        </p:nvSpPr>
        <p:spPr>
          <a:xfrm>
            <a:off x="7328568" y="2099250"/>
            <a:ext cx="690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 sz="3600" u="none" cap="none" strike="noStrike">
                <a:solidFill>
                  <a:schemeClr val="accent1"/>
                </a:solidFill>
                <a:latin typeface="Hanken Grotesk Black"/>
                <a:ea typeface="Hanken Grotesk Black"/>
                <a:cs typeface="Hanken Grotesk Black"/>
                <a:sym typeface="Hanken Grotesk Black"/>
              </a:rPr>
              <a:t>5</a:t>
            </a:r>
            <a:endParaRPr b="0" i="0" sz="3600" u="none" cap="none" strike="noStrike">
              <a:solidFill>
                <a:schemeClr val="accent1"/>
              </a:solidFill>
              <a:latin typeface="Hanken Grotesk Black"/>
              <a:ea typeface="Hanken Grotesk Black"/>
              <a:cs typeface="Hanken Grotesk Black"/>
              <a:sym typeface="Hanken Grotesk Black"/>
            </a:endParaRPr>
          </a:p>
        </p:txBody>
      </p:sp>
      <p:sp>
        <p:nvSpPr>
          <p:cNvPr id="360" name="Google Shape;360;p49"/>
          <p:cNvSpPr txBox="1"/>
          <p:nvPr/>
        </p:nvSpPr>
        <p:spPr>
          <a:xfrm>
            <a:off x="5353350" y="158350"/>
            <a:ext cx="3631200" cy="1143600"/>
          </a:xfrm>
          <a:prstGeom prst="rect">
            <a:avLst/>
          </a:prstGeom>
          <a:noFill/>
          <a:ln>
            <a:noFill/>
          </a:ln>
        </p:spPr>
        <p:txBody>
          <a:bodyPr anchorCtr="0" anchor="t" bIns="91425" lIns="91425" spcFirstLastPara="1" rIns="91425" wrap="square" tIns="91425">
            <a:spAutoFit/>
          </a:bodyPr>
          <a:lstStyle/>
          <a:p>
            <a:pPr indent="0" lvl="0" marL="0" marR="0" rtl="0" algn="r">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Inter Black"/>
                <a:ea typeface="Inter Black"/>
                <a:cs typeface="Inter Black"/>
                <a:sym typeface="Inter Black"/>
              </a:rPr>
              <a:t>今回の地域参画活動の主な目的は、これらの内容が皆様の考えと合致しているか、</a:t>
            </a:r>
            <a:endParaRPr b="0" i="0" sz="1400" u="none" cap="none" strike="noStrike">
              <a:solidFill>
                <a:srgbClr val="000000"/>
              </a:solidFill>
              <a:latin typeface="Inter Black"/>
              <a:ea typeface="Inter Black"/>
              <a:cs typeface="Inter Black"/>
              <a:sym typeface="Inter Black"/>
            </a:endParaRPr>
          </a:p>
          <a:p>
            <a:pPr indent="0" lvl="0" marL="0" marR="0" rtl="0" algn="r">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Inter Black"/>
                <a:ea typeface="Inter Black"/>
                <a:cs typeface="Inter Black"/>
                <a:sym typeface="Inter Black"/>
              </a:rPr>
              <a:t>また不足していると感じる点がないかに</a:t>
            </a:r>
            <a:endParaRPr b="0" i="0" sz="1400" u="none" cap="none" strike="noStrike">
              <a:solidFill>
                <a:srgbClr val="000000"/>
              </a:solidFill>
              <a:latin typeface="Inter Black"/>
              <a:ea typeface="Inter Black"/>
              <a:cs typeface="Inter Black"/>
              <a:sym typeface="Inter Black"/>
            </a:endParaRPr>
          </a:p>
          <a:p>
            <a:pPr indent="0" lvl="0" marL="0" marR="0" rtl="0" algn="r">
              <a:lnSpc>
                <a:spcPct val="115000"/>
              </a:lnSpc>
              <a:spcBef>
                <a:spcPts val="0"/>
              </a:spcBef>
              <a:spcAft>
                <a:spcPts val="0"/>
              </a:spcAft>
              <a:buClr>
                <a:srgbClr val="000000"/>
              </a:buClr>
              <a:buSzPts val="1400"/>
              <a:buFont typeface="Arial"/>
              <a:buNone/>
            </a:pPr>
            <a:r>
              <a:rPr b="0" i="0" lang="en" sz="1400" u="none" cap="none" strike="noStrike">
                <a:solidFill>
                  <a:srgbClr val="000000"/>
                </a:solidFill>
                <a:latin typeface="Inter Black"/>
                <a:ea typeface="Inter Black"/>
                <a:cs typeface="Inter Black"/>
                <a:sym typeface="Inter Black"/>
              </a:rPr>
              <a:t>ついて、ご意見を伺うことです。</a:t>
            </a:r>
            <a:endParaRPr b="0" i="0" sz="1400" u="none" cap="none" strike="noStrike">
              <a:solidFill>
                <a:srgbClr val="000000"/>
              </a:solidFill>
              <a:latin typeface="Inter Black"/>
              <a:ea typeface="Inter Black"/>
              <a:cs typeface="Inter Black"/>
              <a:sym typeface="Inter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364" name="Shape 364"/>
        <p:cNvGrpSpPr/>
        <p:nvPr/>
      </p:nvGrpSpPr>
      <p:grpSpPr>
        <a:xfrm>
          <a:off x="0" y="0"/>
          <a:ext cx="0" cy="0"/>
          <a:chOff x="0" y="0"/>
          <a:chExt cx="0" cy="0"/>
        </a:xfrm>
      </p:grpSpPr>
      <p:sp>
        <p:nvSpPr>
          <p:cNvPr id="365" name="Google Shape;365;p50"/>
          <p:cNvSpPr txBox="1"/>
          <p:nvPr/>
        </p:nvSpPr>
        <p:spPr>
          <a:xfrm>
            <a:off x="499200" y="242700"/>
            <a:ext cx="52410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6"/>
                </a:solidFill>
                <a:latin typeface="Hanken Grotesk"/>
                <a:ea typeface="Hanken Grotesk"/>
                <a:cs typeface="Hanken Grotesk"/>
                <a:sym typeface="Hanken Grotesk"/>
              </a:rPr>
              <a:t>公平性: 被害の修復</a:t>
            </a:r>
            <a:endParaRPr b="1" i="0" sz="3000" u="none" cap="none" strike="noStrike">
              <a:solidFill>
                <a:schemeClr val="accent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6"/>
              </a:solidFill>
              <a:latin typeface="Hanken Grotesk"/>
              <a:ea typeface="Hanken Grotesk"/>
              <a:cs typeface="Hanken Grotesk"/>
              <a:sym typeface="Hanken Grotesk"/>
            </a:endParaRPr>
          </a:p>
        </p:txBody>
      </p:sp>
      <p:sp>
        <p:nvSpPr>
          <p:cNvPr id="366" name="Google Shape;366;p50"/>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6"/>
                </a:solidFill>
                <a:latin typeface="Hanken Grotesk Black"/>
                <a:ea typeface="Hanken Grotesk Black"/>
                <a:cs typeface="Hanken Grotesk Black"/>
                <a:sym typeface="Hanken Grotesk Black"/>
              </a:rPr>
              <a:t>1 </a:t>
            </a:r>
            <a:endParaRPr b="0" i="0" sz="4800" u="none" cap="none" strike="noStrike">
              <a:solidFill>
                <a:schemeClr val="accent6"/>
              </a:solidFill>
              <a:latin typeface="Arial"/>
              <a:ea typeface="Arial"/>
              <a:cs typeface="Arial"/>
              <a:sym typeface="Arial"/>
            </a:endParaRPr>
          </a:p>
        </p:txBody>
      </p:sp>
      <p:sp>
        <p:nvSpPr>
          <p:cNvPr id="367" name="Google Shape;367;p50"/>
          <p:cNvSpPr/>
          <p:nvPr/>
        </p:nvSpPr>
        <p:spPr>
          <a:xfrm rot="-5400000">
            <a:off x="5017500" y="1017600"/>
            <a:ext cx="5144100" cy="3108900"/>
          </a:xfrm>
          <a:prstGeom prst="round2SameRect">
            <a:avLst>
              <a:gd fmla="val 9765"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368" name="Google Shape;368;p50"/>
          <p:cNvSpPr txBox="1"/>
          <p:nvPr/>
        </p:nvSpPr>
        <p:spPr>
          <a:xfrm>
            <a:off x="6319950" y="121325"/>
            <a:ext cx="2583000" cy="461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目的の草案</a:t>
            </a:r>
            <a:endParaRPr b="1" i="0" sz="1800" u="none" cap="none" strike="noStrike">
              <a:solidFill>
                <a:srgbClr val="FBEDB4"/>
              </a:solidFill>
              <a:latin typeface="Hanken Grotesk"/>
              <a:ea typeface="Hanken Grotesk"/>
              <a:cs typeface="Hanken Grotesk"/>
              <a:sym typeface="Hanken Grotesk"/>
            </a:endParaRPr>
          </a:p>
        </p:txBody>
      </p:sp>
      <p:sp>
        <p:nvSpPr>
          <p:cNvPr id="369" name="Google Shape;369;p50"/>
          <p:cNvSpPr txBox="1"/>
          <p:nvPr/>
        </p:nvSpPr>
        <p:spPr>
          <a:xfrm>
            <a:off x="6191250" y="842225"/>
            <a:ext cx="2814900" cy="37680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120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手頃な価格の住宅（アフォーダブル・ハウジング）の供給を最大限に拡大する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さらなる立ち退きを防ぐ</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優先入居権（COP）の活用を含む、立ち退きを余儀なくされたコミュニティを再び迎え入れる方法を特定する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地域の文化的な豊かさを強化し、さらに広める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様々な世帯（ファミリー、シニア、多世代世帯）に対応する住宅タイプを多様化する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高齢者と若者の世代間のつながりを強化する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障害者のアクセス（バリアフリー）を改善する</a:t>
            </a:r>
            <a:endParaRPr b="0" i="0" sz="1200" u="none" cap="none" strike="noStrike">
              <a:solidFill>
                <a:srgbClr val="FBEDB4"/>
              </a:solidFill>
              <a:latin typeface="Hanken Grotesk"/>
              <a:ea typeface="Hanken Grotesk"/>
              <a:cs typeface="Hanken Grotesk"/>
              <a:sym typeface="Hanken Grotesk"/>
            </a:endParaRPr>
          </a:p>
        </p:txBody>
      </p:sp>
      <p:sp>
        <p:nvSpPr>
          <p:cNvPr id="370" name="Google Shape;370;p50"/>
          <p:cNvSpPr txBox="1"/>
          <p:nvPr>
            <p:ph idx="1" type="body"/>
          </p:nvPr>
        </p:nvSpPr>
        <p:spPr>
          <a:xfrm>
            <a:off x="237925" y="1081625"/>
            <a:ext cx="5531100" cy="3289200"/>
          </a:xfrm>
          <a:prstGeom prst="rect">
            <a:avLst/>
          </a:prstGeom>
          <a:solidFill>
            <a:schemeClr val="accent4"/>
          </a:solid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b="1" lang="en" sz="1600">
                <a:solidFill>
                  <a:schemeClr val="accent6"/>
                </a:solidFill>
              </a:rPr>
              <a:t>都市再開発、日系人の強制収容、人種差別的な住宅慣行といった、地域の強制立ち退き（移住）の歴史による過去の傷跡を修復する。地域の持つ豊かな文化を尊重・強化し、さらに広げていく。あらゆる人々が利用できるインクルーシブな環境改善を推進する。</a:t>
            </a:r>
            <a:endParaRPr b="1" sz="1600">
              <a:solidFill>
                <a:schemeClr val="accent6"/>
              </a:solidFill>
            </a:endParaRPr>
          </a:p>
          <a:p>
            <a:pPr indent="0" lvl="0" marL="0" rtl="0" algn="l">
              <a:lnSpc>
                <a:spcPct val="115000"/>
              </a:lnSpc>
              <a:spcBef>
                <a:spcPts val="1484"/>
              </a:spcBef>
              <a:spcAft>
                <a:spcPts val="1484"/>
              </a:spcAft>
              <a:buClr>
                <a:schemeClr val="dk1"/>
              </a:buClr>
              <a:buSzPts val="1100"/>
              <a:buFont typeface="Arial"/>
              <a:buNone/>
            </a:pPr>
            <a:r>
              <a:rPr b="1" lang="en" sz="1600">
                <a:solidFill>
                  <a:schemeClr val="accent6"/>
                </a:solidFill>
              </a:rPr>
              <a:t>多様性と公平性が尊重されるインクルーシブな都市を育み、求められる商品、サービス、活動、目的地へ高品質かつ手頃な価格でアクセスできる環境を提供する。</a:t>
            </a:r>
            <a:endParaRPr b="1" sz="1600">
              <a:solidFill>
                <a:schemeClr val="accent6"/>
              </a:solidFill>
            </a:endParaRPr>
          </a:p>
        </p:txBody>
      </p:sp>
      <p:sp>
        <p:nvSpPr>
          <p:cNvPr id="371" name="Google Shape;371;p50"/>
          <p:cNvSpPr/>
          <p:nvPr/>
        </p:nvSpPr>
        <p:spPr>
          <a:xfrm>
            <a:off x="219800" y="4663150"/>
            <a:ext cx="2948100" cy="308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372" name="Google Shape;372;p50"/>
          <p:cNvSpPr/>
          <p:nvPr/>
        </p:nvSpPr>
        <p:spPr>
          <a:xfrm>
            <a:off x="237925" y="4500971"/>
            <a:ext cx="550628" cy="408493"/>
          </a:xfrm>
          <a:custGeom>
            <a:rect b="b" l="l" r="r" t="t"/>
            <a:pathLst>
              <a:path extrusionOk="0" h="20361" w="21859">
                <a:moveTo>
                  <a:pt x="15114" y="1"/>
                </a:moveTo>
                <a:lnTo>
                  <a:pt x="14989" y="84"/>
                </a:lnTo>
                <a:lnTo>
                  <a:pt x="14947" y="167"/>
                </a:lnTo>
                <a:lnTo>
                  <a:pt x="14864" y="292"/>
                </a:lnTo>
                <a:lnTo>
                  <a:pt x="14864" y="417"/>
                </a:lnTo>
                <a:lnTo>
                  <a:pt x="14822" y="1000"/>
                </a:lnTo>
                <a:lnTo>
                  <a:pt x="14697" y="1583"/>
                </a:lnTo>
                <a:lnTo>
                  <a:pt x="14531" y="2166"/>
                </a:lnTo>
                <a:lnTo>
                  <a:pt x="14406" y="2415"/>
                </a:lnTo>
                <a:lnTo>
                  <a:pt x="14239" y="2665"/>
                </a:lnTo>
                <a:lnTo>
                  <a:pt x="14073" y="2915"/>
                </a:lnTo>
                <a:lnTo>
                  <a:pt x="13906" y="3123"/>
                </a:lnTo>
                <a:lnTo>
                  <a:pt x="13698" y="3331"/>
                </a:lnTo>
                <a:lnTo>
                  <a:pt x="13448" y="3456"/>
                </a:lnTo>
                <a:lnTo>
                  <a:pt x="13240" y="3581"/>
                </a:lnTo>
                <a:lnTo>
                  <a:pt x="12948" y="3664"/>
                </a:lnTo>
                <a:lnTo>
                  <a:pt x="12366" y="3664"/>
                </a:lnTo>
                <a:lnTo>
                  <a:pt x="11949" y="3581"/>
                </a:lnTo>
                <a:lnTo>
                  <a:pt x="11575" y="3540"/>
                </a:lnTo>
                <a:lnTo>
                  <a:pt x="11075" y="3456"/>
                </a:lnTo>
                <a:lnTo>
                  <a:pt x="10575" y="3456"/>
                </a:lnTo>
                <a:lnTo>
                  <a:pt x="10117" y="3540"/>
                </a:lnTo>
                <a:lnTo>
                  <a:pt x="9659" y="3664"/>
                </a:lnTo>
                <a:lnTo>
                  <a:pt x="9243" y="3873"/>
                </a:lnTo>
                <a:lnTo>
                  <a:pt x="8827" y="4164"/>
                </a:lnTo>
                <a:lnTo>
                  <a:pt x="8452" y="4456"/>
                </a:lnTo>
                <a:lnTo>
                  <a:pt x="8160" y="4872"/>
                </a:lnTo>
                <a:lnTo>
                  <a:pt x="7952" y="5163"/>
                </a:lnTo>
                <a:lnTo>
                  <a:pt x="7786" y="5455"/>
                </a:lnTo>
                <a:lnTo>
                  <a:pt x="7619" y="5746"/>
                </a:lnTo>
                <a:lnTo>
                  <a:pt x="7536" y="5996"/>
                </a:lnTo>
                <a:lnTo>
                  <a:pt x="7411" y="6537"/>
                </a:lnTo>
                <a:lnTo>
                  <a:pt x="7369" y="7079"/>
                </a:lnTo>
                <a:lnTo>
                  <a:pt x="7369" y="7620"/>
                </a:lnTo>
                <a:lnTo>
                  <a:pt x="7411" y="8161"/>
                </a:lnTo>
                <a:lnTo>
                  <a:pt x="7453" y="8786"/>
                </a:lnTo>
                <a:lnTo>
                  <a:pt x="7453" y="9410"/>
                </a:lnTo>
                <a:lnTo>
                  <a:pt x="7453" y="9618"/>
                </a:lnTo>
                <a:lnTo>
                  <a:pt x="7411" y="9785"/>
                </a:lnTo>
                <a:lnTo>
                  <a:pt x="7328" y="9951"/>
                </a:lnTo>
                <a:lnTo>
                  <a:pt x="7244" y="10118"/>
                </a:lnTo>
                <a:lnTo>
                  <a:pt x="7120" y="10243"/>
                </a:lnTo>
                <a:lnTo>
                  <a:pt x="6953" y="10368"/>
                </a:lnTo>
                <a:lnTo>
                  <a:pt x="6828" y="10493"/>
                </a:lnTo>
                <a:lnTo>
                  <a:pt x="6620" y="10534"/>
                </a:lnTo>
                <a:lnTo>
                  <a:pt x="6412" y="10618"/>
                </a:lnTo>
                <a:lnTo>
                  <a:pt x="5787" y="10618"/>
                </a:lnTo>
                <a:lnTo>
                  <a:pt x="5371" y="10534"/>
                </a:lnTo>
                <a:lnTo>
                  <a:pt x="4913" y="10409"/>
                </a:lnTo>
                <a:lnTo>
                  <a:pt x="4455" y="10243"/>
                </a:lnTo>
                <a:lnTo>
                  <a:pt x="3955" y="10118"/>
                </a:lnTo>
                <a:lnTo>
                  <a:pt x="3414" y="10035"/>
                </a:lnTo>
                <a:lnTo>
                  <a:pt x="2748" y="9993"/>
                </a:lnTo>
                <a:lnTo>
                  <a:pt x="2290" y="10076"/>
                </a:lnTo>
                <a:lnTo>
                  <a:pt x="1832" y="10201"/>
                </a:lnTo>
                <a:lnTo>
                  <a:pt x="1416" y="10409"/>
                </a:lnTo>
                <a:lnTo>
                  <a:pt x="1041" y="10742"/>
                </a:lnTo>
                <a:lnTo>
                  <a:pt x="708" y="11076"/>
                </a:lnTo>
                <a:lnTo>
                  <a:pt x="458" y="11450"/>
                </a:lnTo>
                <a:lnTo>
                  <a:pt x="250" y="11908"/>
                </a:lnTo>
                <a:lnTo>
                  <a:pt x="125" y="12325"/>
                </a:lnTo>
                <a:lnTo>
                  <a:pt x="42" y="12824"/>
                </a:lnTo>
                <a:lnTo>
                  <a:pt x="0" y="13282"/>
                </a:lnTo>
                <a:lnTo>
                  <a:pt x="83" y="13740"/>
                </a:lnTo>
                <a:lnTo>
                  <a:pt x="208" y="14198"/>
                </a:lnTo>
                <a:lnTo>
                  <a:pt x="291" y="14323"/>
                </a:lnTo>
                <a:lnTo>
                  <a:pt x="375" y="14406"/>
                </a:lnTo>
                <a:lnTo>
                  <a:pt x="625" y="14615"/>
                </a:lnTo>
                <a:lnTo>
                  <a:pt x="958" y="14781"/>
                </a:lnTo>
                <a:lnTo>
                  <a:pt x="1291" y="14948"/>
                </a:lnTo>
                <a:lnTo>
                  <a:pt x="2040" y="15239"/>
                </a:lnTo>
                <a:lnTo>
                  <a:pt x="2332" y="15406"/>
                </a:lnTo>
                <a:lnTo>
                  <a:pt x="2581" y="15572"/>
                </a:lnTo>
                <a:lnTo>
                  <a:pt x="2914" y="15947"/>
                </a:lnTo>
                <a:lnTo>
                  <a:pt x="3206" y="16322"/>
                </a:lnTo>
                <a:lnTo>
                  <a:pt x="3456" y="16738"/>
                </a:lnTo>
                <a:lnTo>
                  <a:pt x="3622" y="17154"/>
                </a:lnTo>
                <a:lnTo>
                  <a:pt x="3830" y="17571"/>
                </a:lnTo>
                <a:lnTo>
                  <a:pt x="4080" y="17987"/>
                </a:lnTo>
                <a:lnTo>
                  <a:pt x="4330" y="18403"/>
                </a:lnTo>
                <a:lnTo>
                  <a:pt x="4705" y="18820"/>
                </a:lnTo>
                <a:lnTo>
                  <a:pt x="6079" y="20235"/>
                </a:lnTo>
                <a:lnTo>
                  <a:pt x="6162" y="20319"/>
                </a:lnTo>
                <a:lnTo>
                  <a:pt x="6287" y="20360"/>
                </a:lnTo>
                <a:lnTo>
                  <a:pt x="6370" y="20360"/>
                </a:lnTo>
                <a:lnTo>
                  <a:pt x="6495" y="20319"/>
                </a:lnTo>
                <a:lnTo>
                  <a:pt x="6578" y="20277"/>
                </a:lnTo>
                <a:lnTo>
                  <a:pt x="6662" y="20194"/>
                </a:lnTo>
                <a:lnTo>
                  <a:pt x="6703" y="20110"/>
                </a:lnTo>
                <a:lnTo>
                  <a:pt x="6745" y="19985"/>
                </a:lnTo>
                <a:lnTo>
                  <a:pt x="6787" y="19652"/>
                </a:lnTo>
                <a:lnTo>
                  <a:pt x="6870" y="19361"/>
                </a:lnTo>
                <a:lnTo>
                  <a:pt x="7078" y="18736"/>
                </a:lnTo>
                <a:lnTo>
                  <a:pt x="7244" y="18403"/>
                </a:lnTo>
                <a:lnTo>
                  <a:pt x="7453" y="18112"/>
                </a:lnTo>
                <a:lnTo>
                  <a:pt x="7702" y="17820"/>
                </a:lnTo>
                <a:lnTo>
                  <a:pt x="7994" y="17612"/>
                </a:lnTo>
                <a:lnTo>
                  <a:pt x="8327" y="17446"/>
                </a:lnTo>
                <a:lnTo>
                  <a:pt x="8660" y="17362"/>
                </a:lnTo>
                <a:lnTo>
                  <a:pt x="9035" y="17279"/>
                </a:lnTo>
                <a:lnTo>
                  <a:pt x="9451" y="17321"/>
                </a:lnTo>
                <a:lnTo>
                  <a:pt x="9951" y="17404"/>
                </a:lnTo>
                <a:lnTo>
                  <a:pt x="10409" y="17487"/>
                </a:lnTo>
                <a:lnTo>
                  <a:pt x="11241" y="17696"/>
                </a:lnTo>
                <a:lnTo>
                  <a:pt x="11658" y="17779"/>
                </a:lnTo>
                <a:lnTo>
                  <a:pt x="12116" y="17820"/>
                </a:lnTo>
                <a:lnTo>
                  <a:pt x="12574" y="17779"/>
                </a:lnTo>
                <a:lnTo>
                  <a:pt x="13073" y="17654"/>
                </a:lnTo>
                <a:lnTo>
                  <a:pt x="13448" y="17529"/>
                </a:lnTo>
                <a:lnTo>
                  <a:pt x="13781" y="17321"/>
                </a:lnTo>
                <a:lnTo>
                  <a:pt x="14073" y="17071"/>
                </a:lnTo>
                <a:lnTo>
                  <a:pt x="14322" y="16780"/>
                </a:lnTo>
                <a:lnTo>
                  <a:pt x="14531" y="16446"/>
                </a:lnTo>
                <a:lnTo>
                  <a:pt x="14656" y="16072"/>
                </a:lnTo>
                <a:lnTo>
                  <a:pt x="14739" y="15697"/>
                </a:lnTo>
                <a:lnTo>
                  <a:pt x="14780" y="15322"/>
                </a:lnTo>
                <a:lnTo>
                  <a:pt x="14739" y="13199"/>
                </a:lnTo>
                <a:lnTo>
                  <a:pt x="14780" y="12866"/>
                </a:lnTo>
                <a:lnTo>
                  <a:pt x="14822" y="12616"/>
                </a:lnTo>
                <a:lnTo>
                  <a:pt x="14905" y="12325"/>
                </a:lnTo>
                <a:lnTo>
                  <a:pt x="14989" y="12075"/>
                </a:lnTo>
                <a:lnTo>
                  <a:pt x="15114" y="11825"/>
                </a:lnTo>
                <a:lnTo>
                  <a:pt x="15280" y="11617"/>
                </a:lnTo>
                <a:lnTo>
                  <a:pt x="15488" y="11409"/>
                </a:lnTo>
                <a:lnTo>
                  <a:pt x="15655" y="11242"/>
                </a:lnTo>
                <a:lnTo>
                  <a:pt x="15946" y="11076"/>
                </a:lnTo>
                <a:lnTo>
                  <a:pt x="16196" y="10909"/>
                </a:lnTo>
                <a:lnTo>
                  <a:pt x="16446" y="10826"/>
                </a:lnTo>
                <a:lnTo>
                  <a:pt x="16696" y="10784"/>
                </a:lnTo>
                <a:lnTo>
                  <a:pt x="16945" y="10742"/>
                </a:lnTo>
                <a:lnTo>
                  <a:pt x="17195" y="10742"/>
                </a:lnTo>
                <a:lnTo>
                  <a:pt x="17695" y="10826"/>
                </a:lnTo>
                <a:lnTo>
                  <a:pt x="18195" y="10909"/>
                </a:lnTo>
                <a:lnTo>
                  <a:pt x="18694" y="10992"/>
                </a:lnTo>
                <a:lnTo>
                  <a:pt x="19152" y="10992"/>
                </a:lnTo>
                <a:lnTo>
                  <a:pt x="19402" y="10951"/>
                </a:lnTo>
                <a:lnTo>
                  <a:pt x="19652" y="10909"/>
                </a:lnTo>
                <a:lnTo>
                  <a:pt x="19943" y="10826"/>
                </a:lnTo>
                <a:lnTo>
                  <a:pt x="20151" y="10701"/>
                </a:lnTo>
                <a:lnTo>
                  <a:pt x="20401" y="10576"/>
                </a:lnTo>
                <a:lnTo>
                  <a:pt x="20609" y="10409"/>
                </a:lnTo>
                <a:lnTo>
                  <a:pt x="21026" y="10035"/>
                </a:lnTo>
                <a:lnTo>
                  <a:pt x="21359" y="9618"/>
                </a:lnTo>
                <a:lnTo>
                  <a:pt x="21567" y="9119"/>
                </a:lnTo>
                <a:lnTo>
                  <a:pt x="21775" y="8619"/>
                </a:lnTo>
                <a:lnTo>
                  <a:pt x="21858" y="8036"/>
                </a:lnTo>
                <a:lnTo>
                  <a:pt x="21858" y="7495"/>
                </a:lnTo>
                <a:lnTo>
                  <a:pt x="21817" y="7037"/>
                </a:lnTo>
                <a:lnTo>
                  <a:pt x="21733" y="6662"/>
                </a:lnTo>
                <a:lnTo>
                  <a:pt x="21609" y="6329"/>
                </a:lnTo>
                <a:lnTo>
                  <a:pt x="21442" y="6079"/>
                </a:lnTo>
                <a:lnTo>
                  <a:pt x="21275" y="5871"/>
                </a:lnTo>
                <a:lnTo>
                  <a:pt x="21067" y="5746"/>
                </a:lnTo>
                <a:lnTo>
                  <a:pt x="20859" y="5621"/>
                </a:lnTo>
                <a:lnTo>
                  <a:pt x="20651" y="5496"/>
                </a:lnTo>
                <a:lnTo>
                  <a:pt x="20151" y="5371"/>
                </a:lnTo>
                <a:lnTo>
                  <a:pt x="19652" y="5205"/>
                </a:lnTo>
                <a:lnTo>
                  <a:pt x="19194" y="5038"/>
                </a:lnTo>
                <a:lnTo>
                  <a:pt x="18944" y="4913"/>
                </a:lnTo>
                <a:lnTo>
                  <a:pt x="18736" y="4747"/>
                </a:lnTo>
                <a:lnTo>
                  <a:pt x="18403" y="4372"/>
                </a:lnTo>
                <a:lnTo>
                  <a:pt x="18153" y="3998"/>
                </a:lnTo>
                <a:lnTo>
                  <a:pt x="17986" y="3623"/>
                </a:lnTo>
                <a:lnTo>
                  <a:pt x="17903" y="3290"/>
                </a:lnTo>
                <a:lnTo>
                  <a:pt x="17820" y="2915"/>
                </a:lnTo>
                <a:lnTo>
                  <a:pt x="17653" y="2540"/>
                </a:lnTo>
                <a:lnTo>
                  <a:pt x="17445" y="2124"/>
                </a:lnTo>
                <a:lnTo>
                  <a:pt x="17112" y="1666"/>
                </a:lnTo>
                <a:lnTo>
                  <a:pt x="16529" y="958"/>
                </a:lnTo>
                <a:lnTo>
                  <a:pt x="16196" y="625"/>
                </a:lnTo>
                <a:lnTo>
                  <a:pt x="15780" y="209"/>
                </a:lnTo>
                <a:lnTo>
                  <a:pt x="15572" y="84"/>
                </a:lnTo>
                <a:lnTo>
                  <a:pt x="15405"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1"/>
          <p:cNvSpPr txBox="1"/>
          <p:nvPr/>
        </p:nvSpPr>
        <p:spPr>
          <a:xfrm>
            <a:off x="496175" y="1098550"/>
            <a:ext cx="2867100" cy="79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最初の目標は、都市再開発による被害を修復することで、公平性を推進することです。</a:t>
            </a:r>
            <a:endParaRPr b="0" i="0" sz="1200" u="none" cap="none" strike="noStrike">
              <a:solidFill>
                <a:schemeClr val="dk1"/>
              </a:solidFill>
              <a:latin typeface="Arial"/>
              <a:ea typeface="Arial"/>
              <a:cs typeface="Arial"/>
              <a:sym typeface="Arial"/>
            </a:endParaRPr>
          </a:p>
        </p:txBody>
      </p:sp>
      <p:pic>
        <p:nvPicPr>
          <p:cNvPr id="378" name="Google Shape;378;p51"/>
          <p:cNvPicPr preferRelativeResize="0"/>
          <p:nvPr/>
        </p:nvPicPr>
        <p:blipFill rotWithShape="1">
          <a:blip r:embed="rId3">
            <a:alphaModFix/>
          </a:blip>
          <a:srcRect b="0" l="0" r="0" t="0"/>
          <a:stretch/>
        </p:blipFill>
        <p:spPr>
          <a:xfrm>
            <a:off x="4465814" y="1959668"/>
            <a:ext cx="4678186" cy="3183822"/>
          </a:xfrm>
          <a:prstGeom prst="rect">
            <a:avLst/>
          </a:prstGeom>
          <a:noFill/>
          <a:ln>
            <a:noFill/>
          </a:ln>
        </p:spPr>
      </p:pic>
      <p:pic>
        <p:nvPicPr>
          <p:cNvPr id="379" name="Google Shape;379;p51" title="Sf-redevelopment-geary-corridor-under-construction-c-1961.jpg"/>
          <p:cNvPicPr preferRelativeResize="0"/>
          <p:nvPr/>
        </p:nvPicPr>
        <p:blipFill rotWithShape="1">
          <a:blip r:embed="rId4">
            <a:alphaModFix/>
          </a:blip>
          <a:srcRect b="10706" l="0" r="0" t="18723"/>
          <a:stretch/>
        </p:blipFill>
        <p:spPr>
          <a:xfrm>
            <a:off x="4465801" y="475"/>
            <a:ext cx="4678175" cy="1838675"/>
          </a:xfrm>
          <a:prstGeom prst="rect">
            <a:avLst/>
          </a:prstGeom>
          <a:noFill/>
          <a:ln>
            <a:noFill/>
          </a:ln>
        </p:spPr>
      </p:pic>
      <p:sp>
        <p:nvSpPr>
          <p:cNvPr id="380" name="Google Shape;380;p51"/>
          <p:cNvSpPr txBox="1"/>
          <p:nvPr/>
        </p:nvSpPr>
        <p:spPr>
          <a:xfrm>
            <a:off x="4465825" y="4920600"/>
            <a:ext cx="3066300" cy="222900"/>
          </a:xfrm>
          <a:prstGeom prst="rect">
            <a:avLst/>
          </a:prstGeom>
          <a:noFill/>
          <a:ln>
            <a:noFill/>
          </a:ln>
        </p:spPr>
        <p:txBody>
          <a:bodyPr anchorCtr="0" anchor="b" bIns="68400" lIns="68400" spcFirstLastPara="1" rIns="68400" wrap="square" tIns="6840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1970年代のウエスタン・アディションの航空写真</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381" name="Google Shape;381;p51"/>
          <p:cNvSpPr txBox="1"/>
          <p:nvPr/>
        </p:nvSpPr>
        <p:spPr>
          <a:xfrm>
            <a:off x="4465825" y="1616250"/>
            <a:ext cx="2867100" cy="222900"/>
          </a:xfrm>
          <a:prstGeom prst="rect">
            <a:avLst/>
          </a:prstGeom>
          <a:noFill/>
          <a:ln>
            <a:noFill/>
          </a:ln>
        </p:spPr>
        <p:txBody>
          <a:bodyPr anchorCtr="0" anchor="b" bIns="68400" lIns="68400" spcFirstLastPara="1" rIns="68400" wrap="square" tIns="6840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1961年、ギアリー通りとフィルモア通り</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382" name="Google Shape;382;p51"/>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383" name="Google Shape;383;p51"/>
          <p:cNvSpPr txBox="1"/>
          <p:nvPr/>
        </p:nvSpPr>
        <p:spPr>
          <a:xfrm>
            <a:off x="388150" y="242700"/>
            <a:ext cx="42807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9"/>
                </a:solidFill>
                <a:latin typeface="Hanken Grotesk"/>
                <a:ea typeface="Hanken Grotesk"/>
                <a:cs typeface="Hanken Grotesk"/>
                <a:sym typeface="Hanken Grotesk"/>
              </a:rPr>
              <a:t>公平性: 被害の修復</a:t>
            </a:r>
            <a:endParaRPr b="1" i="0" sz="3000" u="none" cap="none" strike="noStrike">
              <a:solidFill>
                <a:srgbClr val="20452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204529"/>
              </a:solidFill>
              <a:latin typeface="Hanken Grotesk"/>
              <a:ea typeface="Hanken Grotesk"/>
              <a:cs typeface="Hanken Grotesk"/>
              <a:sym typeface="Hanken Grotes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2"/>
          <p:cNvSpPr/>
          <p:nvPr/>
        </p:nvSpPr>
        <p:spPr>
          <a:xfrm rot="-5400000">
            <a:off x="5017500" y="1017600"/>
            <a:ext cx="5144100" cy="3108900"/>
          </a:xfrm>
          <a:prstGeom prst="round2SameRect">
            <a:avLst>
              <a:gd fmla="val 9765" name="adj1"/>
              <a:gd fmla="val 0" name="adj2"/>
            </a:avLst>
          </a:prstGeom>
          <a:solidFill>
            <a:srgbClr val="2045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389" name="Google Shape;389;p52"/>
          <p:cNvSpPr txBox="1"/>
          <p:nvPr/>
        </p:nvSpPr>
        <p:spPr>
          <a:xfrm>
            <a:off x="388150" y="242700"/>
            <a:ext cx="42807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9"/>
                </a:solidFill>
                <a:latin typeface="Hanken Grotesk"/>
                <a:ea typeface="Hanken Grotesk"/>
                <a:cs typeface="Hanken Grotesk"/>
                <a:sym typeface="Hanken Grotesk"/>
              </a:rPr>
              <a:t>公平性: 被害の修復</a:t>
            </a:r>
            <a:endParaRPr b="1" i="0" sz="3000" u="none" cap="none" strike="noStrike">
              <a:solidFill>
                <a:srgbClr val="20452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204529"/>
              </a:solidFill>
              <a:latin typeface="Hanken Grotesk"/>
              <a:ea typeface="Hanken Grotesk"/>
              <a:cs typeface="Hanken Grotesk"/>
              <a:sym typeface="Hanken Grotesk"/>
            </a:endParaRPr>
          </a:p>
        </p:txBody>
      </p:sp>
      <p:sp>
        <p:nvSpPr>
          <p:cNvPr id="390" name="Google Shape;390;p52"/>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391" name="Google Shape;391;p52"/>
          <p:cNvSpPr txBox="1"/>
          <p:nvPr/>
        </p:nvSpPr>
        <p:spPr>
          <a:xfrm>
            <a:off x="388150" y="925925"/>
            <a:ext cx="2878800" cy="3374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都市再開発により、17,000人以上の住民が立ち退き（強制移住）を余儀なくされ、約2,500棟のビクトリア様式の住宅が取り壊されました。</a:t>
            </a:r>
            <a:endParaRPr b="0" i="0" sz="1000" u="none" cap="none" strike="noStrike">
              <a:solidFill>
                <a:schemeClr val="dk1"/>
              </a:solidFill>
              <a:latin typeface="Inter"/>
              <a:ea typeface="Inter"/>
              <a:cs typeface="Inter"/>
              <a:sym typeface="Inter"/>
            </a:endParaRPr>
          </a:p>
          <a:p>
            <a:pPr indent="0" lvl="0" marL="0" marR="0" rtl="0" algn="l">
              <a:lnSpc>
                <a:spcPct val="115000"/>
              </a:lnSpc>
              <a:spcBef>
                <a:spcPts val="1484"/>
              </a:spcBef>
              <a:spcAft>
                <a:spcPts val="0"/>
              </a:spcAft>
              <a:buClr>
                <a:srgbClr val="000000"/>
              </a:buClr>
              <a:buSzPts val="1000"/>
              <a:buFont typeface="Arial"/>
              <a:buNone/>
            </a:pPr>
            <a:r>
              <a:rPr b="0" i="0" lang="en" sz="1000" u="none" cap="none" strike="noStrike">
                <a:solidFill>
                  <a:schemeClr val="dk1"/>
                </a:solidFill>
                <a:latin typeface="Inter"/>
                <a:ea typeface="Inter"/>
                <a:cs typeface="Inter"/>
                <a:sym typeface="Inter"/>
              </a:rPr>
              <a:t>都市再開発庁は、立ち退きを余儀なくされた住民に対してアフォーダブル・ハウジング（手頃な価格の住宅）への優先入居権を提供するため、「優先入居権（COP）」を発行してきました。</a:t>
            </a:r>
            <a:br>
              <a:rPr b="0" i="0" lang="en" sz="1000" u="none" cap="none" strike="noStrike">
                <a:solidFill>
                  <a:schemeClr val="dk1"/>
                </a:solidFill>
                <a:latin typeface="Inter"/>
                <a:ea typeface="Inter"/>
                <a:cs typeface="Inter"/>
                <a:sym typeface="Inter"/>
              </a:rPr>
            </a:br>
            <a:br>
              <a:rPr b="0" i="0" lang="en" sz="1000" u="none" cap="none" strike="noStrike">
                <a:solidFill>
                  <a:schemeClr val="dk1"/>
                </a:solidFill>
                <a:latin typeface="Inter"/>
                <a:ea typeface="Inter"/>
                <a:cs typeface="Inter"/>
                <a:sym typeface="Inter"/>
              </a:rPr>
            </a:br>
            <a:r>
              <a:rPr b="0" i="0" lang="en" sz="1000" u="none" cap="none" strike="noStrike">
                <a:solidFill>
                  <a:schemeClr val="dk1"/>
                </a:solidFill>
                <a:latin typeface="Inter"/>
                <a:ea typeface="Inter"/>
                <a:cs typeface="Inter"/>
                <a:sym typeface="Inter"/>
              </a:rPr>
              <a:t>現在、調査エリア内には約2,800戸のアフォーダブル・ハウジングがあり、これはサンフランシスコ市全体の住宅ストックの8％に相当します（調査エリアの人口は市全体の3％）。</a:t>
            </a:r>
            <a:endParaRPr b="0" i="0" sz="1000" u="none" cap="none" strike="noStrike">
              <a:solidFill>
                <a:schemeClr val="dk1"/>
              </a:solidFill>
              <a:latin typeface="Inter"/>
              <a:ea typeface="Inter"/>
              <a:cs typeface="Inter"/>
              <a:sym typeface="Inter"/>
            </a:endParaRPr>
          </a:p>
          <a:p>
            <a:pPr indent="0" lvl="0" marL="0" marR="0" rtl="0" algn="l">
              <a:lnSpc>
                <a:spcPct val="115000"/>
              </a:lnSpc>
              <a:spcBef>
                <a:spcPts val="1484"/>
              </a:spcBef>
              <a:spcAft>
                <a:spcPts val="1484"/>
              </a:spcAft>
              <a:buClr>
                <a:srgbClr val="000000"/>
              </a:buClr>
              <a:buSzPts val="1000"/>
              <a:buFont typeface="Arial"/>
              <a:buNone/>
            </a:pPr>
            <a:r>
              <a:rPr b="0" i="0" lang="en" sz="1000" u="none" cap="none" strike="noStrike">
                <a:solidFill>
                  <a:schemeClr val="dk1"/>
                </a:solidFill>
                <a:latin typeface="Inter"/>
                <a:ea typeface="Inter"/>
                <a:cs typeface="Inter"/>
                <a:sym typeface="Inter"/>
              </a:rPr>
              <a:t>しかし、複数の市および地域コミュニティによる取り組みにもかかわらず、COPが実際に適用された割合はわずか4％にとどまっています。</a:t>
            </a:r>
            <a:endParaRPr b="0" i="0" sz="1000" u="none" cap="none" strike="noStrike">
              <a:solidFill>
                <a:schemeClr val="dk1"/>
              </a:solidFill>
              <a:latin typeface="Inter"/>
              <a:ea typeface="Inter"/>
              <a:cs typeface="Inter"/>
              <a:sym typeface="Inter"/>
            </a:endParaRPr>
          </a:p>
        </p:txBody>
      </p:sp>
      <p:pic>
        <p:nvPicPr>
          <p:cNvPr id="392" name="Google Shape;392;p52"/>
          <p:cNvPicPr preferRelativeResize="0"/>
          <p:nvPr/>
        </p:nvPicPr>
        <p:blipFill rotWithShape="1">
          <a:blip r:embed="rId3">
            <a:alphaModFix/>
          </a:blip>
          <a:srcRect b="1526" l="0" r="0" t="0"/>
          <a:stretch/>
        </p:blipFill>
        <p:spPr>
          <a:xfrm>
            <a:off x="3386676" y="982028"/>
            <a:ext cx="2232900" cy="1734723"/>
          </a:xfrm>
          <a:prstGeom prst="rect">
            <a:avLst/>
          </a:prstGeom>
          <a:noFill/>
          <a:ln>
            <a:noFill/>
          </a:ln>
        </p:spPr>
      </p:pic>
      <p:sp>
        <p:nvSpPr>
          <p:cNvPr id="393" name="Google Shape;393;p52"/>
          <p:cNvSpPr txBox="1"/>
          <p:nvPr/>
        </p:nvSpPr>
        <p:spPr>
          <a:xfrm>
            <a:off x="3394450" y="2493850"/>
            <a:ext cx="2169900" cy="222900"/>
          </a:xfrm>
          <a:prstGeom prst="rect">
            <a:avLst/>
          </a:prstGeom>
          <a:noFill/>
          <a:ln>
            <a:noFill/>
          </a:ln>
        </p:spPr>
        <p:txBody>
          <a:bodyPr anchorCtr="0" anchor="b" bIns="68400" lIns="68400" spcFirstLastPara="1" rIns="68400" wrap="square" tIns="6840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highlight>
                  <a:schemeClr val="lt1"/>
                </a:highlight>
                <a:latin typeface="Inter Light"/>
                <a:ea typeface="Inter Light"/>
                <a:cs typeface="Inter Light"/>
                <a:sym typeface="Inter Light"/>
              </a:rPr>
              <a:t>1960年、ガウフ通りとエリス通り近くの</a:t>
            </a:r>
            <a:br>
              <a:rPr b="0" i="1" lang="en" sz="800" u="none" cap="none" strike="noStrike">
                <a:solidFill>
                  <a:srgbClr val="000000"/>
                </a:solidFill>
                <a:highlight>
                  <a:schemeClr val="lt1"/>
                </a:highlight>
                <a:latin typeface="Inter Light"/>
                <a:ea typeface="Inter Light"/>
                <a:cs typeface="Inter Light"/>
                <a:sym typeface="Inter Light"/>
              </a:rPr>
            </a:br>
            <a:r>
              <a:rPr b="0" i="1" lang="en" sz="800" u="none" cap="none" strike="noStrike">
                <a:solidFill>
                  <a:srgbClr val="000000"/>
                </a:solidFill>
                <a:highlight>
                  <a:schemeClr val="lt1"/>
                </a:highlight>
                <a:latin typeface="Inter Light"/>
                <a:ea typeface="Inter Light"/>
                <a:cs typeface="Inter Light"/>
                <a:sym typeface="Inter Light"/>
              </a:rPr>
              <a:t>解体現場</a:t>
            </a:r>
            <a:endParaRPr b="0" i="1" sz="800" u="none" cap="none" strike="noStrike">
              <a:solidFill>
                <a:srgbClr val="000000"/>
              </a:solidFill>
              <a:highlight>
                <a:schemeClr val="lt1"/>
              </a:highlight>
              <a:latin typeface="Inter Light"/>
              <a:ea typeface="Inter Light"/>
              <a:cs typeface="Inter Light"/>
              <a:sym typeface="Inter Light"/>
            </a:endParaRPr>
          </a:p>
        </p:txBody>
      </p:sp>
      <p:pic>
        <p:nvPicPr>
          <p:cNvPr id="394" name="Google Shape;394;p52" title="20260129_123143.jpg"/>
          <p:cNvPicPr preferRelativeResize="0"/>
          <p:nvPr/>
        </p:nvPicPr>
        <p:blipFill rotWithShape="1">
          <a:blip r:embed="rId4">
            <a:alphaModFix/>
          </a:blip>
          <a:srcRect b="11541" l="12365" r="16733" t="60227"/>
          <a:stretch/>
        </p:blipFill>
        <p:spPr>
          <a:xfrm>
            <a:off x="3386676" y="2825617"/>
            <a:ext cx="2232900" cy="1579259"/>
          </a:xfrm>
          <a:prstGeom prst="rect">
            <a:avLst/>
          </a:prstGeom>
          <a:noFill/>
          <a:ln>
            <a:noFill/>
          </a:ln>
        </p:spPr>
      </p:pic>
      <p:sp>
        <p:nvSpPr>
          <p:cNvPr id="395" name="Google Shape;395;p52"/>
          <p:cNvSpPr txBox="1"/>
          <p:nvPr/>
        </p:nvSpPr>
        <p:spPr>
          <a:xfrm>
            <a:off x="3386675" y="4228775"/>
            <a:ext cx="2232900" cy="176100"/>
          </a:xfrm>
          <a:prstGeom prst="rect">
            <a:avLst/>
          </a:prstGeom>
          <a:noFill/>
          <a:ln>
            <a:noFill/>
          </a:ln>
        </p:spPr>
        <p:txBody>
          <a:bodyPr anchorCtr="0" anchor="b" bIns="54025" lIns="54025" spcFirstLastPara="1" rIns="54025" wrap="square" tIns="5402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highlight>
                  <a:schemeClr val="lt1"/>
                </a:highlight>
                <a:latin typeface="Inter Light"/>
                <a:ea typeface="Inter Light"/>
                <a:cs typeface="Inter Light"/>
                <a:sym typeface="Inter Light"/>
              </a:rPr>
              <a:t>立ち退きを余儀なくされた住民への</a:t>
            </a:r>
            <a:br>
              <a:rPr b="0" i="1" lang="en" sz="800" u="none" cap="none" strike="noStrike">
                <a:solidFill>
                  <a:srgbClr val="000000"/>
                </a:solidFill>
                <a:highlight>
                  <a:schemeClr val="lt1"/>
                </a:highlight>
                <a:latin typeface="Inter Light"/>
                <a:ea typeface="Inter Light"/>
                <a:cs typeface="Inter Light"/>
                <a:sym typeface="Inter Light"/>
              </a:rPr>
            </a:br>
            <a:r>
              <a:rPr b="0" i="1" lang="en" sz="800" u="none" cap="none" strike="noStrike">
                <a:solidFill>
                  <a:srgbClr val="000000"/>
                </a:solidFill>
                <a:highlight>
                  <a:schemeClr val="lt1"/>
                </a:highlight>
                <a:latin typeface="Inter Light"/>
                <a:ea typeface="Inter Light"/>
                <a:cs typeface="Inter Light"/>
                <a:sym typeface="Inter Light"/>
              </a:rPr>
              <a:t>優先入居権（COP）</a:t>
            </a:r>
            <a:endParaRPr b="0" i="1" sz="800" u="none" cap="none" strike="noStrike">
              <a:solidFill>
                <a:srgbClr val="000000"/>
              </a:solidFill>
              <a:highlight>
                <a:schemeClr val="lt1"/>
              </a:highlight>
              <a:latin typeface="Inter Light"/>
              <a:ea typeface="Inter Light"/>
              <a:cs typeface="Inter Light"/>
              <a:sym typeface="Inter Light"/>
            </a:endParaRPr>
          </a:p>
        </p:txBody>
      </p:sp>
      <p:sp>
        <p:nvSpPr>
          <p:cNvPr id="396" name="Google Shape;396;p52"/>
          <p:cNvSpPr txBox="1"/>
          <p:nvPr/>
        </p:nvSpPr>
        <p:spPr>
          <a:xfrm>
            <a:off x="6191250" y="842225"/>
            <a:ext cx="2814900" cy="37680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120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手頃な価格の住宅（アフォーダブル・ハウジング）の供給を最大限に拡大する</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さらなる立ち退きを防ぐ</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優先入居権（COP）の活用を含む、立ち退きを余儀なくされたコミュニティを再び迎え入れる方法を特定する</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地域の文化的な豊かさを強化し、さらに広める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様々な世帯（ファミリー、シニア、多世代世帯）に対応する住宅タイプを多様化する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高齢者と若者の世代間のつながりを強化する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障害者のアクセス（バリアフリー）を改善する</a:t>
            </a:r>
            <a:endParaRPr b="0" i="0" sz="1200" u="none" cap="none" strike="noStrike">
              <a:solidFill>
                <a:srgbClr val="FBEDB4"/>
              </a:solidFill>
              <a:latin typeface="Hanken Grotesk"/>
              <a:ea typeface="Hanken Grotesk"/>
              <a:cs typeface="Hanken Grotesk"/>
              <a:sym typeface="Hanken Grotesk"/>
            </a:endParaRPr>
          </a:p>
        </p:txBody>
      </p:sp>
      <p:sp>
        <p:nvSpPr>
          <p:cNvPr id="397" name="Google Shape;397;p52"/>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目的（オブジェクティブ）の草案</a:t>
            </a:r>
            <a:endParaRPr b="1" i="0" sz="1800" u="none" cap="none" strike="noStrike">
              <a:solidFill>
                <a:srgbClr val="FBEDB4"/>
              </a:solidFill>
              <a:latin typeface="Hanken Grotesk"/>
              <a:ea typeface="Hanken Grotesk"/>
              <a:cs typeface="Hanken Grotesk"/>
              <a:sym typeface="Hanken Grotes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3"/>
          <p:cNvSpPr txBox="1"/>
          <p:nvPr/>
        </p:nvSpPr>
        <p:spPr>
          <a:xfrm>
            <a:off x="311700" y="242700"/>
            <a:ext cx="42807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9"/>
                </a:solidFill>
                <a:latin typeface="Hanken Grotesk"/>
                <a:ea typeface="Hanken Grotesk"/>
                <a:cs typeface="Hanken Grotesk"/>
                <a:sym typeface="Hanken Grotesk"/>
              </a:rPr>
              <a:t>公平性: 被害の修復</a:t>
            </a:r>
            <a:endParaRPr b="1" i="0" sz="3000" u="none" cap="none" strike="noStrike">
              <a:solidFill>
                <a:srgbClr val="20452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204529"/>
              </a:solidFill>
              <a:latin typeface="Hanken Grotesk"/>
              <a:ea typeface="Hanken Grotesk"/>
              <a:cs typeface="Hanken Grotesk"/>
              <a:sym typeface="Hanken Grotesk"/>
            </a:endParaRPr>
          </a:p>
        </p:txBody>
      </p:sp>
      <p:sp>
        <p:nvSpPr>
          <p:cNvPr id="403" name="Google Shape;403;p53"/>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04" name="Google Shape;404;p53"/>
          <p:cNvSpPr txBox="1"/>
          <p:nvPr/>
        </p:nvSpPr>
        <p:spPr>
          <a:xfrm>
            <a:off x="388150" y="951475"/>
            <a:ext cx="2779800" cy="3398400"/>
          </a:xfrm>
          <a:prstGeom prst="rect">
            <a:avLst/>
          </a:prstGeom>
          <a:solidFill>
            <a:schemeClr val="accent4"/>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accent6"/>
              </a:solidFill>
              <a:latin typeface="Inter SemiBold"/>
              <a:ea typeface="Inter SemiBold"/>
              <a:cs typeface="Inter SemiBold"/>
              <a:sym typeface="Inter SemiBold"/>
            </a:endParaRPr>
          </a:p>
          <a:p>
            <a:pPr indent="0" lvl="0" marL="0" marR="0" rtl="0" algn="l">
              <a:lnSpc>
                <a:spcPct val="115000"/>
              </a:lnSpc>
              <a:spcBef>
                <a:spcPts val="1000"/>
              </a:spcBef>
              <a:spcAft>
                <a:spcPts val="0"/>
              </a:spcAft>
              <a:buClr>
                <a:srgbClr val="000000"/>
              </a:buClr>
              <a:buSzPts val="1100"/>
              <a:buFont typeface="Arial"/>
              <a:buNone/>
            </a:pPr>
            <a:r>
              <a:t/>
            </a:r>
            <a:endParaRPr b="0" i="0" sz="1100" u="none" cap="none" strike="noStrike">
              <a:solidFill>
                <a:schemeClr val="accent6"/>
              </a:solidFill>
              <a:latin typeface="Inter SemiBold"/>
              <a:ea typeface="Inter SemiBold"/>
              <a:cs typeface="Inter SemiBold"/>
              <a:sym typeface="Inter SemiBold"/>
            </a:endParaRPr>
          </a:p>
          <a:p>
            <a:pPr indent="0" lvl="0" marL="0" marR="0" rtl="0" algn="l">
              <a:lnSpc>
                <a:spcPct val="115000"/>
              </a:lnSpc>
              <a:spcBef>
                <a:spcPts val="1000"/>
              </a:spcBef>
              <a:spcAft>
                <a:spcPts val="0"/>
              </a:spcAft>
              <a:buClr>
                <a:srgbClr val="000000"/>
              </a:buClr>
              <a:buSzPts val="1100"/>
              <a:buFont typeface="Arial"/>
              <a:buNone/>
            </a:pPr>
            <a:r>
              <a:t/>
            </a:r>
            <a:endParaRPr b="0" i="0" sz="1100" u="none" cap="none" strike="noStrike">
              <a:solidFill>
                <a:schemeClr val="accent6"/>
              </a:solidFill>
              <a:latin typeface="Inter SemiBold"/>
              <a:ea typeface="Inter SemiBold"/>
              <a:cs typeface="Inter SemiBold"/>
              <a:sym typeface="Inter SemiBold"/>
            </a:endParaRPr>
          </a:p>
          <a:p>
            <a:pPr indent="0" lvl="0" marL="0" marR="0" rtl="0" algn="l">
              <a:lnSpc>
                <a:spcPct val="115000"/>
              </a:lnSpc>
              <a:spcBef>
                <a:spcPts val="1000"/>
              </a:spcBef>
              <a:spcAft>
                <a:spcPts val="0"/>
              </a:spcAft>
              <a:buClr>
                <a:schemeClr val="dk1"/>
              </a:buClr>
              <a:buSzPts val="900"/>
              <a:buFont typeface="Arial"/>
              <a:buNone/>
            </a:pPr>
            <a:r>
              <a:rPr b="0" i="0" lang="en" sz="1100" u="none" cap="none" strike="noStrike">
                <a:solidFill>
                  <a:schemeClr val="accent6"/>
                </a:solidFill>
                <a:latin typeface="Inter"/>
                <a:ea typeface="Inter"/>
                <a:cs typeface="Inter"/>
                <a:sym typeface="Inter"/>
              </a:rPr>
              <a:t>「地震によって、サンフランシスコで有色人種の人々が住むことを許されていた多くの地域が被害を受けました。</a:t>
            </a:r>
            <a:br>
              <a:rPr b="0" i="0" lang="en" sz="1100" u="none" cap="none" strike="noStrike">
                <a:solidFill>
                  <a:schemeClr val="accent6"/>
                </a:solidFill>
                <a:latin typeface="Inter"/>
                <a:ea typeface="Inter"/>
                <a:cs typeface="Inter"/>
                <a:sym typeface="Inter"/>
              </a:rPr>
            </a:br>
            <a:r>
              <a:rPr b="0" i="0" lang="en" sz="1100" u="none" cap="none" strike="noStrike">
                <a:solidFill>
                  <a:schemeClr val="accent6"/>
                </a:solidFill>
                <a:latin typeface="Inter"/>
                <a:ea typeface="Inter"/>
                <a:cs typeface="Inter"/>
                <a:sym typeface="Inter"/>
              </a:rPr>
              <a:t>しかし、被害を免れたフィルモア地区には移民を受け入れてきた歴史がありました。1900年代初頭から1940年代にかけて、フィリピン系、メキシコ系、アフリカ系アメリカ人、ロシア系、日系アメリカ人、そしてユダヤ系の人々が隣り合って暮らしていました。」</a:t>
            </a:r>
            <a:endParaRPr b="0" i="0" sz="1100" u="none" cap="none" strike="noStrike">
              <a:solidFill>
                <a:schemeClr val="accent6"/>
              </a:solidFill>
              <a:latin typeface="Inter"/>
              <a:ea typeface="Inter"/>
              <a:cs typeface="Inter"/>
              <a:sym typeface="Inter"/>
            </a:endParaRPr>
          </a:p>
          <a:p>
            <a:pPr indent="0" lvl="0" marL="0" marR="0" rtl="0" algn="r">
              <a:lnSpc>
                <a:spcPct val="115000"/>
              </a:lnSpc>
              <a:spcBef>
                <a:spcPts val="1000"/>
              </a:spcBef>
              <a:spcAft>
                <a:spcPts val="1000"/>
              </a:spcAft>
              <a:buClr>
                <a:srgbClr val="000000"/>
              </a:buClr>
              <a:buSzPts val="1100"/>
              <a:buFont typeface="Arial"/>
              <a:buNone/>
            </a:pPr>
            <a:r>
              <a:rPr b="0" i="1" lang="en" sz="1100" u="none" cap="none" strike="noStrike">
                <a:solidFill>
                  <a:schemeClr val="accent6"/>
                </a:solidFill>
                <a:latin typeface="Inter"/>
                <a:ea typeface="Inter"/>
                <a:cs typeface="Inter"/>
                <a:sym typeface="Inter"/>
              </a:rPr>
              <a:t>- KQED</a:t>
            </a:r>
            <a:endParaRPr b="0" i="0" sz="1100" u="none" cap="none" strike="noStrike">
              <a:solidFill>
                <a:schemeClr val="accent6"/>
              </a:solidFill>
              <a:latin typeface="Inter"/>
              <a:ea typeface="Inter"/>
              <a:cs typeface="Inter"/>
              <a:sym typeface="Inter"/>
            </a:endParaRPr>
          </a:p>
        </p:txBody>
      </p:sp>
      <p:sp>
        <p:nvSpPr>
          <p:cNvPr id="405" name="Google Shape;405;p53"/>
          <p:cNvSpPr txBox="1"/>
          <p:nvPr/>
        </p:nvSpPr>
        <p:spPr>
          <a:xfrm>
            <a:off x="388143" y="1585650"/>
            <a:ext cx="2727300" cy="768300"/>
          </a:xfrm>
          <a:prstGeom prst="rect">
            <a:avLst/>
          </a:prstGeom>
          <a:noFill/>
          <a:ln>
            <a:noFill/>
          </a:ln>
        </p:spPr>
        <p:txBody>
          <a:bodyPr anchorCtr="0" anchor="t" bIns="75575" lIns="75575" spcFirstLastPara="1" rIns="75575" wrap="square" tIns="75575">
            <a:spAutoFit/>
          </a:bodyPr>
          <a:lstStyle/>
          <a:p>
            <a:pPr indent="0" lvl="0" marL="0" marR="0" rtl="0" algn="l">
              <a:lnSpc>
                <a:spcPct val="115000"/>
              </a:lnSpc>
              <a:spcBef>
                <a:spcPts val="1200"/>
              </a:spcBef>
              <a:spcAft>
                <a:spcPts val="300"/>
              </a:spcAft>
              <a:buClr>
                <a:srgbClr val="000000"/>
              </a:buClr>
              <a:buSzPts val="4000"/>
              <a:buFont typeface="Arial"/>
              <a:buNone/>
            </a:pPr>
            <a:r>
              <a:rPr b="0" i="0" lang="en" sz="4000" u="none" cap="none" strike="noStrike">
                <a:solidFill>
                  <a:schemeClr val="accent6"/>
                </a:solidFill>
                <a:latin typeface="Inter Black"/>
                <a:ea typeface="Inter Black"/>
                <a:cs typeface="Inter Black"/>
                <a:sym typeface="Inter Black"/>
              </a:rPr>
              <a:t>“</a:t>
            </a:r>
            <a:endParaRPr b="0" i="0" sz="4000" u="none" cap="none" strike="noStrike">
              <a:solidFill>
                <a:schemeClr val="accent6"/>
              </a:solidFill>
              <a:latin typeface="Arial"/>
              <a:ea typeface="Arial"/>
              <a:cs typeface="Arial"/>
              <a:sym typeface="Arial"/>
            </a:endParaRPr>
          </a:p>
        </p:txBody>
      </p:sp>
      <p:sp>
        <p:nvSpPr>
          <p:cNvPr id="406" name="Google Shape;406;p53"/>
          <p:cNvSpPr txBox="1"/>
          <p:nvPr/>
        </p:nvSpPr>
        <p:spPr>
          <a:xfrm>
            <a:off x="2142970" y="3776275"/>
            <a:ext cx="718500" cy="768300"/>
          </a:xfrm>
          <a:prstGeom prst="rect">
            <a:avLst/>
          </a:prstGeom>
          <a:noFill/>
          <a:ln>
            <a:noFill/>
          </a:ln>
        </p:spPr>
        <p:txBody>
          <a:bodyPr anchorCtr="0" anchor="t" bIns="75575" lIns="75575" spcFirstLastPara="1" rIns="75575" wrap="square" tIns="75575">
            <a:spAutoFit/>
          </a:bodyPr>
          <a:lstStyle/>
          <a:p>
            <a:pPr indent="0" lvl="0" marL="0" marR="0" rtl="0" algn="l">
              <a:lnSpc>
                <a:spcPct val="115000"/>
              </a:lnSpc>
              <a:spcBef>
                <a:spcPts val="1200"/>
              </a:spcBef>
              <a:spcAft>
                <a:spcPts val="300"/>
              </a:spcAft>
              <a:buClr>
                <a:srgbClr val="000000"/>
              </a:buClr>
              <a:buSzPts val="4000"/>
              <a:buFont typeface="Arial"/>
              <a:buNone/>
            </a:pPr>
            <a:r>
              <a:rPr b="0" i="0" lang="en" sz="4000" u="none" cap="none" strike="noStrike">
                <a:solidFill>
                  <a:schemeClr val="accent6"/>
                </a:solidFill>
                <a:latin typeface="Inter Black"/>
                <a:ea typeface="Inter Black"/>
                <a:cs typeface="Inter Black"/>
                <a:sym typeface="Inter Black"/>
              </a:rPr>
              <a:t>”</a:t>
            </a:r>
            <a:endParaRPr b="0" i="0" sz="1200" u="none" cap="none" strike="noStrike">
              <a:solidFill>
                <a:schemeClr val="accent6"/>
              </a:solidFill>
              <a:latin typeface="Arial"/>
              <a:ea typeface="Arial"/>
              <a:cs typeface="Arial"/>
              <a:sym typeface="Arial"/>
            </a:endParaRPr>
          </a:p>
        </p:txBody>
      </p:sp>
      <p:pic>
        <p:nvPicPr>
          <p:cNvPr id="407" name="Google Shape;407;p53"/>
          <p:cNvPicPr preferRelativeResize="0"/>
          <p:nvPr/>
        </p:nvPicPr>
        <p:blipFill rotWithShape="1">
          <a:blip r:embed="rId3">
            <a:alphaModFix/>
          </a:blip>
          <a:srcRect b="0" l="2901" r="2910" t="14763"/>
          <a:stretch/>
        </p:blipFill>
        <p:spPr>
          <a:xfrm>
            <a:off x="3305130" y="999051"/>
            <a:ext cx="2808000" cy="1592686"/>
          </a:xfrm>
          <a:prstGeom prst="rect">
            <a:avLst/>
          </a:prstGeom>
          <a:noFill/>
          <a:ln>
            <a:noFill/>
          </a:ln>
        </p:spPr>
      </p:pic>
      <p:pic>
        <p:nvPicPr>
          <p:cNvPr id="408" name="Google Shape;408;p53" title="3059002.JPG"/>
          <p:cNvPicPr preferRelativeResize="0"/>
          <p:nvPr/>
        </p:nvPicPr>
        <p:blipFill rotWithShape="1">
          <a:blip r:embed="rId4">
            <a:alphaModFix/>
          </a:blip>
          <a:srcRect b="0" l="120" r="-120" t="18950"/>
          <a:stretch/>
        </p:blipFill>
        <p:spPr>
          <a:xfrm>
            <a:off x="3305125" y="2727800"/>
            <a:ext cx="2807998" cy="1769199"/>
          </a:xfrm>
          <a:prstGeom prst="rect">
            <a:avLst/>
          </a:prstGeom>
          <a:noFill/>
          <a:ln>
            <a:noFill/>
          </a:ln>
        </p:spPr>
      </p:pic>
      <p:pic>
        <p:nvPicPr>
          <p:cNvPr id="409" name="Google Shape;409;p53" title="Filipin1$fillmore-dist.jpg"/>
          <p:cNvPicPr preferRelativeResize="0"/>
          <p:nvPr/>
        </p:nvPicPr>
        <p:blipFill rotWithShape="1">
          <a:blip r:embed="rId5">
            <a:alphaModFix/>
          </a:blip>
          <a:srcRect b="0" l="6941" r="6941" t="0"/>
          <a:stretch/>
        </p:blipFill>
        <p:spPr>
          <a:xfrm>
            <a:off x="6228225" y="999051"/>
            <a:ext cx="2808000" cy="1592686"/>
          </a:xfrm>
          <a:prstGeom prst="rect">
            <a:avLst/>
          </a:prstGeom>
          <a:noFill/>
          <a:ln>
            <a:noFill/>
          </a:ln>
        </p:spPr>
      </p:pic>
      <p:sp>
        <p:nvSpPr>
          <p:cNvPr id="410" name="Google Shape;410;p53"/>
          <p:cNvSpPr txBox="1"/>
          <p:nvPr/>
        </p:nvSpPr>
        <p:spPr>
          <a:xfrm>
            <a:off x="6206150" y="2448400"/>
            <a:ext cx="2808000" cy="1731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1940年代の最盛期には、1,000人を超えるフィリピン系の人々とその家族がフィルモア／ウエスタン・アディションに暮らしていました。</a:t>
            </a:r>
            <a:endParaRPr b="0" i="1" sz="800" u="none" cap="none" strike="noStrike">
              <a:solidFill>
                <a:schemeClr val="dk1"/>
              </a:solidFill>
              <a:highlight>
                <a:schemeClr val="lt1"/>
              </a:highlight>
              <a:latin typeface="Inter Light"/>
              <a:ea typeface="Inter Light"/>
              <a:cs typeface="Inter Light"/>
              <a:sym typeface="Inter Light"/>
            </a:endParaRPr>
          </a:p>
        </p:txBody>
      </p:sp>
      <p:pic>
        <p:nvPicPr>
          <p:cNvPr id="411" name="Google Shape;411;p53"/>
          <p:cNvPicPr preferRelativeResize="0"/>
          <p:nvPr/>
        </p:nvPicPr>
        <p:blipFill rotWithShape="1">
          <a:blip r:embed="rId6">
            <a:alphaModFix/>
          </a:blip>
          <a:srcRect b="0" l="14604" r="12044" t="0"/>
          <a:stretch/>
        </p:blipFill>
        <p:spPr>
          <a:xfrm>
            <a:off x="6206150" y="2727800"/>
            <a:ext cx="2808000" cy="1769200"/>
          </a:xfrm>
          <a:prstGeom prst="rect">
            <a:avLst/>
          </a:prstGeom>
          <a:noFill/>
          <a:ln>
            <a:noFill/>
          </a:ln>
        </p:spPr>
      </p:pic>
      <p:sp>
        <p:nvSpPr>
          <p:cNvPr id="412" name="Google Shape;412;p53"/>
          <p:cNvSpPr txBox="1"/>
          <p:nvPr/>
        </p:nvSpPr>
        <p:spPr>
          <a:xfrm>
            <a:off x="3305125" y="2375775"/>
            <a:ext cx="25047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1907年、フィルモア通りとギアリー通りの交差点</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13" name="Google Shape;413;p53"/>
          <p:cNvSpPr txBox="1"/>
          <p:nvPr/>
        </p:nvSpPr>
        <p:spPr>
          <a:xfrm>
            <a:off x="3305130" y="4284002"/>
            <a:ext cx="2808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1936年、日本長老教会創立50周年記念晩餐会</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14" name="Google Shape;414;p53"/>
          <p:cNvSpPr txBox="1"/>
          <p:nvPr/>
        </p:nvSpPr>
        <p:spPr>
          <a:xfrm>
            <a:off x="6206150" y="4284002"/>
            <a:ext cx="2808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正統派ユダヤ教徒を支える主要なシナゴーグのひとつであるアンシー・スファードは、1958年にフィルモア地区から移転しました。これは、建物が取り壊しのため土地収用（エミネント・ドメイン）の対象となったためです。</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15" name="Google Shape;415;p53"/>
          <p:cNvSpPr txBox="1"/>
          <p:nvPr/>
        </p:nvSpPr>
        <p:spPr>
          <a:xfrm>
            <a:off x="388150" y="1124650"/>
            <a:ext cx="2779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BEDB4"/>
                </a:solidFill>
                <a:latin typeface="Hanken Grotesk"/>
                <a:ea typeface="Hanken Grotesk"/>
                <a:cs typeface="Hanken Grotesk"/>
                <a:sym typeface="Hanken Grotesk"/>
              </a:rPr>
              <a:t>文化的に豊かで多様な地域</a:t>
            </a:r>
            <a:endParaRPr b="1" i="0" sz="1400" u="none" cap="none" strike="noStrike">
              <a:solidFill>
                <a:srgbClr val="FBEDB4"/>
              </a:solidFill>
              <a:latin typeface="Hanken Grotesk"/>
              <a:ea typeface="Hanken Grotesk"/>
              <a:cs typeface="Hanken Grotesk"/>
              <a:sym typeface="Hanken Grotes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54"/>
          <p:cNvPicPr preferRelativeResize="0"/>
          <p:nvPr/>
        </p:nvPicPr>
        <p:blipFill rotWithShape="1">
          <a:blip r:embed="rId3">
            <a:alphaModFix/>
          </a:blip>
          <a:srcRect b="5921" l="2475" r="51786" t="25308"/>
          <a:stretch/>
        </p:blipFill>
        <p:spPr>
          <a:xfrm>
            <a:off x="244742" y="2157552"/>
            <a:ext cx="3129661" cy="2798596"/>
          </a:xfrm>
          <a:prstGeom prst="rect">
            <a:avLst/>
          </a:prstGeom>
          <a:noFill/>
          <a:ln>
            <a:noFill/>
          </a:ln>
        </p:spPr>
      </p:pic>
      <p:pic>
        <p:nvPicPr>
          <p:cNvPr id="421" name="Google Shape;421;p54"/>
          <p:cNvPicPr preferRelativeResize="0"/>
          <p:nvPr/>
        </p:nvPicPr>
        <p:blipFill rotWithShape="1">
          <a:blip r:embed="rId3">
            <a:alphaModFix/>
          </a:blip>
          <a:srcRect b="5921" l="51937" r="2324" t="25308"/>
          <a:stretch/>
        </p:blipFill>
        <p:spPr>
          <a:xfrm>
            <a:off x="3478652" y="2157567"/>
            <a:ext cx="3129661" cy="2798577"/>
          </a:xfrm>
          <a:prstGeom prst="rect">
            <a:avLst/>
          </a:prstGeom>
          <a:noFill/>
          <a:ln>
            <a:noFill/>
          </a:ln>
        </p:spPr>
      </p:pic>
      <p:pic>
        <p:nvPicPr>
          <p:cNvPr id="422" name="Google Shape;422;p54"/>
          <p:cNvPicPr preferRelativeResize="0"/>
          <p:nvPr/>
        </p:nvPicPr>
        <p:blipFill rotWithShape="1">
          <a:blip r:embed="rId3">
            <a:alphaModFix/>
          </a:blip>
          <a:srcRect b="82717" l="23509" r="47881" t="11953"/>
          <a:stretch/>
        </p:blipFill>
        <p:spPr>
          <a:xfrm>
            <a:off x="244748" y="1852875"/>
            <a:ext cx="2269548" cy="251499"/>
          </a:xfrm>
          <a:prstGeom prst="rect">
            <a:avLst/>
          </a:prstGeom>
          <a:noFill/>
          <a:ln>
            <a:noFill/>
          </a:ln>
        </p:spPr>
      </p:pic>
      <p:sp>
        <p:nvSpPr>
          <p:cNvPr id="423" name="Google Shape;423;p54"/>
          <p:cNvSpPr txBox="1"/>
          <p:nvPr/>
        </p:nvSpPr>
        <p:spPr>
          <a:xfrm>
            <a:off x="311700" y="242700"/>
            <a:ext cx="42807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9"/>
                </a:solidFill>
                <a:latin typeface="Hanken Grotesk"/>
                <a:ea typeface="Hanken Grotesk"/>
                <a:cs typeface="Hanken Grotesk"/>
                <a:sym typeface="Hanken Grotesk"/>
              </a:rPr>
              <a:t>公平性: 被害の修復</a:t>
            </a:r>
            <a:endParaRPr b="1" i="0" sz="3000" u="none" cap="none" strike="noStrike">
              <a:solidFill>
                <a:srgbClr val="20452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204529"/>
              </a:solidFill>
              <a:latin typeface="Hanken Grotesk"/>
              <a:ea typeface="Hanken Grotesk"/>
              <a:cs typeface="Hanken Grotesk"/>
              <a:sym typeface="Hanken Grotesk"/>
            </a:endParaRPr>
          </a:p>
        </p:txBody>
      </p:sp>
      <p:sp>
        <p:nvSpPr>
          <p:cNvPr id="424" name="Google Shape;424;p54"/>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25" name="Google Shape;425;p54"/>
          <p:cNvSpPr txBox="1"/>
          <p:nvPr/>
        </p:nvSpPr>
        <p:spPr>
          <a:xfrm>
            <a:off x="237927" y="4762382"/>
            <a:ext cx="3143400" cy="193800"/>
          </a:xfrm>
          <a:prstGeom prst="rect">
            <a:avLst/>
          </a:prstGeom>
          <a:noFill/>
          <a:ln>
            <a:noFill/>
          </a:ln>
        </p:spPr>
        <p:txBody>
          <a:bodyPr anchorCtr="0" anchor="b" bIns="84600" lIns="84600" spcFirstLastPara="1" rIns="84600" wrap="square" tIns="84600">
            <a:noAutofit/>
          </a:bodyPr>
          <a:lstStyle/>
          <a:p>
            <a:pPr indent="0" lvl="0" marL="0" marR="0" rtl="0" algn="l">
              <a:lnSpc>
                <a:spcPct val="100000"/>
              </a:lnSpc>
              <a:spcBef>
                <a:spcPts val="0"/>
              </a:spcBef>
              <a:spcAft>
                <a:spcPts val="0"/>
              </a:spcAft>
              <a:buClr>
                <a:srgbClr val="000000"/>
              </a:buClr>
              <a:buSzPts val="896"/>
              <a:buFont typeface="Arial"/>
              <a:buNone/>
            </a:pPr>
            <a:r>
              <a:rPr b="1" i="1" lang="en" sz="896" u="none" cap="none" strike="noStrike">
                <a:solidFill>
                  <a:schemeClr val="dk1"/>
                </a:solidFill>
                <a:highlight>
                  <a:schemeClr val="lt1"/>
                </a:highlight>
                <a:latin typeface="Inter"/>
                <a:ea typeface="Inter"/>
                <a:cs typeface="Inter"/>
                <a:sym typeface="Inter"/>
              </a:rPr>
              <a:t>1940s</a:t>
            </a:r>
            <a:endParaRPr b="1" i="1" sz="896" u="none" cap="none" strike="noStrike">
              <a:solidFill>
                <a:schemeClr val="dk1"/>
              </a:solidFill>
              <a:highlight>
                <a:schemeClr val="lt1"/>
              </a:highlight>
              <a:latin typeface="Inter"/>
              <a:ea typeface="Inter"/>
              <a:cs typeface="Inter"/>
              <a:sym typeface="Inter"/>
            </a:endParaRPr>
          </a:p>
        </p:txBody>
      </p:sp>
      <p:sp>
        <p:nvSpPr>
          <p:cNvPr id="426" name="Google Shape;426;p54"/>
          <p:cNvSpPr txBox="1"/>
          <p:nvPr/>
        </p:nvSpPr>
        <p:spPr>
          <a:xfrm>
            <a:off x="3471836" y="4762368"/>
            <a:ext cx="3143400" cy="193800"/>
          </a:xfrm>
          <a:prstGeom prst="rect">
            <a:avLst/>
          </a:prstGeom>
          <a:noFill/>
          <a:ln>
            <a:noFill/>
          </a:ln>
        </p:spPr>
        <p:txBody>
          <a:bodyPr anchorCtr="0" anchor="b" bIns="84600" lIns="84600" spcFirstLastPara="1" rIns="84600" wrap="square" tIns="84600">
            <a:noAutofit/>
          </a:bodyPr>
          <a:lstStyle/>
          <a:p>
            <a:pPr indent="0" lvl="0" marL="0" marR="0" rtl="0" algn="l">
              <a:lnSpc>
                <a:spcPct val="100000"/>
              </a:lnSpc>
              <a:spcBef>
                <a:spcPts val="0"/>
              </a:spcBef>
              <a:spcAft>
                <a:spcPts val="0"/>
              </a:spcAft>
              <a:buClr>
                <a:srgbClr val="000000"/>
              </a:buClr>
              <a:buSzPts val="896"/>
              <a:buFont typeface="Arial"/>
              <a:buNone/>
            </a:pPr>
            <a:r>
              <a:rPr b="1" i="1" lang="en" sz="896" u="none" cap="none" strike="noStrike">
                <a:solidFill>
                  <a:schemeClr val="dk1"/>
                </a:solidFill>
                <a:highlight>
                  <a:schemeClr val="lt1"/>
                </a:highlight>
                <a:latin typeface="Inter"/>
                <a:ea typeface="Inter"/>
                <a:cs typeface="Inter"/>
                <a:sym typeface="Inter"/>
              </a:rPr>
              <a:t>1950年代、日系人強制収容後</a:t>
            </a:r>
            <a:endParaRPr b="1" i="1" sz="896" u="none" cap="none" strike="noStrike">
              <a:solidFill>
                <a:schemeClr val="dk1"/>
              </a:solidFill>
              <a:highlight>
                <a:schemeClr val="lt1"/>
              </a:highlight>
              <a:latin typeface="Inter"/>
              <a:ea typeface="Inter"/>
              <a:cs typeface="Inter"/>
              <a:sym typeface="Inter"/>
            </a:endParaRPr>
          </a:p>
        </p:txBody>
      </p:sp>
      <p:sp>
        <p:nvSpPr>
          <p:cNvPr id="427" name="Google Shape;427;p54"/>
          <p:cNvSpPr txBox="1"/>
          <p:nvPr/>
        </p:nvSpPr>
        <p:spPr>
          <a:xfrm>
            <a:off x="237925" y="1195638"/>
            <a:ext cx="6370500" cy="58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地域の文化的な豊かさは、都市再開発、日系人の強制収容、さらにはその後の排除政策によって、大きな困難を受けました。</a:t>
            </a:r>
            <a:endParaRPr b="0" i="0" sz="1200" u="none" cap="none" strike="noStrike">
              <a:solidFill>
                <a:schemeClr val="dk1"/>
              </a:solidFill>
              <a:latin typeface="Inter"/>
              <a:ea typeface="Inter"/>
              <a:cs typeface="Inter"/>
              <a:sym typeface="Inter"/>
            </a:endParaRPr>
          </a:p>
        </p:txBody>
      </p:sp>
      <p:pic>
        <p:nvPicPr>
          <p:cNvPr id="428" name="Google Shape;428;p54"/>
          <p:cNvPicPr preferRelativeResize="0"/>
          <p:nvPr/>
        </p:nvPicPr>
        <p:blipFill rotWithShape="1">
          <a:blip r:embed="rId4">
            <a:alphaModFix/>
          </a:blip>
          <a:srcRect b="0" l="0" r="0" t="0"/>
          <a:stretch/>
        </p:blipFill>
        <p:spPr>
          <a:xfrm>
            <a:off x="6889649" y="1195650"/>
            <a:ext cx="2055781" cy="1155175"/>
          </a:xfrm>
          <a:prstGeom prst="rect">
            <a:avLst/>
          </a:prstGeom>
          <a:noFill/>
          <a:ln>
            <a:noFill/>
          </a:ln>
        </p:spPr>
      </p:pic>
      <p:pic>
        <p:nvPicPr>
          <p:cNvPr id="429" name="Google Shape;429;p54" title="Fillmore1978.jpg"/>
          <p:cNvPicPr preferRelativeResize="0"/>
          <p:nvPr/>
        </p:nvPicPr>
        <p:blipFill rotWithShape="1">
          <a:blip r:embed="rId5">
            <a:alphaModFix/>
          </a:blip>
          <a:srcRect b="0" l="0" r="0" t="0"/>
          <a:stretch/>
        </p:blipFill>
        <p:spPr>
          <a:xfrm>
            <a:off x="6889650" y="3191387"/>
            <a:ext cx="1951500" cy="1099433"/>
          </a:xfrm>
          <a:prstGeom prst="rect">
            <a:avLst/>
          </a:prstGeom>
          <a:noFill/>
          <a:ln>
            <a:noFill/>
          </a:ln>
        </p:spPr>
      </p:pic>
      <p:sp>
        <p:nvSpPr>
          <p:cNvPr id="430" name="Google Shape;430;p54"/>
          <p:cNvSpPr txBox="1"/>
          <p:nvPr/>
        </p:nvSpPr>
        <p:spPr>
          <a:xfrm>
            <a:off x="6883415" y="2360052"/>
            <a:ext cx="1951500" cy="450600"/>
          </a:xfrm>
          <a:prstGeom prst="rect">
            <a:avLst/>
          </a:prstGeom>
          <a:noFill/>
          <a:ln>
            <a:noFill/>
          </a:ln>
        </p:spPr>
        <p:txBody>
          <a:bodyPr anchorCtr="0" anchor="t" bIns="69250" lIns="69250" spcFirstLastPara="1" rIns="69250" wrap="square" tIns="6925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latin typeface="Inter Light"/>
                <a:ea typeface="Inter Light"/>
                <a:cs typeface="Inter Light"/>
                <a:sym typeface="Inter Light"/>
              </a:rPr>
              <a:t>バップシティでジャムセッションをしているジョン・ハンディ、ポニー・ポインデクスター、ジョン・コルトレーン、フランク・フィッシャー</a:t>
            </a:r>
            <a:endParaRPr b="0" i="1" sz="800" u="none" cap="none" strike="noStrike">
              <a:solidFill>
                <a:srgbClr val="000000"/>
              </a:solidFill>
              <a:latin typeface="Inter Light"/>
              <a:ea typeface="Inter Light"/>
              <a:cs typeface="Inter Light"/>
              <a:sym typeface="Inter Light"/>
            </a:endParaRPr>
          </a:p>
        </p:txBody>
      </p:sp>
      <p:sp>
        <p:nvSpPr>
          <p:cNvPr id="431" name="Google Shape;431;p54"/>
          <p:cNvSpPr txBox="1"/>
          <p:nvPr/>
        </p:nvSpPr>
        <p:spPr>
          <a:xfrm>
            <a:off x="6827305" y="4308047"/>
            <a:ext cx="2008500" cy="450600"/>
          </a:xfrm>
          <a:prstGeom prst="rect">
            <a:avLst/>
          </a:prstGeom>
          <a:noFill/>
          <a:ln>
            <a:noFill/>
          </a:ln>
        </p:spPr>
        <p:txBody>
          <a:bodyPr anchorCtr="0" anchor="t" bIns="69250" lIns="69250" spcFirstLastPara="1" rIns="69250" wrap="square" tIns="69250">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rgbClr val="000000"/>
                </a:solidFill>
                <a:latin typeface="Inter Light"/>
                <a:ea typeface="Inter Light"/>
                <a:cs typeface="Inter Light"/>
                <a:sym typeface="Inter Light"/>
              </a:rPr>
              <a:t>1978年のフィルモア通り：再開発によってかつて活気に満ちた地域がブルドーザーで取り壊されてから約10年が経過した後も、大規模な空き地が残っていました。</a:t>
            </a:r>
            <a:endParaRPr b="0" i="1" sz="800" u="none" cap="none" strike="noStrike">
              <a:solidFill>
                <a:srgbClr val="000000"/>
              </a:solidFill>
              <a:latin typeface="Inter Light"/>
              <a:ea typeface="Inter Light"/>
              <a:cs typeface="Inter Light"/>
              <a:sym typeface="Inter Light"/>
            </a:endParaRPr>
          </a:p>
        </p:txBody>
      </p:sp>
      <p:sp>
        <p:nvSpPr>
          <p:cNvPr id="432" name="Google Shape;432;p54"/>
          <p:cNvSpPr txBox="1"/>
          <p:nvPr/>
        </p:nvSpPr>
        <p:spPr>
          <a:xfrm>
            <a:off x="183025" y="4701850"/>
            <a:ext cx="4548000" cy="450600"/>
          </a:xfrm>
          <a:prstGeom prst="rect">
            <a:avLst/>
          </a:prstGeom>
          <a:noFill/>
          <a:ln>
            <a:noFill/>
          </a:ln>
        </p:spPr>
        <p:txBody>
          <a:bodyPr anchorCtr="0" anchor="b" bIns="69250" lIns="69250" spcFirstLastPara="1" rIns="69250" wrap="square" tIns="69250">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rgbClr val="000000"/>
                </a:solidFill>
                <a:highlight>
                  <a:schemeClr val="lt1"/>
                </a:highlight>
                <a:latin typeface="Inter Light"/>
                <a:ea typeface="Inter Light"/>
                <a:cs typeface="Inter Light"/>
                <a:sym typeface="Inter Light"/>
              </a:rPr>
              <a:t>Source: https://www.sfchronicle.com/projects/2024/sf-japantown-incarceration/</a:t>
            </a:r>
            <a:endParaRPr b="0" i="1" sz="600" u="none" cap="none" strike="noStrike">
              <a:solidFill>
                <a:srgbClr val="000000"/>
              </a:solidFill>
              <a:highlight>
                <a:schemeClr val="lt1"/>
              </a:highlight>
              <a:latin typeface="Inter Light"/>
              <a:ea typeface="Inter Light"/>
              <a:cs typeface="Inter Light"/>
              <a:sym typeface="Inter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5"/>
          <p:cNvSpPr txBox="1"/>
          <p:nvPr>
            <p:ph idx="1" type="body"/>
          </p:nvPr>
        </p:nvSpPr>
        <p:spPr>
          <a:xfrm>
            <a:off x="237925" y="982025"/>
            <a:ext cx="5585400" cy="15162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t>それでもなお、文化的な豊かさは現在も調査エリアを特徴づける重要な要素であり、地域密着型の団体、日本町文化地区（Japanese Cultural District）、数多くの認定されたレガシービジネス、そして多様な文化的拠点によって支えられています。</a:t>
            </a:r>
            <a:endParaRPr sz="1200"/>
          </a:p>
          <a:p>
            <a:pPr indent="0" lvl="0" marL="0" rtl="0" algn="l">
              <a:lnSpc>
                <a:spcPct val="115000"/>
              </a:lnSpc>
              <a:spcBef>
                <a:spcPts val="1484"/>
              </a:spcBef>
              <a:spcAft>
                <a:spcPts val="1484"/>
              </a:spcAft>
              <a:buClr>
                <a:schemeClr val="dk1"/>
              </a:buClr>
              <a:buSzPts val="1100"/>
              <a:buFont typeface="Arial"/>
              <a:buNone/>
            </a:pPr>
            <a:r>
              <a:rPr lang="en" sz="1200"/>
              <a:t>本調査は、地域内の文化的な豊かさを強化し、さらに広げていくことを目的としています。</a:t>
            </a:r>
            <a:endParaRPr sz="1200"/>
          </a:p>
        </p:txBody>
      </p:sp>
      <p:sp>
        <p:nvSpPr>
          <p:cNvPr id="438" name="Google Shape;438;p55"/>
          <p:cNvSpPr txBox="1"/>
          <p:nvPr/>
        </p:nvSpPr>
        <p:spPr>
          <a:xfrm>
            <a:off x="311700" y="242700"/>
            <a:ext cx="42807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9"/>
                </a:solidFill>
                <a:latin typeface="Hanken Grotesk"/>
                <a:ea typeface="Hanken Grotesk"/>
                <a:cs typeface="Hanken Grotesk"/>
                <a:sym typeface="Hanken Grotesk"/>
              </a:rPr>
              <a:t>公平性: 被害の修復</a:t>
            </a:r>
            <a:endParaRPr b="1" i="0" sz="3000" u="none" cap="none" strike="noStrike">
              <a:solidFill>
                <a:srgbClr val="20452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204529"/>
              </a:solidFill>
              <a:latin typeface="Hanken Grotesk"/>
              <a:ea typeface="Hanken Grotesk"/>
              <a:cs typeface="Hanken Grotesk"/>
              <a:sym typeface="Hanken Grotesk"/>
            </a:endParaRPr>
          </a:p>
        </p:txBody>
      </p:sp>
      <p:sp>
        <p:nvSpPr>
          <p:cNvPr id="439" name="Google Shape;439;p55"/>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40" name="Google Shape;440;p55"/>
          <p:cNvSpPr/>
          <p:nvPr/>
        </p:nvSpPr>
        <p:spPr>
          <a:xfrm rot="-5400000">
            <a:off x="5017500" y="1017600"/>
            <a:ext cx="5144100" cy="3108900"/>
          </a:xfrm>
          <a:prstGeom prst="round2SameRect">
            <a:avLst>
              <a:gd fmla="val 9765" name="adj1"/>
              <a:gd fmla="val 0" name="adj2"/>
            </a:avLst>
          </a:prstGeom>
          <a:solidFill>
            <a:srgbClr val="2045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pic>
        <p:nvPicPr>
          <p:cNvPr id="441" name="Google Shape;441;p55" title="20260206_132206_AS.jpg"/>
          <p:cNvPicPr preferRelativeResize="0"/>
          <p:nvPr/>
        </p:nvPicPr>
        <p:blipFill rotWithShape="1">
          <a:blip r:embed="rId3">
            <a:alphaModFix/>
          </a:blip>
          <a:srcRect b="0" l="33784" r="9919" t="0"/>
          <a:stretch/>
        </p:blipFill>
        <p:spPr>
          <a:xfrm>
            <a:off x="411650" y="2753050"/>
            <a:ext cx="1650063" cy="1650073"/>
          </a:xfrm>
          <a:prstGeom prst="rect">
            <a:avLst/>
          </a:prstGeom>
          <a:noFill/>
          <a:ln>
            <a:noFill/>
          </a:ln>
        </p:spPr>
      </p:pic>
      <p:pic>
        <p:nvPicPr>
          <p:cNvPr id="442" name="Google Shape;442;p55" title="20260526_190145.jpg"/>
          <p:cNvPicPr preferRelativeResize="0"/>
          <p:nvPr/>
        </p:nvPicPr>
        <p:blipFill rotWithShape="1">
          <a:blip r:embed="rId4">
            <a:alphaModFix/>
          </a:blip>
          <a:srcRect b="11615" l="0" r="0" t="32085"/>
          <a:stretch/>
        </p:blipFill>
        <p:spPr>
          <a:xfrm>
            <a:off x="2171099" y="2753050"/>
            <a:ext cx="1650061" cy="1650074"/>
          </a:xfrm>
          <a:prstGeom prst="rect">
            <a:avLst/>
          </a:prstGeom>
          <a:noFill/>
          <a:ln>
            <a:noFill/>
          </a:ln>
        </p:spPr>
      </p:pic>
      <p:pic>
        <p:nvPicPr>
          <p:cNvPr id="443" name="Google Shape;443;p55"/>
          <p:cNvPicPr preferRelativeResize="0"/>
          <p:nvPr/>
        </p:nvPicPr>
        <p:blipFill rotWithShape="1">
          <a:blip r:embed="rId5">
            <a:alphaModFix/>
          </a:blip>
          <a:srcRect b="13361" l="0" r="0" t="30358"/>
          <a:stretch/>
        </p:blipFill>
        <p:spPr>
          <a:xfrm>
            <a:off x="3945239" y="2753050"/>
            <a:ext cx="1650060" cy="1650074"/>
          </a:xfrm>
          <a:prstGeom prst="rect">
            <a:avLst/>
          </a:prstGeom>
          <a:noFill/>
          <a:ln>
            <a:noFill/>
          </a:ln>
        </p:spPr>
      </p:pic>
      <p:sp>
        <p:nvSpPr>
          <p:cNvPr id="444" name="Google Shape;444;p55"/>
          <p:cNvSpPr txBox="1"/>
          <p:nvPr/>
        </p:nvSpPr>
        <p:spPr>
          <a:xfrm>
            <a:off x="411652" y="4190125"/>
            <a:ext cx="11991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大阪道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45" name="Google Shape;445;p55"/>
          <p:cNvSpPr txBox="1"/>
          <p:nvPr/>
        </p:nvSpPr>
        <p:spPr>
          <a:xfrm>
            <a:off x="2171102" y="4190125"/>
            <a:ext cx="11991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シェリス・イスラエル</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46" name="Google Shape;446;p55"/>
          <p:cNvSpPr txBox="1"/>
          <p:nvPr/>
        </p:nvSpPr>
        <p:spPr>
          <a:xfrm>
            <a:off x="3945249" y="4190125"/>
            <a:ext cx="1650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フィルモア・ヘリテージ・</a:t>
            </a:r>
            <a:br>
              <a:rPr b="0" i="1" lang="en" sz="800" u="none" cap="none" strike="noStrike">
                <a:solidFill>
                  <a:schemeClr val="dk1"/>
                </a:solidFill>
                <a:highlight>
                  <a:schemeClr val="lt1"/>
                </a:highlight>
                <a:latin typeface="Inter Light"/>
                <a:ea typeface="Inter Light"/>
                <a:cs typeface="Inter Light"/>
                <a:sym typeface="Inter Light"/>
              </a:rPr>
            </a:br>
            <a:r>
              <a:rPr b="0" i="1" lang="en" sz="800" u="none" cap="none" strike="noStrike">
                <a:solidFill>
                  <a:schemeClr val="dk1"/>
                </a:solidFill>
                <a:highlight>
                  <a:schemeClr val="lt1"/>
                </a:highlight>
                <a:latin typeface="Inter Light"/>
                <a:ea typeface="Inter Light"/>
                <a:cs typeface="Inter Light"/>
                <a:sym typeface="Inter Light"/>
              </a:rPr>
              <a:t>センター</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47" name="Google Shape;447;p55"/>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目的（オブジェクティブ）の草案</a:t>
            </a:r>
            <a:endParaRPr b="1" i="0" sz="1800" u="none" cap="none" strike="noStrike">
              <a:solidFill>
                <a:srgbClr val="FBEDB4"/>
              </a:solidFill>
              <a:latin typeface="Hanken Grotesk"/>
              <a:ea typeface="Hanken Grotesk"/>
              <a:cs typeface="Hanken Grotesk"/>
              <a:sym typeface="Hanken Grotesk"/>
            </a:endParaRPr>
          </a:p>
        </p:txBody>
      </p:sp>
      <p:sp>
        <p:nvSpPr>
          <p:cNvPr id="448" name="Google Shape;448;p55"/>
          <p:cNvSpPr txBox="1"/>
          <p:nvPr/>
        </p:nvSpPr>
        <p:spPr>
          <a:xfrm>
            <a:off x="6191250" y="842225"/>
            <a:ext cx="2814900" cy="37680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120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手頃な価格の住宅（アフォーダブル・ハウジング）の供給を最大限に拡大する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さらなる立ち退きを防ぐ</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優先入居権（COP）の活用を含む、立ち退きを余儀なくされたコミュニティを再び迎え入れる方法を特定する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地域の文化的な豊かさを強化し、さらに広める</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様々な世帯（ファミリー、シニア、多世代世帯）に対応する住宅タイプを多様化する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高齢者と若者の世代間のつながりを強化する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障害者のアクセス（バリアフリー）を改善する</a:t>
            </a:r>
            <a:endParaRPr b="0" i="0" sz="1200" u="none" cap="none" strike="noStrike">
              <a:solidFill>
                <a:srgbClr val="FBEDB4"/>
              </a:solidFill>
              <a:latin typeface="Hanken Grotesk"/>
              <a:ea typeface="Hanken Grotesk"/>
              <a:cs typeface="Hanken Grotesk"/>
              <a:sym typeface="Hanken Grotes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56"/>
          <p:cNvPicPr preferRelativeResize="0"/>
          <p:nvPr/>
        </p:nvPicPr>
        <p:blipFill rotWithShape="1">
          <a:blip r:embed="rId3">
            <a:alphaModFix/>
          </a:blip>
          <a:srcRect b="0" l="0" r="0" t="0"/>
          <a:stretch/>
        </p:blipFill>
        <p:spPr>
          <a:xfrm>
            <a:off x="353750" y="3187524"/>
            <a:ext cx="1735279" cy="1214697"/>
          </a:xfrm>
          <a:prstGeom prst="rect">
            <a:avLst/>
          </a:prstGeom>
          <a:noFill/>
          <a:ln>
            <a:noFill/>
          </a:ln>
        </p:spPr>
      </p:pic>
      <p:pic>
        <p:nvPicPr>
          <p:cNvPr id="454" name="Google Shape;454;p56"/>
          <p:cNvPicPr preferRelativeResize="0"/>
          <p:nvPr/>
        </p:nvPicPr>
        <p:blipFill rotWithShape="1">
          <a:blip r:embed="rId4">
            <a:alphaModFix/>
          </a:blip>
          <a:srcRect b="0" l="0" r="0" t="0"/>
          <a:stretch/>
        </p:blipFill>
        <p:spPr>
          <a:xfrm>
            <a:off x="3047348" y="2767333"/>
            <a:ext cx="2721676" cy="1554025"/>
          </a:xfrm>
          <a:prstGeom prst="rect">
            <a:avLst/>
          </a:prstGeom>
          <a:noFill/>
          <a:ln>
            <a:noFill/>
          </a:ln>
        </p:spPr>
      </p:pic>
      <p:sp>
        <p:nvSpPr>
          <p:cNvPr id="455" name="Google Shape;455;p56"/>
          <p:cNvSpPr txBox="1"/>
          <p:nvPr/>
        </p:nvSpPr>
        <p:spPr>
          <a:xfrm>
            <a:off x="311700" y="242700"/>
            <a:ext cx="42807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204529"/>
                </a:solidFill>
                <a:latin typeface="Hanken Grotesk"/>
                <a:ea typeface="Hanken Grotesk"/>
                <a:cs typeface="Hanken Grotesk"/>
                <a:sym typeface="Hanken Grotesk"/>
              </a:rPr>
              <a:t>公平性: 被害の修復</a:t>
            </a:r>
            <a:endParaRPr b="1" i="0" sz="3000" u="none" cap="none" strike="noStrike">
              <a:solidFill>
                <a:srgbClr val="204529"/>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204529"/>
              </a:solidFill>
              <a:latin typeface="Hanken Grotesk"/>
              <a:ea typeface="Hanken Grotesk"/>
              <a:cs typeface="Hanken Grotesk"/>
              <a:sym typeface="Hanken Grotesk"/>
            </a:endParaRPr>
          </a:p>
        </p:txBody>
      </p:sp>
      <p:sp>
        <p:nvSpPr>
          <p:cNvPr id="456" name="Google Shape;456;p56"/>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rgbClr val="204529"/>
                </a:solidFill>
                <a:latin typeface="Hanken Grotesk Black"/>
                <a:ea typeface="Hanken Grotesk Black"/>
                <a:cs typeface="Hanken Grotesk Black"/>
                <a:sym typeface="Hanken Grotesk Black"/>
              </a:rPr>
              <a:t>1 </a:t>
            </a:r>
            <a:endParaRPr b="0" i="0" sz="4800" u="none" cap="none" strike="noStrike">
              <a:solidFill>
                <a:srgbClr val="000000"/>
              </a:solidFill>
              <a:latin typeface="Arial"/>
              <a:ea typeface="Arial"/>
              <a:cs typeface="Arial"/>
              <a:sym typeface="Arial"/>
            </a:endParaRPr>
          </a:p>
        </p:txBody>
      </p:sp>
      <p:sp>
        <p:nvSpPr>
          <p:cNvPr id="457" name="Google Shape;457;p56"/>
          <p:cNvSpPr/>
          <p:nvPr/>
        </p:nvSpPr>
        <p:spPr>
          <a:xfrm rot="-5400000">
            <a:off x="5017500" y="1017600"/>
            <a:ext cx="5144100" cy="3108900"/>
          </a:xfrm>
          <a:prstGeom prst="round2SameRect">
            <a:avLst>
              <a:gd fmla="val 9765" name="adj1"/>
              <a:gd fmla="val 0" name="adj2"/>
            </a:avLst>
          </a:prstGeom>
          <a:solidFill>
            <a:srgbClr val="2045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458" name="Google Shape;458;p56"/>
          <p:cNvSpPr txBox="1"/>
          <p:nvPr/>
        </p:nvSpPr>
        <p:spPr>
          <a:xfrm>
            <a:off x="311700" y="4460875"/>
            <a:ext cx="5457300" cy="3207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出典：2023年アメリカン・コミュニティ調査（American Community Survey）および2026年サンフランシスコ都市計画局（SF Planning）</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59" name="Google Shape;459;p56"/>
          <p:cNvSpPr txBox="1"/>
          <p:nvPr>
            <p:ph idx="1" type="body"/>
          </p:nvPr>
        </p:nvSpPr>
        <p:spPr>
          <a:xfrm>
            <a:off x="237925" y="982025"/>
            <a:ext cx="55311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sz="1200"/>
              <a:t>再開発後に残された住宅ストックや建築環境は、包括的で公平な地域づくりをより良く支えることができます。</a:t>
            </a:r>
            <a:endParaRPr sz="1200"/>
          </a:p>
        </p:txBody>
      </p:sp>
      <p:sp>
        <p:nvSpPr>
          <p:cNvPr id="460" name="Google Shape;460;p56"/>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FBEDB4"/>
                </a:solidFill>
                <a:latin typeface="Hanken Grotesk"/>
                <a:ea typeface="Hanken Grotesk"/>
                <a:cs typeface="Hanken Grotesk"/>
                <a:sym typeface="Hanken Grotesk"/>
              </a:rPr>
              <a:t>目的（オブジェクティブ）の草案</a:t>
            </a:r>
            <a:endParaRPr b="1" i="0" sz="1800" u="none" cap="none" strike="noStrike">
              <a:solidFill>
                <a:srgbClr val="FBEDB4"/>
              </a:solidFill>
              <a:latin typeface="Hanken Grotesk"/>
              <a:ea typeface="Hanken Grotesk"/>
              <a:cs typeface="Hanken Grotesk"/>
              <a:sym typeface="Hanken Grotesk"/>
            </a:endParaRPr>
          </a:p>
        </p:txBody>
      </p:sp>
      <p:sp>
        <p:nvSpPr>
          <p:cNvPr id="461" name="Google Shape;461;p56"/>
          <p:cNvSpPr txBox="1"/>
          <p:nvPr/>
        </p:nvSpPr>
        <p:spPr>
          <a:xfrm>
            <a:off x="6191250" y="842225"/>
            <a:ext cx="2814900" cy="37680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120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手頃な価格の住宅（アフォーダブル・ハウジング）の供給を最大限に拡大する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さらなる立ち退きを防ぐ</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優先入居権（COP）の活用を含む、立ち退きを余儀なくされたコミュニティを再び迎え入れる方法を特定する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地域の文化的な豊かさを強化し、さらに広める</a:t>
            </a:r>
            <a:endParaRPr b="0" i="0" sz="1200" u="none"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様々な世帯（ファミリー、シニア、多世代世帯）に対応する住宅タイプを多様化する</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sng" cap="none" strike="noStrike">
                <a:solidFill>
                  <a:srgbClr val="FBEDB4"/>
                </a:solidFill>
                <a:latin typeface="Hanken Grotesk"/>
                <a:ea typeface="Hanken Grotesk"/>
                <a:cs typeface="Hanken Grotesk"/>
                <a:sym typeface="Hanken Grotesk"/>
              </a:rPr>
              <a:t>高齢者と若者の世代間のつながりを強化する</a:t>
            </a:r>
            <a:endParaRPr b="0" i="0" sz="1200" u="sng" cap="none" strike="noStrike">
              <a:solidFill>
                <a:srgbClr val="FBEDB4"/>
              </a:solidFill>
              <a:latin typeface="Hanken Grotesk"/>
              <a:ea typeface="Hanken Grotesk"/>
              <a:cs typeface="Hanken Grotesk"/>
              <a:sym typeface="Hanken Grotesk"/>
            </a:endParaRPr>
          </a:p>
          <a:p>
            <a:pPr indent="-304800" lvl="0" marL="457200" marR="0" rtl="0" algn="l">
              <a:lnSpc>
                <a:spcPct val="115000"/>
              </a:lnSpc>
              <a:spcBef>
                <a:spcPts val="0"/>
              </a:spcBef>
              <a:spcAft>
                <a:spcPts val="0"/>
              </a:spcAft>
              <a:buClr>
                <a:srgbClr val="FBEDB4"/>
              </a:buClr>
              <a:buSzPts val="1200"/>
              <a:buFont typeface="Hanken Grotesk"/>
              <a:buChar char="●"/>
            </a:pPr>
            <a:r>
              <a:rPr b="0" i="0" lang="en" sz="1200" u="none" cap="none" strike="noStrike">
                <a:solidFill>
                  <a:srgbClr val="FBEDB4"/>
                </a:solidFill>
                <a:latin typeface="Hanken Grotesk"/>
                <a:ea typeface="Hanken Grotesk"/>
                <a:cs typeface="Hanken Grotesk"/>
                <a:sym typeface="Hanken Grotesk"/>
              </a:rPr>
              <a:t>障害者のアクセス（バリアフリー）を改善する</a:t>
            </a:r>
            <a:endParaRPr b="0" i="0" sz="1200" u="none" cap="none" strike="noStrike">
              <a:solidFill>
                <a:srgbClr val="FBEDB4"/>
              </a:solidFill>
              <a:latin typeface="Hanken Grotesk"/>
              <a:ea typeface="Hanken Grotesk"/>
              <a:cs typeface="Hanken Grotesk"/>
              <a:sym typeface="Hanken Grotesk"/>
            </a:endParaRPr>
          </a:p>
        </p:txBody>
      </p:sp>
      <p:grpSp>
        <p:nvGrpSpPr>
          <p:cNvPr id="462" name="Google Shape;462;p56"/>
          <p:cNvGrpSpPr/>
          <p:nvPr/>
        </p:nvGrpSpPr>
        <p:grpSpPr>
          <a:xfrm>
            <a:off x="311700" y="1721350"/>
            <a:ext cx="5486274" cy="1003752"/>
            <a:chOff x="311700" y="1721350"/>
            <a:chExt cx="5486274" cy="1003752"/>
          </a:xfrm>
        </p:grpSpPr>
        <p:pic>
          <p:nvPicPr>
            <p:cNvPr id="463" name="Google Shape;463;p56"/>
            <p:cNvPicPr preferRelativeResize="0"/>
            <p:nvPr/>
          </p:nvPicPr>
          <p:blipFill rotWithShape="1">
            <a:blip r:embed="rId5">
              <a:alphaModFix/>
            </a:blip>
            <a:srcRect b="0" l="0" r="72440" t="54996"/>
            <a:stretch/>
          </p:blipFill>
          <p:spPr>
            <a:xfrm>
              <a:off x="311700" y="1721351"/>
              <a:ext cx="1715123" cy="1003751"/>
            </a:xfrm>
            <a:prstGeom prst="rect">
              <a:avLst/>
            </a:prstGeom>
            <a:noFill/>
            <a:ln>
              <a:noFill/>
            </a:ln>
          </p:spPr>
        </p:pic>
        <p:pic>
          <p:nvPicPr>
            <p:cNvPr id="464" name="Google Shape;464;p56"/>
            <p:cNvPicPr preferRelativeResize="0"/>
            <p:nvPr/>
          </p:nvPicPr>
          <p:blipFill rotWithShape="1">
            <a:blip r:embed="rId5">
              <a:alphaModFix/>
            </a:blip>
            <a:srcRect b="54995" l="34833" r="37186" t="0"/>
            <a:stretch/>
          </p:blipFill>
          <p:spPr>
            <a:xfrm>
              <a:off x="2005804" y="1721351"/>
              <a:ext cx="1741286" cy="1003751"/>
            </a:xfrm>
            <a:prstGeom prst="rect">
              <a:avLst/>
            </a:prstGeom>
            <a:noFill/>
            <a:ln>
              <a:noFill/>
            </a:ln>
          </p:spPr>
        </p:pic>
        <p:pic>
          <p:nvPicPr>
            <p:cNvPr id="465" name="Google Shape;465;p56"/>
            <p:cNvPicPr preferRelativeResize="0"/>
            <p:nvPr/>
          </p:nvPicPr>
          <p:blipFill rotWithShape="1">
            <a:blip r:embed="rId5">
              <a:alphaModFix/>
            </a:blip>
            <a:srcRect b="0" l="72440" r="0" t="54996"/>
            <a:stretch/>
          </p:blipFill>
          <p:spPr>
            <a:xfrm>
              <a:off x="3747103" y="1721351"/>
              <a:ext cx="1715123" cy="1003751"/>
            </a:xfrm>
            <a:prstGeom prst="rect">
              <a:avLst/>
            </a:prstGeom>
            <a:noFill/>
            <a:ln>
              <a:noFill/>
            </a:ln>
          </p:spPr>
        </p:pic>
        <p:sp>
          <p:nvSpPr>
            <p:cNvPr id="466" name="Google Shape;466;p56"/>
            <p:cNvSpPr txBox="1"/>
            <p:nvPr/>
          </p:nvSpPr>
          <p:spPr>
            <a:xfrm>
              <a:off x="929825" y="1876150"/>
              <a:ext cx="1023300" cy="738900"/>
            </a:xfrm>
            <a:prstGeom prst="rect">
              <a:avLst/>
            </a:prstGeom>
            <a:solidFill>
              <a:srgbClr val="0A203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EB9A36"/>
                  </a:solidFill>
                  <a:latin typeface="Inter"/>
                  <a:ea typeface="Inter"/>
                  <a:cs typeface="Inter"/>
                  <a:sym typeface="Inter"/>
                </a:rPr>
                <a:t>エリア内の住宅の78％は、2ベッドルーム以下の住戸です。</a:t>
              </a:r>
              <a:endParaRPr b="0" i="0" sz="900" u="none" cap="none" strike="noStrike">
                <a:solidFill>
                  <a:srgbClr val="EB9A36"/>
                </a:solidFill>
                <a:latin typeface="Inter"/>
                <a:ea typeface="Inter"/>
                <a:cs typeface="Inter"/>
                <a:sym typeface="Inter"/>
              </a:endParaRPr>
            </a:p>
          </p:txBody>
        </p:sp>
        <p:sp>
          <p:nvSpPr>
            <p:cNvPr id="467" name="Google Shape;467;p56"/>
            <p:cNvSpPr txBox="1"/>
            <p:nvPr/>
          </p:nvSpPr>
          <p:spPr>
            <a:xfrm>
              <a:off x="2652225" y="1784625"/>
              <a:ext cx="1049400" cy="877200"/>
            </a:xfrm>
            <a:prstGeom prst="rect">
              <a:avLst/>
            </a:prstGeom>
            <a:solidFill>
              <a:srgbClr val="0A203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EB9A36"/>
                  </a:solidFill>
                  <a:latin typeface="Inter"/>
                  <a:ea typeface="Inter"/>
                  <a:cs typeface="Inter"/>
                  <a:sym typeface="Inter"/>
                </a:rPr>
                <a:t>サンフランシスコ市全体と比較して、ファミリー世帯の割合が低い</a:t>
              </a:r>
              <a:endParaRPr b="0" i="0" sz="900" u="none" cap="none" strike="noStrike">
                <a:solidFill>
                  <a:srgbClr val="EB9A36"/>
                </a:solidFill>
                <a:latin typeface="Inter"/>
                <a:ea typeface="Inter"/>
                <a:cs typeface="Inter"/>
                <a:sym typeface="Inter"/>
              </a:endParaRPr>
            </a:p>
          </p:txBody>
        </p:sp>
        <p:pic>
          <p:nvPicPr>
            <p:cNvPr id="468" name="Google Shape;468;p56"/>
            <p:cNvPicPr preferRelativeResize="0"/>
            <p:nvPr/>
          </p:nvPicPr>
          <p:blipFill rotWithShape="1">
            <a:blip r:embed="rId5">
              <a:alphaModFix/>
            </a:blip>
            <a:srcRect b="0" l="83557" r="0" t="54996"/>
            <a:stretch/>
          </p:blipFill>
          <p:spPr>
            <a:xfrm>
              <a:off x="4774675" y="1721350"/>
              <a:ext cx="1023299" cy="1003751"/>
            </a:xfrm>
            <a:prstGeom prst="rect">
              <a:avLst/>
            </a:prstGeom>
            <a:noFill/>
            <a:ln>
              <a:noFill/>
            </a:ln>
          </p:spPr>
        </p:pic>
        <p:sp>
          <p:nvSpPr>
            <p:cNvPr id="469" name="Google Shape;469;p56"/>
            <p:cNvSpPr txBox="1"/>
            <p:nvPr/>
          </p:nvSpPr>
          <p:spPr>
            <a:xfrm>
              <a:off x="4430875" y="1907050"/>
              <a:ext cx="1309200" cy="677100"/>
            </a:xfrm>
            <a:prstGeom prst="rect">
              <a:avLst/>
            </a:prstGeom>
            <a:solidFill>
              <a:srgbClr val="0A203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EB9A36"/>
                  </a:solidFill>
                  <a:latin typeface="Inter"/>
                  <a:ea typeface="Inter"/>
                  <a:cs typeface="Inter"/>
                  <a:sym typeface="Inter"/>
                </a:rPr>
                <a:t>サンフランシスコ市全体と比較して、調査エリアでは若年成人および高齢者の割合が高い。</a:t>
              </a:r>
              <a:endParaRPr b="0" i="0" sz="800" u="none" cap="none" strike="noStrike">
                <a:solidFill>
                  <a:srgbClr val="EB9A36"/>
                </a:solidFill>
                <a:latin typeface="Inter"/>
                <a:ea typeface="Inter"/>
                <a:cs typeface="Inter"/>
                <a:sym typeface="Inte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73" name="Shape 473"/>
        <p:cNvGrpSpPr/>
        <p:nvPr/>
      </p:nvGrpSpPr>
      <p:grpSpPr>
        <a:xfrm>
          <a:off x="0" y="0"/>
          <a:ext cx="0" cy="0"/>
          <a:chOff x="0" y="0"/>
          <a:chExt cx="0" cy="0"/>
        </a:xfrm>
      </p:grpSpPr>
      <p:sp>
        <p:nvSpPr>
          <p:cNvPr id="474" name="Google Shape;474;p57"/>
          <p:cNvSpPr/>
          <p:nvPr/>
        </p:nvSpPr>
        <p:spPr>
          <a:xfrm rot="-5400000">
            <a:off x="5017500" y="1017600"/>
            <a:ext cx="5144100" cy="3108900"/>
          </a:xfrm>
          <a:prstGeom prst="round2SameRect">
            <a:avLst>
              <a:gd fmla="val 9765" name="adj1"/>
              <a:gd fmla="val 0" name="adj2"/>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475" name="Google Shape;475;p57"/>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chemeClr val="accent2"/>
                </a:solidFill>
                <a:latin typeface="Hanken Grotesk"/>
                <a:ea typeface="Hanken Grotesk"/>
                <a:cs typeface="Hanken Grotesk"/>
                <a:sym typeface="Hanken Grotesk"/>
              </a:rPr>
              <a:t>目的（オブジェクティブ）の草案</a:t>
            </a:r>
            <a:endParaRPr b="1" i="0" sz="1800" u="none" cap="none" strike="noStrike">
              <a:solidFill>
                <a:schemeClr val="accent2"/>
              </a:solidFill>
              <a:latin typeface="Hanken Grotesk"/>
              <a:ea typeface="Hanken Grotesk"/>
              <a:cs typeface="Hanken Grotesk"/>
              <a:sym typeface="Hanken Grotesk"/>
            </a:endParaRPr>
          </a:p>
        </p:txBody>
      </p:sp>
      <p:sp>
        <p:nvSpPr>
          <p:cNvPr id="476" name="Google Shape;476;p57"/>
          <p:cNvSpPr txBox="1"/>
          <p:nvPr/>
        </p:nvSpPr>
        <p:spPr>
          <a:xfrm>
            <a:off x="6218300" y="951475"/>
            <a:ext cx="2787900" cy="4063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ジャパンタウン（日本町）とウエスタン・アディションのつながりを強化し、地域内および地域間の移動を妨げる障壁を取り除く</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特に交通弱者（歩行者や自転車利用者など）のために、道路の安全性を向上させる</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質の高い公共交通機関へのアクセスを支援する</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ファミリー世帯や高齢者に配慮した方法で、縁石空間（カーブ）や駐車スペースを管理する</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日常的な利用から特別なイベント（催し物）まで、地域住民が集える公共空間を創出し、支援する</a:t>
            </a:r>
            <a:endParaRPr b="0" i="0" sz="1200" u="none" cap="none" strike="noStrike">
              <a:solidFill>
                <a:schemeClr val="accent2"/>
              </a:solidFill>
              <a:latin typeface="Hanken Grotesk"/>
              <a:ea typeface="Hanken Grotesk"/>
              <a:cs typeface="Hanken Grotesk"/>
              <a:sym typeface="Hanken Grotesk"/>
            </a:endParaRPr>
          </a:p>
        </p:txBody>
      </p:sp>
      <p:sp>
        <p:nvSpPr>
          <p:cNvPr id="477" name="Google Shape;477;p57"/>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2"/>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2"/>
              </a:solidFill>
              <a:latin typeface="Hanken Grotesk"/>
              <a:ea typeface="Hanken Grotesk"/>
              <a:cs typeface="Hanken Grotesk"/>
              <a:sym typeface="Hanken Grotesk"/>
            </a:endParaRPr>
          </a:p>
        </p:txBody>
      </p:sp>
      <p:sp>
        <p:nvSpPr>
          <p:cNvPr id="478" name="Google Shape;478;p57"/>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2"/>
                </a:solidFill>
                <a:latin typeface="Hanken Grotesk Black"/>
                <a:ea typeface="Hanken Grotesk Black"/>
                <a:cs typeface="Hanken Grotesk Black"/>
                <a:sym typeface="Hanken Grotesk Black"/>
              </a:rPr>
              <a:t>2 </a:t>
            </a:r>
            <a:endParaRPr b="0" i="0" sz="4800" u="none" cap="none" strike="noStrike">
              <a:solidFill>
                <a:schemeClr val="accent2"/>
              </a:solidFill>
              <a:latin typeface="Arial"/>
              <a:ea typeface="Arial"/>
              <a:cs typeface="Arial"/>
              <a:sym typeface="Arial"/>
            </a:endParaRPr>
          </a:p>
        </p:txBody>
      </p:sp>
      <p:sp>
        <p:nvSpPr>
          <p:cNvPr id="479" name="Google Shape;479;p57"/>
          <p:cNvSpPr txBox="1"/>
          <p:nvPr>
            <p:ph idx="1" type="body"/>
          </p:nvPr>
        </p:nvSpPr>
        <p:spPr>
          <a:xfrm>
            <a:off x="237925" y="1858125"/>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2"/>
                </a:solidFill>
              </a:rPr>
              <a:t>住民や来訪者が安全かつ容易に移動でき、公衆衛生の向上と住みやすい地域づくりにつながるよう、移動の障壁を軽減します。コミュニティの繁栄を支える公共空間を整備し、適切な土地利用を促進します。</a:t>
            </a:r>
            <a:endParaRPr b="1" sz="1600">
              <a:solidFill>
                <a:schemeClr val="accent2"/>
              </a:solidFill>
            </a:endParaRPr>
          </a:p>
        </p:txBody>
      </p:sp>
      <p:sp>
        <p:nvSpPr>
          <p:cNvPr id="480" name="Google Shape;480;p57"/>
          <p:cNvSpPr/>
          <p:nvPr/>
        </p:nvSpPr>
        <p:spPr>
          <a:xfrm>
            <a:off x="219800" y="4663150"/>
            <a:ext cx="2948100" cy="30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481" name="Google Shape;481;p57"/>
          <p:cNvSpPr/>
          <p:nvPr/>
        </p:nvSpPr>
        <p:spPr>
          <a:xfrm>
            <a:off x="237925" y="4235400"/>
            <a:ext cx="489702" cy="460916"/>
          </a:xfrm>
          <a:custGeom>
            <a:rect b="b" l="l" r="r" t="t"/>
            <a:pathLst>
              <a:path extrusionOk="0" h="15323" w="16280">
                <a:moveTo>
                  <a:pt x="7161" y="1"/>
                </a:moveTo>
                <a:lnTo>
                  <a:pt x="6787" y="84"/>
                </a:lnTo>
                <a:lnTo>
                  <a:pt x="6412" y="167"/>
                </a:lnTo>
                <a:lnTo>
                  <a:pt x="6037" y="334"/>
                </a:lnTo>
                <a:lnTo>
                  <a:pt x="5329" y="709"/>
                </a:lnTo>
                <a:lnTo>
                  <a:pt x="4622" y="1208"/>
                </a:lnTo>
                <a:lnTo>
                  <a:pt x="4247" y="1458"/>
                </a:lnTo>
                <a:lnTo>
                  <a:pt x="3955" y="1791"/>
                </a:lnTo>
                <a:lnTo>
                  <a:pt x="3622" y="2207"/>
                </a:lnTo>
                <a:lnTo>
                  <a:pt x="3373" y="2707"/>
                </a:lnTo>
                <a:lnTo>
                  <a:pt x="3289" y="2957"/>
                </a:lnTo>
                <a:lnTo>
                  <a:pt x="3206" y="3207"/>
                </a:lnTo>
                <a:lnTo>
                  <a:pt x="3164" y="3457"/>
                </a:lnTo>
                <a:lnTo>
                  <a:pt x="3123" y="3748"/>
                </a:lnTo>
                <a:lnTo>
                  <a:pt x="2665" y="3748"/>
                </a:lnTo>
                <a:lnTo>
                  <a:pt x="2248" y="3790"/>
                </a:lnTo>
                <a:lnTo>
                  <a:pt x="1790" y="3956"/>
                </a:lnTo>
                <a:lnTo>
                  <a:pt x="1416" y="4164"/>
                </a:lnTo>
                <a:lnTo>
                  <a:pt x="1083" y="4373"/>
                </a:lnTo>
                <a:lnTo>
                  <a:pt x="791" y="4622"/>
                </a:lnTo>
                <a:lnTo>
                  <a:pt x="583" y="4914"/>
                </a:lnTo>
                <a:lnTo>
                  <a:pt x="375" y="5205"/>
                </a:lnTo>
                <a:lnTo>
                  <a:pt x="208" y="5538"/>
                </a:lnTo>
                <a:lnTo>
                  <a:pt x="83" y="5913"/>
                </a:lnTo>
                <a:lnTo>
                  <a:pt x="0" y="6288"/>
                </a:lnTo>
                <a:lnTo>
                  <a:pt x="0" y="6662"/>
                </a:lnTo>
                <a:lnTo>
                  <a:pt x="42" y="7037"/>
                </a:lnTo>
                <a:lnTo>
                  <a:pt x="125" y="7412"/>
                </a:lnTo>
                <a:lnTo>
                  <a:pt x="250" y="7745"/>
                </a:lnTo>
                <a:lnTo>
                  <a:pt x="416" y="8078"/>
                </a:lnTo>
                <a:lnTo>
                  <a:pt x="583" y="8411"/>
                </a:lnTo>
                <a:lnTo>
                  <a:pt x="833" y="8703"/>
                </a:lnTo>
                <a:lnTo>
                  <a:pt x="1083" y="8994"/>
                </a:lnTo>
                <a:lnTo>
                  <a:pt x="1332" y="9244"/>
                </a:lnTo>
                <a:lnTo>
                  <a:pt x="1749" y="9535"/>
                </a:lnTo>
                <a:lnTo>
                  <a:pt x="2123" y="9785"/>
                </a:lnTo>
                <a:lnTo>
                  <a:pt x="2581" y="9993"/>
                </a:lnTo>
                <a:lnTo>
                  <a:pt x="3039" y="10118"/>
                </a:lnTo>
                <a:lnTo>
                  <a:pt x="2665" y="10659"/>
                </a:lnTo>
                <a:lnTo>
                  <a:pt x="2498" y="11034"/>
                </a:lnTo>
                <a:lnTo>
                  <a:pt x="2415" y="11367"/>
                </a:lnTo>
                <a:lnTo>
                  <a:pt x="2332" y="11742"/>
                </a:lnTo>
                <a:lnTo>
                  <a:pt x="2332" y="12075"/>
                </a:lnTo>
                <a:lnTo>
                  <a:pt x="2373" y="12408"/>
                </a:lnTo>
                <a:lnTo>
                  <a:pt x="2498" y="12783"/>
                </a:lnTo>
                <a:lnTo>
                  <a:pt x="2706" y="13074"/>
                </a:lnTo>
                <a:lnTo>
                  <a:pt x="2956" y="13366"/>
                </a:lnTo>
                <a:lnTo>
                  <a:pt x="3248" y="13616"/>
                </a:lnTo>
                <a:lnTo>
                  <a:pt x="3539" y="13824"/>
                </a:lnTo>
                <a:lnTo>
                  <a:pt x="3872" y="13949"/>
                </a:lnTo>
                <a:lnTo>
                  <a:pt x="4205" y="14074"/>
                </a:lnTo>
                <a:lnTo>
                  <a:pt x="4580" y="14157"/>
                </a:lnTo>
                <a:lnTo>
                  <a:pt x="4913" y="14240"/>
                </a:lnTo>
                <a:lnTo>
                  <a:pt x="5662" y="14240"/>
                </a:lnTo>
                <a:lnTo>
                  <a:pt x="5996" y="14198"/>
                </a:lnTo>
                <a:lnTo>
                  <a:pt x="6370" y="14115"/>
                </a:lnTo>
                <a:lnTo>
                  <a:pt x="6745" y="13990"/>
                </a:lnTo>
                <a:lnTo>
                  <a:pt x="7078" y="13865"/>
                </a:lnTo>
                <a:lnTo>
                  <a:pt x="7411" y="13740"/>
                </a:lnTo>
                <a:lnTo>
                  <a:pt x="7703" y="13532"/>
                </a:lnTo>
                <a:lnTo>
                  <a:pt x="8036" y="13366"/>
                </a:lnTo>
                <a:lnTo>
                  <a:pt x="8285" y="13116"/>
                </a:lnTo>
                <a:lnTo>
                  <a:pt x="8577" y="12866"/>
                </a:lnTo>
                <a:lnTo>
                  <a:pt x="8868" y="12533"/>
                </a:lnTo>
                <a:lnTo>
                  <a:pt x="9118" y="12242"/>
                </a:lnTo>
                <a:lnTo>
                  <a:pt x="9326" y="11867"/>
                </a:lnTo>
                <a:lnTo>
                  <a:pt x="9659" y="12575"/>
                </a:lnTo>
                <a:lnTo>
                  <a:pt x="10034" y="13158"/>
                </a:lnTo>
                <a:lnTo>
                  <a:pt x="10450" y="13699"/>
                </a:lnTo>
                <a:lnTo>
                  <a:pt x="10950" y="14323"/>
                </a:lnTo>
                <a:lnTo>
                  <a:pt x="11283" y="14698"/>
                </a:lnTo>
                <a:lnTo>
                  <a:pt x="11491" y="14865"/>
                </a:lnTo>
                <a:lnTo>
                  <a:pt x="11700" y="15031"/>
                </a:lnTo>
                <a:lnTo>
                  <a:pt x="11908" y="15156"/>
                </a:lnTo>
                <a:lnTo>
                  <a:pt x="12158" y="15239"/>
                </a:lnTo>
                <a:lnTo>
                  <a:pt x="12407" y="15281"/>
                </a:lnTo>
                <a:lnTo>
                  <a:pt x="12699" y="15323"/>
                </a:lnTo>
                <a:lnTo>
                  <a:pt x="12949" y="15281"/>
                </a:lnTo>
                <a:lnTo>
                  <a:pt x="13198" y="15239"/>
                </a:lnTo>
                <a:lnTo>
                  <a:pt x="13698" y="15073"/>
                </a:lnTo>
                <a:lnTo>
                  <a:pt x="14156" y="14823"/>
                </a:lnTo>
                <a:lnTo>
                  <a:pt x="14572" y="14531"/>
                </a:lnTo>
                <a:lnTo>
                  <a:pt x="14905" y="14198"/>
                </a:lnTo>
                <a:lnTo>
                  <a:pt x="15239" y="13865"/>
                </a:lnTo>
                <a:lnTo>
                  <a:pt x="15530" y="13491"/>
                </a:lnTo>
                <a:lnTo>
                  <a:pt x="15738" y="13074"/>
                </a:lnTo>
                <a:lnTo>
                  <a:pt x="15946" y="12658"/>
                </a:lnTo>
                <a:lnTo>
                  <a:pt x="16113" y="12200"/>
                </a:lnTo>
                <a:lnTo>
                  <a:pt x="16196" y="11742"/>
                </a:lnTo>
                <a:lnTo>
                  <a:pt x="16279" y="11284"/>
                </a:lnTo>
                <a:lnTo>
                  <a:pt x="16279" y="10826"/>
                </a:lnTo>
                <a:lnTo>
                  <a:pt x="16238" y="10410"/>
                </a:lnTo>
                <a:lnTo>
                  <a:pt x="16113" y="9993"/>
                </a:lnTo>
                <a:lnTo>
                  <a:pt x="15946" y="9660"/>
                </a:lnTo>
                <a:lnTo>
                  <a:pt x="15780" y="9327"/>
                </a:lnTo>
                <a:lnTo>
                  <a:pt x="15488" y="8994"/>
                </a:lnTo>
                <a:lnTo>
                  <a:pt x="15197" y="8703"/>
                </a:lnTo>
                <a:lnTo>
                  <a:pt x="14822" y="8411"/>
                </a:lnTo>
                <a:lnTo>
                  <a:pt x="14489" y="8161"/>
                </a:lnTo>
                <a:lnTo>
                  <a:pt x="14114" y="7953"/>
                </a:lnTo>
                <a:lnTo>
                  <a:pt x="13698" y="7745"/>
                </a:lnTo>
                <a:lnTo>
                  <a:pt x="13323" y="7620"/>
                </a:lnTo>
                <a:lnTo>
                  <a:pt x="13656" y="7329"/>
                </a:lnTo>
                <a:lnTo>
                  <a:pt x="13948" y="7037"/>
                </a:lnTo>
                <a:lnTo>
                  <a:pt x="14198" y="6704"/>
                </a:lnTo>
                <a:lnTo>
                  <a:pt x="14447" y="6371"/>
                </a:lnTo>
                <a:lnTo>
                  <a:pt x="14656" y="5996"/>
                </a:lnTo>
                <a:lnTo>
                  <a:pt x="14781" y="5622"/>
                </a:lnTo>
                <a:lnTo>
                  <a:pt x="14905" y="5205"/>
                </a:lnTo>
                <a:lnTo>
                  <a:pt x="14947" y="4747"/>
                </a:lnTo>
                <a:lnTo>
                  <a:pt x="14947" y="4414"/>
                </a:lnTo>
                <a:lnTo>
                  <a:pt x="14905" y="4081"/>
                </a:lnTo>
                <a:lnTo>
                  <a:pt x="14822" y="3790"/>
                </a:lnTo>
                <a:lnTo>
                  <a:pt x="14739" y="3457"/>
                </a:lnTo>
                <a:lnTo>
                  <a:pt x="14614" y="3165"/>
                </a:lnTo>
                <a:lnTo>
                  <a:pt x="14447" y="2874"/>
                </a:lnTo>
                <a:lnTo>
                  <a:pt x="14281" y="2624"/>
                </a:lnTo>
                <a:lnTo>
                  <a:pt x="14073" y="2374"/>
                </a:lnTo>
                <a:lnTo>
                  <a:pt x="13865" y="2124"/>
                </a:lnTo>
                <a:lnTo>
                  <a:pt x="13615" y="1958"/>
                </a:lnTo>
                <a:lnTo>
                  <a:pt x="13365" y="1791"/>
                </a:lnTo>
                <a:lnTo>
                  <a:pt x="13073" y="1666"/>
                </a:lnTo>
                <a:lnTo>
                  <a:pt x="12740" y="1583"/>
                </a:lnTo>
                <a:lnTo>
                  <a:pt x="12449" y="1500"/>
                </a:lnTo>
                <a:lnTo>
                  <a:pt x="12116" y="1500"/>
                </a:lnTo>
                <a:lnTo>
                  <a:pt x="11741" y="1541"/>
                </a:lnTo>
                <a:lnTo>
                  <a:pt x="11491" y="1625"/>
                </a:lnTo>
                <a:lnTo>
                  <a:pt x="11242" y="1708"/>
                </a:lnTo>
                <a:lnTo>
                  <a:pt x="10784" y="1958"/>
                </a:lnTo>
                <a:lnTo>
                  <a:pt x="10326" y="2249"/>
                </a:lnTo>
                <a:lnTo>
                  <a:pt x="9909" y="2582"/>
                </a:lnTo>
                <a:lnTo>
                  <a:pt x="9826" y="2207"/>
                </a:lnTo>
                <a:lnTo>
                  <a:pt x="9743" y="1874"/>
                </a:lnTo>
                <a:lnTo>
                  <a:pt x="9576" y="1500"/>
                </a:lnTo>
                <a:lnTo>
                  <a:pt x="9410" y="1167"/>
                </a:lnTo>
                <a:lnTo>
                  <a:pt x="9201" y="875"/>
                </a:lnTo>
                <a:lnTo>
                  <a:pt x="8910" y="584"/>
                </a:lnTo>
                <a:lnTo>
                  <a:pt x="8619" y="376"/>
                </a:lnTo>
                <a:lnTo>
                  <a:pt x="8285" y="167"/>
                </a:lnTo>
                <a:lnTo>
                  <a:pt x="7952" y="84"/>
                </a:lnTo>
                <a:lnTo>
                  <a:pt x="7578" y="1"/>
                </a:lnTo>
                <a:close/>
              </a:path>
            </a:pathLst>
          </a:custGeom>
          <a:solidFill>
            <a:schemeClr val="accent2"/>
          </a:solidFill>
          <a:ln>
            <a:noFill/>
          </a:ln>
        </p:spPr>
        <p:txBody>
          <a:bodyPr anchorCtr="0" anchor="ctr" bIns="110000" lIns="110000" spcFirstLastPara="1" rIns="110000" wrap="square" tIns="110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57"/>
          <p:cNvSpPr/>
          <p:nvPr/>
        </p:nvSpPr>
        <p:spPr>
          <a:xfrm>
            <a:off x="727634" y="4500930"/>
            <a:ext cx="534822" cy="470932"/>
          </a:xfrm>
          <a:custGeom>
            <a:rect b="b" l="l" r="r" t="t"/>
            <a:pathLst>
              <a:path extrusionOk="0" h="15656" w="17780">
                <a:moveTo>
                  <a:pt x="14240" y="0"/>
                </a:moveTo>
                <a:lnTo>
                  <a:pt x="13782" y="42"/>
                </a:lnTo>
                <a:lnTo>
                  <a:pt x="13324" y="125"/>
                </a:lnTo>
                <a:lnTo>
                  <a:pt x="12866" y="250"/>
                </a:lnTo>
                <a:lnTo>
                  <a:pt x="12450" y="375"/>
                </a:lnTo>
                <a:lnTo>
                  <a:pt x="12075" y="542"/>
                </a:lnTo>
                <a:lnTo>
                  <a:pt x="11742" y="708"/>
                </a:lnTo>
                <a:lnTo>
                  <a:pt x="11451" y="916"/>
                </a:lnTo>
                <a:lnTo>
                  <a:pt x="11118" y="1125"/>
                </a:lnTo>
                <a:lnTo>
                  <a:pt x="10826" y="1374"/>
                </a:lnTo>
                <a:lnTo>
                  <a:pt x="10576" y="1666"/>
                </a:lnTo>
                <a:lnTo>
                  <a:pt x="10326" y="1957"/>
                </a:lnTo>
                <a:lnTo>
                  <a:pt x="10118" y="2249"/>
                </a:lnTo>
                <a:lnTo>
                  <a:pt x="9785" y="2041"/>
                </a:lnTo>
                <a:lnTo>
                  <a:pt x="9410" y="1791"/>
                </a:lnTo>
                <a:lnTo>
                  <a:pt x="8952" y="1624"/>
                </a:lnTo>
                <a:lnTo>
                  <a:pt x="8494" y="1458"/>
                </a:lnTo>
                <a:lnTo>
                  <a:pt x="8037" y="1333"/>
                </a:lnTo>
                <a:lnTo>
                  <a:pt x="7579" y="1291"/>
                </a:lnTo>
                <a:lnTo>
                  <a:pt x="7121" y="1333"/>
                </a:lnTo>
                <a:lnTo>
                  <a:pt x="6912" y="1374"/>
                </a:lnTo>
                <a:lnTo>
                  <a:pt x="6704" y="1458"/>
                </a:lnTo>
                <a:lnTo>
                  <a:pt x="6454" y="1624"/>
                </a:lnTo>
                <a:lnTo>
                  <a:pt x="6205" y="1832"/>
                </a:lnTo>
                <a:lnTo>
                  <a:pt x="5996" y="2041"/>
                </a:lnTo>
                <a:lnTo>
                  <a:pt x="5830" y="2290"/>
                </a:lnTo>
                <a:lnTo>
                  <a:pt x="5705" y="2540"/>
                </a:lnTo>
                <a:lnTo>
                  <a:pt x="5580" y="2832"/>
                </a:lnTo>
                <a:lnTo>
                  <a:pt x="5455" y="3415"/>
                </a:lnTo>
                <a:lnTo>
                  <a:pt x="5414" y="3956"/>
                </a:lnTo>
                <a:lnTo>
                  <a:pt x="5372" y="4455"/>
                </a:lnTo>
                <a:lnTo>
                  <a:pt x="5414" y="5163"/>
                </a:lnTo>
                <a:lnTo>
                  <a:pt x="4539" y="5330"/>
                </a:lnTo>
                <a:lnTo>
                  <a:pt x="3748" y="5580"/>
                </a:lnTo>
                <a:lnTo>
                  <a:pt x="3332" y="5704"/>
                </a:lnTo>
                <a:lnTo>
                  <a:pt x="2957" y="5871"/>
                </a:lnTo>
                <a:lnTo>
                  <a:pt x="2624" y="6079"/>
                </a:lnTo>
                <a:lnTo>
                  <a:pt x="2291" y="6287"/>
                </a:lnTo>
                <a:lnTo>
                  <a:pt x="1958" y="6537"/>
                </a:lnTo>
                <a:lnTo>
                  <a:pt x="1666" y="6787"/>
                </a:lnTo>
                <a:lnTo>
                  <a:pt x="1375" y="7037"/>
                </a:lnTo>
                <a:lnTo>
                  <a:pt x="1125" y="7370"/>
                </a:lnTo>
                <a:lnTo>
                  <a:pt x="917" y="7661"/>
                </a:lnTo>
                <a:lnTo>
                  <a:pt x="709" y="8036"/>
                </a:lnTo>
                <a:lnTo>
                  <a:pt x="501" y="8411"/>
                </a:lnTo>
                <a:lnTo>
                  <a:pt x="376" y="8786"/>
                </a:lnTo>
                <a:lnTo>
                  <a:pt x="209" y="9285"/>
                </a:lnTo>
                <a:lnTo>
                  <a:pt x="126" y="9785"/>
                </a:lnTo>
                <a:lnTo>
                  <a:pt x="43" y="10284"/>
                </a:lnTo>
                <a:lnTo>
                  <a:pt x="1" y="10784"/>
                </a:lnTo>
                <a:lnTo>
                  <a:pt x="1" y="10951"/>
                </a:lnTo>
                <a:lnTo>
                  <a:pt x="43" y="11117"/>
                </a:lnTo>
                <a:lnTo>
                  <a:pt x="126" y="11284"/>
                </a:lnTo>
                <a:lnTo>
                  <a:pt x="251" y="11409"/>
                </a:lnTo>
                <a:lnTo>
                  <a:pt x="542" y="11742"/>
                </a:lnTo>
                <a:lnTo>
                  <a:pt x="917" y="12033"/>
                </a:lnTo>
                <a:lnTo>
                  <a:pt x="1333" y="12324"/>
                </a:lnTo>
                <a:lnTo>
                  <a:pt x="1708" y="12574"/>
                </a:lnTo>
                <a:lnTo>
                  <a:pt x="2083" y="12741"/>
                </a:lnTo>
                <a:lnTo>
                  <a:pt x="2374" y="12866"/>
                </a:lnTo>
                <a:lnTo>
                  <a:pt x="2666" y="12866"/>
                </a:lnTo>
                <a:lnTo>
                  <a:pt x="3082" y="12824"/>
                </a:lnTo>
                <a:lnTo>
                  <a:pt x="3540" y="12699"/>
                </a:lnTo>
                <a:lnTo>
                  <a:pt x="4040" y="12449"/>
                </a:lnTo>
                <a:lnTo>
                  <a:pt x="4164" y="12782"/>
                </a:lnTo>
                <a:lnTo>
                  <a:pt x="4456" y="13490"/>
                </a:lnTo>
                <a:lnTo>
                  <a:pt x="4831" y="14281"/>
                </a:lnTo>
                <a:lnTo>
                  <a:pt x="5164" y="14823"/>
                </a:lnTo>
                <a:lnTo>
                  <a:pt x="5289" y="15031"/>
                </a:lnTo>
                <a:lnTo>
                  <a:pt x="5455" y="15197"/>
                </a:lnTo>
                <a:lnTo>
                  <a:pt x="5663" y="15322"/>
                </a:lnTo>
                <a:lnTo>
                  <a:pt x="5830" y="15447"/>
                </a:lnTo>
                <a:lnTo>
                  <a:pt x="6080" y="15530"/>
                </a:lnTo>
                <a:lnTo>
                  <a:pt x="6288" y="15572"/>
                </a:lnTo>
                <a:lnTo>
                  <a:pt x="6746" y="15655"/>
                </a:lnTo>
                <a:lnTo>
                  <a:pt x="7787" y="15655"/>
                </a:lnTo>
                <a:lnTo>
                  <a:pt x="8828" y="15530"/>
                </a:lnTo>
                <a:lnTo>
                  <a:pt x="9327" y="15447"/>
                </a:lnTo>
                <a:lnTo>
                  <a:pt x="9535" y="15364"/>
                </a:lnTo>
                <a:lnTo>
                  <a:pt x="9785" y="15239"/>
                </a:lnTo>
                <a:lnTo>
                  <a:pt x="9952" y="15114"/>
                </a:lnTo>
                <a:lnTo>
                  <a:pt x="10160" y="14989"/>
                </a:lnTo>
                <a:lnTo>
                  <a:pt x="10326" y="14781"/>
                </a:lnTo>
                <a:lnTo>
                  <a:pt x="10493" y="14573"/>
                </a:lnTo>
                <a:lnTo>
                  <a:pt x="10576" y="14448"/>
                </a:lnTo>
                <a:lnTo>
                  <a:pt x="10618" y="14281"/>
                </a:lnTo>
                <a:lnTo>
                  <a:pt x="10701" y="13823"/>
                </a:lnTo>
                <a:lnTo>
                  <a:pt x="10701" y="13324"/>
                </a:lnTo>
                <a:lnTo>
                  <a:pt x="10701" y="12741"/>
                </a:lnTo>
                <a:lnTo>
                  <a:pt x="10701" y="11658"/>
                </a:lnTo>
                <a:lnTo>
                  <a:pt x="10743" y="11242"/>
                </a:lnTo>
                <a:lnTo>
                  <a:pt x="10826" y="10951"/>
                </a:lnTo>
                <a:lnTo>
                  <a:pt x="11201" y="11117"/>
                </a:lnTo>
                <a:lnTo>
                  <a:pt x="11617" y="11242"/>
                </a:lnTo>
                <a:lnTo>
                  <a:pt x="12033" y="11325"/>
                </a:lnTo>
                <a:lnTo>
                  <a:pt x="12450" y="11367"/>
                </a:lnTo>
                <a:lnTo>
                  <a:pt x="12866" y="11409"/>
                </a:lnTo>
                <a:lnTo>
                  <a:pt x="13283" y="11409"/>
                </a:lnTo>
                <a:lnTo>
                  <a:pt x="13699" y="11367"/>
                </a:lnTo>
                <a:lnTo>
                  <a:pt x="14115" y="11284"/>
                </a:lnTo>
                <a:lnTo>
                  <a:pt x="14532" y="11200"/>
                </a:lnTo>
                <a:lnTo>
                  <a:pt x="14948" y="11034"/>
                </a:lnTo>
                <a:lnTo>
                  <a:pt x="15323" y="10867"/>
                </a:lnTo>
                <a:lnTo>
                  <a:pt x="15697" y="10701"/>
                </a:lnTo>
                <a:lnTo>
                  <a:pt x="16072" y="10451"/>
                </a:lnTo>
                <a:lnTo>
                  <a:pt x="16405" y="10201"/>
                </a:lnTo>
                <a:lnTo>
                  <a:pt x="16738" y="9910"/>
                </a:lnTo>
                <a:lnTo>
                  <a:pt x="17030" y="9618"/>
                </a:lnTo>
                <a:lnTo>
                  <a:pt x="17113" y="9452"/>
                </a:lnTo>
                <a:lnTo>
                  <a:pt x="17155" y="9243"/>
                </a:lnTo>
                <a:lnTo>
                  <a:pt x="17155" y="9077"/>
                </a:lnTo>
                <a:lnTo>
                  <a:pt x="17071" y="8869"/>
                </a:lnTo>
                <a:lnTo>
                  <a:pt x="16822" y="8369"/>
                </a:lnTo>
                <a:lnTo>
                  <a:pt x="16530" y="7911"/>
                </a:lnTo>
                <a:lnTo>
                  <a:pt x="16197" y="7495"/>
                </a:lnTo>
                <a:lnTo>
                  <a:pt x="15822" y="7078"/>
                </a:lnTo>
                <a:lnTo>
                  <a:pt x="15448" y="6662"/>
                </a:lnTo>
                <a:lnTo>
                  <a:pt x="15031" y="6329"/>
                </a:lnTo>
                <a:lnTo>
                  <a:pt x="14573" y="5996"/>
                </a:lnTo>
                <a:lnTo>
                  <a:pt x="14115" y="5704"/>
                </a:lnTo>
                <a:lnTo>
                  <a:pt x="14656" y="5413"/>
                </a:lnTo>
                <a:lnTo>
                  <a:pt x="15198" y="5080"/>
                </a:lnTo>
                <a:lnTo>
                  <a:pt x="15822" y="4580"/>
                </a:lnTo>
                <a:lnTo>
                  <a:pt x="16405" y="4039"/>
                </a:lnTo>
                <a:lnTo>
                  <a:pt x="16988" y="3498"/>
                </a:lnTo>
                <a:lnTo>
                  <a:pt x="17279" y="3206"/>
                </a:lnTo>
                <a:lnTo>
                  <a:pt x="17529" y="2915"/>
                </a:lnTo>
                <a:lnTo>
                  <a:pt x="17654" y="2707"/>
                </a:lnTo>
                <a:lnTo>
                  <a:pt x="17737" y="2499"/>
                </a:lnTo>
                <a:lnTo>
                  <a:pt x="17779" y="2290"/>
                </a:lnTo>
                <a:lnTo>
                  <a:pt x="17779" y="2041"/>
                </a:lnTo>
                <a:lnTo>
                  <a:pt x="17779" y="1832"/>
                </a:lnTo>
                <a:lnTo>
                  <a:pt x="17737" y="1624"/>
                </a:lnTo>
                <a:lnTo>
                  <a:pt x="17654" y="1416"/>
                </a:lnTo>
                <a:lnTo>
                  <a:pt x="17529" y="1208"/>
                </a:lnTo>
                <a:lnTo>
                  <a:pt x="17404" y="1000"/>
                </a:lnTo>
                <a:lnTo>
                  <a:pt x="17279" y="833"/>
                </a:lnTo>
                <a:lnTo>
                  <a:pt x="17071" y="667"/>
                </a:lnTo>
                <a:lnTo>
                  <a:pt x="16905" y="542"/>
                </a:lnTo>
                <a:lnTo>
                  <a:pt x="16488" y="334"/>
                </a:lnTo>
                <a:lnTo>
                  <a:pt x="16072" y="209"/>
                </a:lnTo>
                <a:lnTo>
                  <a:pt x="15614" y="84"/>
                </a:lnTo>
                <a:lnTo>
                  <a:pt x="15156" y="42"/>
                </a:lnTo>
                <a:lnTo>
                  <a:pt x="14698" y="0"/>
                </a:lnTo>
                <a:close/>
              </a:path>
            </a:pathLst>
          </a:custGeom>
          <a:solidFill>
            <a:schemeClr val="accent2"/>
          </a:solidFill>
          <a:ln>
            <a:noFill/>
          </a:ln>
        </p:spPr>
        <p:txBody>
          <a:bodyPr anchorCtr="0" anchor="ctr" bIns="110000" lIns="110000" spcFirstLastPara="1" rIns="110000" wrap="square" tIns="1100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pic>
        <p:nvPicPr>
          <p:cNvPr id="487" name="Google Shape;487;p58"/>
          <p:cNvPicPr preferRelativeResize="0"/>
          <p:nvPr/>
        </p:nvPicPr>
        <p:blipFill rotWithShape="1">
          <a:blip r:embed="rId3">
            <a:alphaModFix/>
          </a:blip>
          <a:srcRect b="14318" l="1263" r="842" t="0"/>
          <a:stretch/>
        </p:blipFill>
        <p:spPr>
          <a:xfrm>
            <a:off x="200950" y="1790975"/>
            <a:ext cx="2235110" cy="1518550"/>
          </a:xfrm>
          <a:prstGeom prst="rect">
            <a:avLst/>
          </a:prstGeom>
          <a:noFill/>
          <a:ln>
            <a:noFill/>
          </a:ln>
        </p:spPr>
      </p:pic>
      <p:pic>
        <p:nvPicPr>
          <p:cNvPr id="488" name="Google Shape;488;p58"/>
          <p:cNvPicPr preferRelativeResize="0"/>
          <p:nvPr/>
        </p:nvPicPr>
        <p:blipFill rotWithShape="1">
          <a:blip r:embed="rId4">
            <a:alphaModFix/>
          </a:blip>
          <a:srcRect b="14283" l="1303" r="0" t="1598"/>
          <a:stretch/>
        </p:blipFill>
        <p:spPr>
          <a:xfrm>
            <a:off x="200940" y="3487400"/>
            <a:ext cx="2268285" cy="1518550"/>
          </a:xfrm>
          <a:prstGeom prst="rect">
            <a:avLst/>
          </a:prstGeom>
          <a:noFill/>
          <a:ln>
            <a:noFill/>
          </a:ln>
        </p:spPr>
      </p:pic>
      <p:pic>
        <p:nvPicPr>
          <p:cNvPr id="489" name="Google Shape;489;p58"/>
          <p:cNvPicPr preferRelativeResize="0"/>
          <p:nvPr/>
        </p:nvPicPr>
        <p:blipFill rotWithShape="1">
          <a:blip r:embed="rId5">
            <a:alphaModFix/>
          </a:blip>
          <a:srcRect b="0" l="0" r="2076" t="0"/>
          <a:stretch/>
        </p:blipFill>
        <p:spPr>
          <a:xfrm>
            <a:off x="2538025" y="3487400"/>
            <a:ext cx="4506276" cy="1518550"/>
          </a:xfrm>
          <a:prstGeom prst="rect">
            <a:avLst/>
          </a:prstGeom>
          <a:noFill/>
          <a:ln>
            <a:noFill/>
          </a:ln>
        </p:spPr>
      </p:pic>
      <p:pic>
        <p:nvPicPr>
          <p:cNvPr id="490" name="Google Shape;490;p58"/>
          <p:cNvPicPr preferRelativeResize="0"/>
          <p:nvPr/>
        </p:nvPicPr>
        <p:blipFill rotWithShape="1">
          <a:blip r:embed="rId6">
            <a:alphaModFix/>
          </a:blip>
          <a:srcRect b="0" l="0" r="0" t="0"/>
          <a:stretch/>
        </p:blipFill>
        <p:spPr>
          <a:xfrm>
            <a:off x="2538013" y="1790963"/>
            <a:ext cx="4506275" cy="1518550"/>
          </a:xfrm>
          <a:prstGeom prst="rect">
            <a:avLst/>
          </a:prstGeom>
          <a:noFill/>
          <a:ln>
            <a:noFill/>
          </a:ln>
        </p:spPr>
      </p:pic>
      <p:sp>
        <p:nvSpPr>
          <p:cNvPr id="491" name="Google Shape;491;p58"/>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492" name="Google Shape;492;p58"/>
          <p:cNvSpPr txBox="1"/>
          <p:nvPr>
            <p:ph idx="1" type="body"/>
          </p:nvPr>
        </p:nvSpPr>
        <p:spPr>
          <a:xfrm>
            <a:off x="7044300" y="1790975"/>
            <a:ext cx="1989900" cy="3215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t>ギアリー大通りの拡幅により、住宅や店舗が取り壊され、それまで約60フィート（約18メートル）幅の地域の通りだったものが、フィルモア通り付近では150フィート（約46メートル）まで広がる多車線の高速道路へと変貌しました。</a:t>
            </a:r>
            <a:endParaRPr sz="1200"/>
          </a:p>
          <a:p>
            <a:pPr indent="0" lvl="0" marL="0" rtl="0" algn="l">
              <a:lnSpc>
                <a:spcPct val="115000"/>
              </a:lnSpc>
              <a:spcBef>
                <a:spcPts val="1484"/>
              </a:spcBef>
              <a:spcAft>
                <a:spcPts val="1484"/>
              </a:spcAft>
              <a:buClr>
                <a:schemeClr val="dk1"/>
              </a:buClr>
              <a:buSzPts val="1100"/>
              <a:buFont typeface="Arial"/>
              <a:buNone/>
            </a:pPr>
            <a:r>
              <a:rPr lang="en" sz="1200"/>
              <a:t>調査エリアの両側では、ギアリー大通りの幅員は現在も90フィート（約27メートル）です。</a:t>
            </a:r>
            <a:endParaRPr sz="1200"/>
          </a:p>
        </p:txBody>
      </p:sp>
      <p:sp>
        <p:nvSpPr>
          <p:cNvPr id="493" name="Google Shape;493;p58"/>
          <p:cNvSpPr txBox="1"/>
          <p:nvPr/>
        </p:nvSpPr>
        <p:spPr>
          <a:xfrm>
            <a:off x="200948" y="3096525"/>
            <a:ext cx="2235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様々な用途の建物が並ぶギアリー大通り</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94" name="Google Shape;494;p58"/>
          <p:cNvSpPr txBox="1"/>
          <p:nvPr/>
        </p:nvSpPr>
        <p:spPr>
          <a:xfrm>
            <a:off x="200948" y="4792950"/>
            <a:ext cx="2235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ギアリー大通りの地下道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495" name="Google Shape;495;p58"/>
          <p:cNvSpPr txBox="1"/>
          <p:nvPr/>
        </p:nvSpPr>
        <p:spPr>
          <a:xfrm>
            <a:off x="200950" y="1438275"/>
            <a:ext cx="45063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484"/>
              </a:spcAft>
              <a:buClr>
                <a:srgbClr val="000000"/>
              </a:buClr>
              <a:buSzPts val="1200"/>
              <a:buFont typeface="Arial"/>
              <a:buNone/>
            </a:pPr>
            <a:r>
              <a:rPr b="0" i="0" lang="en" sz="1200" u="none" cap="none" strike="noStrike">
                <a:solidFill>
                  <a:schemeClr val="dk1"/>
                </a:solidFill>
                <a:latin typeface="Inter"/>
                <a:ea typeface="Inter"/>
                <a:cs typeface="Inter"/>
                <a:sym typeface="Inter"/>
              </a:rPr>
              <a:t>ギアリー大通りは、調査エリアを特徴づける重要な要素です。</a:t>
            </a:r>
            <a:endParaRPr b="0" i="0" sz="1400" u="none" cap="none" strike="noStrike">
              <a:solidFill>
                <a:srgbClr val="000000"/>
              </a:solidFill>
              <a:latin typeface="Arial"/>
              <a:ea typeface="Arial"/>
              <a:cs typeface="Arial"/>
              <a:sym typeface="Arial"/>
            </a:endParaRPr>
          </a:p>
        </p:txBody>
      </p:sp>
      <p:sp>
        <p:nvSpPr>
          <p:cNvPr id="496" name="Google Shape;496;p58"/>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1"/>
              </a:solidFill>
              <a:latin typeface="Hanken Grotesk"/>
              <a:ea typeface="Hanken Grotesk"/>
              <a:cs typeface="Hanken Grotesk"/>
              <a:sym typeface="Hanken Grotesk"/>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59" title="180815_Geary_59 (3).jpg"/>
          <p:cNvPicPr preferRelativeResize="0"/>
          <p:nvPr/>
        </p:nvPicPr>
        <p:blipFill rotWithShape="1">
          <a:blip r:embed="rId3">
            <a:alphaModFix/>
          </a:blip>
          <a:srcRect b="0" l="0" r="0" t="0"/>
          <a:stretch/>
        </p:blipFill>
        <p:spPr>
          <a:xfrm>
            <a:off x="4932425" y="1546425"/>
            <a:ext cx="3964974" cy="2646550"/>
          </a:xfrm>
          <a:prstGeom prst="rect">
            <a:avLst/>
          </a:prstGeom>
          <a:noFill/>
          <a:ln>
            <a:noFill/>
          </a:ln>
        </p:spPr>
      </p:pic>
      <p:sp>
        <p:nvSpPr>
          <p:cNvPr id="502" name="Google Shape;502;p59"/>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03" name="Google Shape;503;p59"/>
          <p:cNvSpPr txBox="1"/>
          <p:nvPr>
            <p:ph idx="1" type="body"/>
          </p:nvPr>
        </p:nvSpPr>
        <p:spPr>
          <a:xfrm>
            <a:off x="237925" y="1487500"/>
            <a:ext cx="4436100" cy="29901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b="1" lang="en" sz="1200"/>
              <a:t>1960年代の設計は、車両を地域内を通過させることを目的としており、ギアリー大通りは現在もその役割を効果的に果たしています。</a:t>
            </a:r>
            <a:endParaRPr b="1" sz="1200"/>
          </a:p>
          <a:p>
            <a:pPr indent="0" lvl="0" marL="0" rtl="0" algn="l">
              <a:lnSpc>
                <a:spcPct val="115000"/>
              </a:lnSpc>
              <a:spcBef>
                <a:spcPts val="1484"/>
              </a:spcBef>
              <a:spcAft>
                <a:spcPts val="0"/>
              </a:spcAft>
              <a:buClr>
                <a:schemeClr val="dk1"/>
              </a:buClr>
              <a:buSzPts val="1100"/>
              <a:buFont typeface="Arial"/>
              <a:buNone/>
            </a:pPr>
            <a:r>
              <a:rPr lang="en" sz="1200"/>
              <a:t>この区間のギアリー大通りでは、毎日20,000台の車両が通行しています。</a:t>
            </a:r>
            <a:endParaRPr sz="1200"/>
          </a:p>
          <a:p>
            <a:pPr indent="0" lvl="0" marL="0" rtl="0" algn="l">
              <a:lnSpc>
                <a:spcPct val="115000"/>
              </a:lnSpc>
              <a:spcBef>
                <a:spcPts val="1484"/>
              </a:spcBef>
              <a:spcAft>
                <a:spcPts val="0"/>
              </a:spcAft>
              <a:buClr>
                <a:schemeClr val="dk1"/>
              </a:buClr>
              <a:buSzPts val="1100"/>
              <a:buFont typeface="Arial"/>
              <a:buNone/>
            </a:pPr>
            <a:r>
              <a:rPr lang="en" sz="1200"/>
              <a:t>現在の道路設計は、この交通需要に対して最小限の渋滞で対応しています。朝のピーク時間帯には、東向き方向で短時間の速度低下が発生します。</a:t>
            </a:r>
            <a:endParaRPr sz="1200"/>
          </a:p>
          <a:p>
            <a:pPr indent="0" lvl="0" marL="0" rtl="0" algn="l">
              <a:lnSpc>
                <a:spcPct val="115000"/>
              </a:lnSpc>
              <a:spcBef>
                <a:spcPts val="1484"/>
              </a:spcBef>
              <a:spcAft>
                <a:spcPts val="1484"/>
              </a:spcAft>
              <a:buClr>
                <a:schemeClr val="dk1"/>
              </a:buClr>
              <a:buSzPts val="1100"/>
              <a:buFont typeface="Arial"/>
              <a:buNone/>
            </a:pPr>
            <a:r>
              <a:rPr lang="en" sz="1200"/>
              <a:t>調査エリア内でギアリー大通りを利用するドライバーの75％以上は、調査エリア内を出発地または目的地をとしてはいません。</a:t>
            </a:r>
            <a:endParaRPr sz="1200"/>
          </a:p>
        </p:txBody>
      </p:sp>
      <p:sp>
        <p:nvSpPr>
          <p:cNvPr id="504" name="Google Shape;504;p59"/>
          <p:cNvSpPr txBox="1"/>
          <p:nvPr/>
        </p:nvSpPr>
        <p:spPr>
          <a:xfrm>
            <a:off x="4932425" y="3979975"/>
            <a:ext cx="36018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ギアリー・フィルモア交差点の地下道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505" name="Google Shape;505;p59"/>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1"/>
              </a:solidFill>
              <a:latin typeface="Hanken Grotesk"/>
              <a:ea typeface="Hanken Grotesk"/>
              <a:cs typeface="Hanken Grotesk"/>
              <a:sym typeface="Hanken Grotes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id="510" name="Google Shape;510;p60"/>
          <p:cNvPicPr preferRelativeResize="0"/>
          <p:nvPr/>
        </p:nvPicPr>
        <p:blipFill rotWithShape="1">
          <a:blip r:embed="rId3">
            <a:alphaModFix/>
          </a:blip>
          <a:srcRect b="0" l="0" r="0" t="0"/>
          <a:stretch/>
        </p:blipFill>
        <p:spPr>
          <a:xfrm>
            <a:off x="11339100" y="-626900"/>
            <a:ext cx="1241891" cy="1316349"/>
          </a:xfrm>
          <a:prstGeom prst="rect">
            <a:avLst/>
          </a:prstGeom>
          <a:noFill/>
          <a:ln>
            <a:noFill/>
          </a:ln>
        </p:spPr>
      </p:pic>
      <p:sp>
        <p:nvSpPr>
          <p:cNvPr id="511" name="Google Shape;511;p60"/>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12" name="Google Shape;512;p60"/>
          <p:cNvSpPr/>
          <p:nvPr/>
        </p:nvSpPr>
        <p:spPr>
          <a:xfrm rot="-5400000">
            <a:off x="5017500" y="1017600"/>
            <a:ext cx="5144100" cy="3108900"/>
          </a:xfrm>
          <a:prstGeom prst="round2SameRect">
            <a:avLst>
              <a:gd fmla="val 9765" name="adj1"/>
              <a:gd fmla="val 0" name="adj2"/>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pic>
        <p:nvPicPr>
          <p:cNvPr id="513" name="Google Shape;513;p60"/>
          <p:cNvPicPr preferRelativeResize="0"/>
          <p:nvPr/>
        </p:nvPicPr>
        <p:blipFill rotWithShape="1">
          <a:blip r:embed="rId4">
            <a:alphaModFix/>
          </a:blip>
          <a:srcRect b="0" l="0" r="0" t="0"/>
          <a:stretch/>
        </p:blipFill>
        <p:spPr>
          <a:xfrm>
            <a:off x="3044125" y="1539800"/>
            <a:ext cx="2806199" cy="3004314"/>
          </a:xfrm>
          <a:prstGeom prst="rect">
            <a:avLst/>
          </a:prstGeom>
          <a:noFill/>
          <a:ln>
            <a:noFill/>
          </a:ln>
        </p:spPr>
      </p:pic>
      <p:sp>
        <p:nvSpPr>
          <p:cNvPr id="514" name="Google Shape;514;p60"/>
          <p:cNvSpPr txBox="1"/>
          <p:nvPr>
            <p:ph idx="1" type="body"/>
          </p:nvPr>
        </p:nvSpPr>
        <p:spPr>
          <a:xfrm>
            <a:off x="237925" y="1487500"/>
            <a:ext cx="28062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200"/>
              <a:t>しかし、現在の設計は地域内の安全性や接続性の面では十分に機能していません。</a:t>
            </a:r>
            <a:endParaRPr b="1" sz="1200"/>
          </a:p>
        </p:txBody>
      </p:sp>
      <p:pic>
        <p:nvPicPr>
          <p:cNvPr id="515" name="Google Shape;515;p60"/>
          <p:cNvPicPr preferRelativeResize="0"/>
          <p:nvPr/>
        </p:nvPicPr>
        <p:blipFill rotWithShape="1">
          <a:blip r:embed="rId5">
            <a:alphaModFix/>
          </a:blip>
          <a:srcRect b="0" l="0" r="0" t="0"/>
          <a:stretch/>
        </p:blipFill>
        <p:spPr>
          <a:xfrm>
            <a:off x="545088" y="2630525"/>
            <a:ext cx="251026" cy="431975"/>
          </a:xfrm>
          <a:prstGeom prst="rect">
            <a:avLst/>
          </a:prstGeom>
          <a:noFill/>
          <a:ln>
            <a:noFill/>
          </a:ln>
        </p:spPr>
      </p:pic>
      <p:pic>
        <p:nvPicPr>
          <p:cNvPr id="516" name="Google Shape;516;p60"/>
          <p:cNvPicPr preferRelativeResize="0"/>
          <p:nvPr/>
        </p:nvPicPr>
        <p:blipFill rotWithShape="1">
          <a:blip r:embed="rId6">
            <a:alphaModFix/>
          </a:blip>
          <a:srcRect b="0" l="0" r="0" t="0"/>
          <a:stretch/>
        </p:blipFill>
        <p:spPr>
          <a:xfrm>
            <a:off x="434825" y="3473227"/>
            <a:ext cx="471558" cy="461699"/>
          </a:xfrm>
          <a:prstGeom prst="rect">
            <a:avLst/>
          </a:prstGeom>
          <a:noFill/>
          <a:ln>
            <a:noFill/>
          </a:ln>
        </p:spPr>
      </p:pic>
      <p:sp>
        <p:nvSpPr>
          <p:cNvPr id="517" name="Google Shape;517;p60"/>
          <p:cNvSpPr txBox="1"/>
          <p:nvPr>
            <p:ph idx="1" type="body"/>
          </p:nvPr>
        </p:nvSpPr>
        <p:spPr>
          <a:xfrm>
            <a:off x="968375" y="3327175"/>
            <a:ext cx="19344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a:t>ギアリー大通りは、重傷および死亡につながる交通事故が最も集中している道路網であり、サンフランシスコの「高傷害ネットワーク（High Injury Network）」に含まれています。</a:t>
            </a:r>
            <a:endParaRPr/>
          </a:p>
        </p:txBody>
      </p:sp>
      <p:sp>
        <p:nvSpPr>
          <p:cNvPr id="518" name="Google Shape;518;p60"/>
          <p:cNvSpPr txBox="1"/>
          <p:nvPr>
            <p:ph idx="1" type="body"/>
          </p:nvPr>
        </p:nvSpPr>
        <p:spPr>
          <a:xfrm>
            <a:off x="968375" y="2516000"/>
            <a:ext cx="1934400" cy="7044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a:t>ギアリー大通り沿いの狭い歩道と広い車道は、歩行者にとって快適とは言えない環境の要因となっています。</a:t>
            </a:r>
            <a:endParaRPr/>
          </a:p>
        </p:txBody>
      </p:sp>
      <p:sp>
        <p:nvSpPr>
          <p:cNvPr id="519" name="Google Shape;519;p60"/>
          <p:cNvSpPr txBox="1"/>
          <p:nvPr/>
        </p:nvSpPr>
        <p:spPr>
          <a:xfrm>
            <a:off x="2995025" y="4556650"/>
            <a:ext cx="2855400" cy="2904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chemeClr val="dk1"/>
                </a:solidFill>
                <a:highlight>
                  <a:schemeClr val="lt1"/>
                </a:highlight>
                <a:latin typeface="Inter Light"/>
                <a:ea typeface="Inter Light"/>
                <a:cs typeface="Inter Light"/>
                <a:sym typeface="Inter Light"/>
              </a:rPr>
              <a:t>出典：交通システム傷害マッピング（Transportation Systems Injury Mapping）、2020年〜2024年</a:t>
            </a:r>
            <a:endParaRPr b="0" i="1" sz="600" u="none" cap="none" strike="noStrike">
              <a:solidFill>
                <a:schemeClr val="dk1"/>
              </a:solidFill>
              <a:highlight>
                <a:schemeClr val="lt1"/>
              </a:highlight>
              <a:latin typeface="Inter Light"/>
              <a:ea typeface="Inter Light"/>
              <a:cs typeface="Inter Light"/>
              <a:sym typeface="Inter Light"/>
            </a:endParaRPr>
          </a:p>
        </p:txBody>
      </p:sp>
      <p:sp>
        <p:nvSpPr>
          <p:cNvPr id="520" name="Google Shape;520;p60"/>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1"/>
              </a:solidFill>
              <a:latin typeface="Hanken Grotesk"/>
              <a:ea typeface="Hanken Grotesk"/>
              <a:cs typeface="Hanken Grotesk"/>
              <a:sym typeface="Hanken Grotesk"/>
            </a:endParaRPr>
          </a:p>
        </p:txBody>
      </p:sp>
      <p:sp>
        <p:nvSpPr>
          <p:cNvPr id="521" name="Google Shape;521;p60"/>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chemeClr val="accent2"/>
                </a:solidFill>
                <a:latin typeface="Hanken Grotesk"/>
                <a:ea typeface="Hanken Grotesk"/>
                <a:cs typeface="Hanken Grotesk"/>
                <a:sym typeface="Hanken Grotesk"/>
              </a:rPr>
              <a:t>目的（オブジェクティブ）の草案</a:t>
            </a:r>
            <a:endParaRPr b="1" i="0" sz="1800" u="none" cap="none" strike="noStrike">
              <a:solidFill>
                <a:schemeClr val="accent2"/>
              </a:solidFill>
              <a:latin typeface="Hanken Grotesk"/>
              <a:ea typeface="Hanken Grotesk"/>
              <a:cs typeface="Hanken Grotesk"/>
              <a:sym typeface="Hanken Grotesk"/>
            </a:endParaRPr>
          </a:p>
        </p:txBody>
      </p:sp>
      <p:sp>
        <p:nvSpPr>
          <p:cNvPr id="522" name="Google Shape;522;p60"/>
          <p:cNvSpPr txBox="1"/>
          <p:nvPr/>
        </p:nvSpPr>
        <p:spPr>
          <a:xfrm>
            <a:off x="6218300" y="951475"/>
            <a:ext cx="2787900" cy="4063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accent2"/>
              </a:buClr>
              <a:buSzPts val="1200"/>
              <a:buFont typeface="Hanken Grotesk"/>
              <a:buChar char="●"/>
            </a:pPr>
            <a:r>
              <a:rPr b="0" i="0" lang="en" sz="1200" u="sng" cap="none" strike="noStrike">
                <a:solidFill>
                  <a:schemeClr val="accent2"/>
                </a:solidFill>
                <a:latin typeface="Hanken Grotesk"/>
                <a:ea typeface="Hanken Grotesk"/>
                <a:cs typeface="Hanken Grotesk"/>
                <a:sym typeface="Hanken Grotesk"/>
              </a:rPr>
              <a:t>ジャパンタウン（日本町）とウエスタン・アディションのつながりを強化し、地域内および地域間の移動を妨げる障壁を取り除く</a:t>
            </a:r>
            <a:endParaRPr b="0" i="0" sz="1200" u="sng"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sng"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sng" cap="none" strike="noStrike">
                <a:solidFill>
                  <a:schemeClr val="accent2"/>
                </a:solidFill>
                <a:latin typeface="Hanken Grotesk"/>
                <a:ea typeface="Hanken Grotesk"/>
                <a:cs typeface="Hanken Grotesk"/>
                <a:sym typeface="Hanken Grotesk"/>
              </a:rPr>
              <a:t>特に交通弱者（歩行者や自転車利用者など）のために、道路の安全性を向上させる</a:t>
            </a:r>
            <a:endParaRPr b="0" i="0" sz="1200" u="sng"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質の高い公共交通機関へのアクセスを支援する</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ファミリー世帯や高齢者に配慮した方法で、縁石空間（カーブ）や駐車スペースを管理する</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日常的な利用から特別なイベント（催し物）まで、地域住民が集える公共空間を創出し、支援する</a:t>
            </a:r>
            <a:endParaRPr b="0" i="0" sz="1200" u="none" cap="none" strike="noStrike">
              <a:solidFill>
                <a:schemeClr val="accent2"/>
              </a:solidFill>
              <a:latin typeface="Hanken Grotesk"/>
              <a:ea typeface="Hanken Grotesk"/>
              <a:cs typeface="Hanken Grotesk"/>
              <a:sym typeface="Hanken Grotesk"/>
            </a:endParaRPr>
          </a:p>
        </p:txBody>
      </p:sp>
      <p:sp>
        <p:nvSpPr>
          <p:cNvPr id="523" name="Google Shape;523;p60"/>
          <p:cNvSpPr txBox="1"/>
          <p:nvPr/>
        </p:nvSpPr>
        <p:spPr>
          <a:xfrm>
            <a:off x="3136450" y="4389900"/>
            <a:ext cx="9714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700"/>
              <a:buFont typeface="Arial"/>
              <a:buNone/>
            </a:pPr>
            <a:r>
              <a:rPr b="0" i="1" lang="en" sz="700" u="none" cap="none" strike="noStrike">
                <a:solidFill>
                  <a:schemeClr val="dk1"/>
                </a:solidFill>
                <a:highlight>
                  <a:schemeClr val="lt1"/>
                </a:highlight>
                <a:latin typeface="Inter Light"/>
                <a:ea typeface="Inter Light"/>
                <a:cs typeface="Inter Light"/>
                <a:sym typeface="Inter Light"/>
              </a:rPr>
              <a:t>高傷害ネットワーク</a:t>
            </a:r>
            <a:endParaRPr b="0" i="1" sz="700" u="none" cap="none" strike="noStrike">
              <a:solidFill>
                <a:schemeClr val="dk1"/>
              </a:solidFill>
              <a:highlight>
                <a:schemeClr val="lt1"/>
              </a:highlight>
              <a:latin typeface="Inter Light"/>
              <a:ea typeface="Inter Light"/>
              <a:cs typeface="Inter Light"/>
              <a:sym typeface="Inter Light"/>
            </a:endParaRPr>
          </a:p>
        </p:txBody>
      </p:sp>
      <p:sp>
        <p:nvSpPr>
          <p:cNvPr id="524" name="Google Shape;524;p60"/>
          <p:cNvSpPr txBox="1"/>
          <p:nvPr/>
        </p:nvSpPr>
        <p:spPr>
          <a:xfrm>
            <a:off x="4232975" y="4389900"/>
            <a:ext cx="948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700"/>
              <a:buFont typeface="Arial"/>
              <a:buNone/>
            </a:pPr>
            <a:r>
              <a:rPr b="0" i="1" lang="en" sz="700" u="none" cap="none" strike="noStrike">
                <a:solidFill>
                  <a:schemeClr val="dk1"/>
                </a:solidFill>
                <a:highlight>
                  <a:schemeClr val="lt1"/>
                </a:highlight>
                <a:latin typeface="Inter Light"/>
                <a:ea typeface="Inter Light"/>
                <a:cs typeface="Inter Light"/>
                <a:sym typeface="Inter Light"/>
              </a:rPr>
              <a:t>負傷事故発生地点</a:t>
            </a:r>
            <a:endParaRPr b="0" i="1" sz="700" u="none" cap="none" strike="noStrike">
              <a:solidFill>
                <a:schemeClr val="dk1"/>
              </a:solidFill>
              <a:highlight>
                <a:schemeClr val="lt1"/>
              </a:highlight>
              <a:latin typeface="Inter Light"/>
              <a:ea typeface="Inter Light"/>
              <a:cs typeface="Inter Light"/>
              <a:sym typeface="Inter Light"/>
            </a:endParaRPr>
          </a:p>
        </p:txBody>
      </p:sp>
      <p:sp>
        <p:nvSpPr>
          <p:cNvPr id="525" name="Google Shape;525;p60"/>
          <p:cNvSpPr txBox="1"/>
          <p:nvPr/>
        </p:nvSpPr>
        <p:spPr>
          <a:xfrm>
            <a:off x="5157425" y="4389900"/>
            <a:ext cx="8535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700"/>
              <a:buFont typeface="Arial"/>
              <a:buNone/>
            </a:pPr>
            <a:r>
              <a:rPr b="0" i="1" lang="en" sz="700" u="none" cap="none" strike="noStrike">
                <a:solidFill>
                  <a:schemeClr val="dk1"/>
                </a:solidFill>
                <a:highlight>
                  <a:schemeClr val="lt1"/>
                </a:highlight>
                <a:latin typeface="Inter Light"/>
                <a:ea typeface="Inter Light"/>
                <a:cs typeface="Inter Light"/>
                <a:sym typeface="Inter Light"/>
              </a:rPr>
              <a:t>スピードカメラ</a:t>
            </a:r>
            <a:endParaRPr b="0" i="1" sz="700" u="none" cap="none" strike="noStrike">
              <a:solidFill>
                <a:schemeClr val="dk1"/>
              </a:solidFill>
              <a:highlight>
                <a:schemeClr val="lt1"/>
              </a:highlight>
              <a:latin typeface="Inter Light"/>
              <a:ea typeface="Inter Light"/>
              <a:cs typeface="Inter Light"/>
              <a:sym typeface="Inter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id="530" name="Google Shape;530;p61"/>
          <p:cNvPicPr preferRelativeResize="0"/>
          <p:nvPr/>
        </p:nvPicPr>
        <p:blipFill rotWithShape="1">
          <a:blip r:embed="rId3">
            <a:alphaModFix/>
          </a:blip>
          <a:srcRect b="0" l="0" r="0" t="0"/>
          <a:stretch/>
        </p:blipFill>
        <p:spPr>
          <a:xfrm>
            <a:off x="4669250" y="1552450"/>
            <a:ext cx="4089776" cy="2306550"/>
          </a:xfrm>
          <a:prstGeom prst="rect">
            <a:avLst/>
          </a:prstGeom>
          <a:noFill/>
          <a:ln>
            <a:noFill/>
          </a:ln>
        </p:spPr>
      </p:pic>
      <p:sp>
        <p:nvSpPr>
          <p:cNvPr id="531" name="Google Shape;531;p61"/>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32" name="Google Shape;532;p61"/>
          <p:cNvSpPr txBox="1"/>
          <p:nvPr>
            <p:ph idx="1" type="body"/>
          </p:nvPr>
        </p:nvSpPr>
        <p:spPr>
          <a:xfrm>
            <a:off x="237925" y="1487500"/>
            <a:ext cx="4060800" cy="28563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t>調査エリアには、38、38R、22番系統を含む複数の重要な公共交通路線があります。</a:t>
            </a:r>
            <a:endParaRPr sz="1200"/>
          </a:p>
          <a:p>
            <a:pPr indent="-304800" lvl="0" marL="457200" rtl="0" algn="l">
              <a:lnSpc>
                <a:spcPct val="115000"/>
              </a:lnSpc>
              <a:spcBef>
                <a:spcPts val="1484"/>
              </a:spcBef>
              <a:spcAft>
                <a:spcPts val="0"/>
              </a:spcAft>
              <a:buSzPts val="1200"/>
              <a:buChar char="●"/>
            </a:pPr>
            <a:r>
              <a:rPr lang="en" sz="1200"/>
              <a:t>これらのバス路線は合わせて毎日65,000人以上を運んでいます。</a:t>
            </a:r>
            <a:endParaRPr sz="1200"/>
          </a:p>
          <a:p>
            <a:pPr indent="-304800" lvl="0" marL="457200" rtl="0" algn="l">
              <a:lnSpc>
                <a:spcPct val="115000"/>
              </a:lnSpc>
              <a:spcBef>
                <a:spcPts val="0"/>
              </a:spcBef>
              <a:spcAft>
                <a:spcPts val="0"/>
              </a:spcAft>
              <a:buSzPts val="1200"/>
              <a:buChar char="●"/>
            </a:pPr>
            <a:r>
              <a:rPr lang="en" sz="1200"/>
              <a:t>パンデミック後、乗客数は大きく回復・増加しています。</a:t>
            </a:r>
            <a:endParaRPr sz="1200"/>
          </a:p>
          <a:p>
            <a:pPr indent="0" lvl="0" marL="0" rtl="0" algn="l">
              <a:lnSpc>
                <a:spcPct val="115000"/>
              </a:lnSpc>
              <a:spcBef>
                <a:spcPts val="1484"/>
              </a:spcBef>
              <a:spcAft>
                <a:spcPts val="0"/>
              </a:spcAft>
              <a:buClr>
                <a:schemeClr val="dk1"/>
              </a:buClr>
              <a:buSzPts val="1100"/>
              <a:buFont typeface="Arial"/>
              <a:buNone/>
            </a:pPr>
            <a:r>
              <a:rPr lang="en" sz="1200"/>
              <a:t>ギアリー・フィルモア交差点は、公共交通において特に重要な交差点です。毎日6,000人がこの場所で乗車または降車しています。</a:t>
            </a:r>
            <a:endParaRPr sz="1200"/>
          </a:p>
          <a:p>
            <a:pPr indent="0" lvl="0" marL="0" rtl="0" algn="l">
              <a:lnSpc>
                <a:spcPct val="115000"/>
              </a:lnSpc>
              <a:spcBef>
                <a:spcPts val="1484"/>
              </a:spcBef>
              <a:spcAft>
                <a:spcPts val="1484"/>
              </a:spcAft>
              <a:buClr>
                <a:schemeClr val="dk1"/>
              </a:buClr>
              <a:buSzPts val="1100"/>
              <a:buFont typeface="Arial"/>
              <a:buNone/>
            </a:pPr>
            <a:r>
              <a:t/>
            </a:r>
            <a:endParaRPr sz="1200"/>
          </a:p>
        </p:txBody>
      </p:sp>
      <p:sp>
        <p:nvSpPr>
          <p:cNvPr id="533" name="Google Shape;533;p61"/>
          <p:cNvSpPr txBox="1"/>
          <p:nvPr/>
        </p:nvSpPr>
        <p:spPr>
          <a:xfrm>
            <a:off x="4669250" y="3943175"/>
            <a:ext cx="36018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600"/>
              <a:buFont typeface="Arial"/>
              <a:buNone/>
            </a:pPr>
            <a:r>
              <a:rPr b="0" i="1" lang="en" sz="600" u="none" cap="none" strike="noStrike">
                <a:solidFill>
                  <a:schemeClr val="dk1"/>
                </a:solidFill>
                <a:highlight>
                  <a:schemeClr val="lt1"/>
                </a:highlight>
                <a:latin typeface="Inter Light"/>
                <a:ea typeface="Inter Light"/>
                <a:cs typeface="Inter Light"/>
                <a:sym typeface="Inter Light"/>
              </a:rPr>
              <a:t>出典：SFMTA前年比乗客数データ（2019年〜2025年）。データは毎年秋に収集。</a:t>
            </a:r>
            <a:endParaRPr b="0" i="1" sz="600" u="none" cap="none" strike="noStrike">
              <a:solidFill>
                <a:schemeClr val="dk1"/>
              </a:solidFill>
              <a:highlight>
                <a:schemeClr val="lt1"/>
              </a:highlight>
              <a:latin typeface="Inter Light"/>
              <a:ea typeface="Inter Light"/>
              <a:cs typeface="Inter Light"/>
              <a:sym typeface="Inter Light"/>
            </a:endParaRPr>
          </a:p>
        </p:txBody>
      </p:sp>
      <p:sp>
        <p:nvSpPr>
          <p:cNvPr id="534" name="Google Shape;534;p61"/>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1"/>
              </a:solidFill>
              <a:latin typeface="Hanken Grotesk"/>
              <a:ea typeface="Hanken Grotesk"/>
              <a:cs typeface="Hanken Grotesk"/>
              <a:sym typeface="Hanken Grotesk"/>
            </a:endParaRPr>
          </a:p>
        </p:txBody>
      </p:sp>
      <p:sp>
        <p:nvSpPr>
          <p:cNvPr id="535" name="Google Shape;535;p61"/>
          <p:cNvSpPr txBox="1"/>
          <p:nvPr/>
        </p:nvSpPr>
        <p:spPr>
          <a:xfrm>
            <a:off x="5229075" y="1629600"/>
            <a:ext cx="30882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highlight>
                  <a:schemeClr val="lt1"/>
                </a:highlight>
                <a:latin typeface="Inter"/>
                <a:ea typeface="Inter"/>
                <a:cs typeface="Inter"/>
                <a:sym typeface="Inter"/>
              </a:rPr>
              <a:t>各年秋季に測定したバスの平日平均乗客数</a:t>
            </a:r>
            <a:endParaRPr b="1" i="0" sz="1200" u="none" cap="none" strike="noStrike">
              <a:solidFill>
                <a:schemeClr val="dk1"/>
              </a:solidFill>
              <a:highlight>
                <a:schemeClr val="lt1"/>
              </a:highlight>
              <a:latin typeface="Inter"/>
              <a:ea typeface="Inter"/>
              <a:cs typeface="Inter"/>
              <a:sym typeface="Inte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62"/>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41" name="Google Shape;541;p62"/>
          <p:cNvSpPr/>
          <p:nvPr/>
        </p:nvSpPr>
        <p:spPr>
          <a:xfrm rot="-5400000">
            <a:off x="5017500" y="1017600"/>
            <a:ext cx="5144100" cy="3108900"/>
          </a:xfrm>
          <a:prstGeom prst="round2SameRect">
            <a:avLst>
              <a:gd fmla="val 9765" name="adj1"/>
              <a:gd fmla="val 0" name="adj2"/>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542" name="Google Shape;542;p62"/>
          <p:cNvSpPr txBox="1"/>
          <p:nvPr>
            <p:ph idx="1" type="body"/>
          </p:nvPr>
        </p:nvSpPr>
        <p:spPr>
          <a:xfrm>
            <a:off x="237925" y="1487500"/>
            <a:ext cx="5614800" cy="572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200">
                <a:solidFill>
                  <a:srgbClr val="222222"/>
                </a:solidFill>
              </a:rPr>
              <a:t>ギアリー大通りとフィルモア通りの交差点は複雑な構造をしています。特定の移動を優先することは、他の移動における制約やトレードオフを伴う場合があります。</a:t>
            </a:r>
            <a:endParaRPr sz="1200"/>
          </a:p>
        </p:txBody>
      </p:sp>
      <p:sp>
        <p:nvSpPr>
          <p:cNvPr id="543" name="Google Shape;543;p62"/>
          <p:cNvSpPr txBox="1"/>
          <p:nvPr/>
        </p:nvSpPr>
        <p:spPr>
          <a:xfrm>
            <a:off x="316975" y="2242200"/>
            <a:ext cx="5456700" cy="20688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15000"/>
              </a:lnSpc>
              <a:spcBef>
                <a:spcPts val="0"/>
              </a:spcBef>
              <a:spcAft>
                <a:spcPts val="0"/>
              </a:spcAft>
              <a:buClr>
                <a:srgbClr val="222222"/>
              </a:buClr>
              <a:buSzPts val="1200"/>
              <a:buFont typeface="Inter"/>
              <a:buChar char="●"/>
            </a:pPr>
            <a:r>
              <a:rPr b="0" i="0" lang="en" sz="1200" u="none" cap="none" strike="noStrike">
                <a:solidFill>
                  <a:srgbClr val="222222"/>
                </a:solidFill>
                <a:latin typeface="Inter"/>
                <a:ea typeface="Inter"/>
                <a:cs typeface="Inter"/>
                <a:sym typeface="Inter"/>
              </a:rPr>
              <a:t>ギアリー大通りは、調査エリア内で大きな遅延なく車両を通過させています。</a:t>
            </a:r>
            <a:endParaRPr b="0" i="0" sz="1200" u="none" cap="none" strike="noStrike">
              <a:solidFill>
                <a:srgbClr val="222222"/>
              </a:solidFill>
              <a:latin typeface="Inter"/>
              <a:ea typeface="Inter"/>
              <a:cs typeface="Inter"/>
              <a:sym typeface="Inter"/>
            </a:endParaRPr>
          </a:p>
          <a:p>
            <a:pPr indent="-304800" lvl="0" marL="457200" marR="0" rtl="0" algn="l">
              <a:lnSpc>
                <a:spcPct val="115000"/>
              </a:lnSpc>
              <a:spcBef>
                <a:spcPts val="0"/>
              </a:spcBef>
              <a:spcAft>
                <a:spcPts val="0"/>
              </a:spcAft>
              <a:buClr>
                <a:srgbClr val="222222"/>
              </a:buClr>
              <a:buSzPts val="1200"/>
              <a:buFont typeface="Inter"/>
              <a:buChar char="●"/>
            </a:pPr>
            <a:r>
              <a:rPr b="0" i="0" lang="en" sz="1200" u="none" cap="none" strike="noStrike">
                <a:solidFill>
                  <a:srgbClr val="222222"/>
                </a:solidFill>
                <a:latin typeface="Inter"/>
                <a:ea typeface="Inter"/>
                <a:cs typeface="Inter"/>
                <a:sym typeface="Inter"/>
              </a:rPr>
              <a:t>バス専用レーンにより、38番および38R番系統は調査エリアの大部分を迅速かつ安定して運行しています。 しかし、フィルモア交差点では、乗降のための停車や信号タイミングの調整など、さまざまな要因によりバスの運行速度がやや低下します。</a:t>
            </a:r>
            <a:endParaRPr b="0" i="0" sz="1200" u="none" cap="none" strike="noStrike">
              <a:solidFill>
                <a:srgbClr val="222222"/>
              </a:solidFill>
              <a:latin typeface="Inter"/>
              <a:ea typeface="Inter"/>
              <a:cs typeface="Inter"/>
              <a:sym typeface="Inter"/>
            </a:endParaRPr>
          </a:p>
          <a:p>
            <a:pPr indent="-304800" lvl="0" marL="457200" marR="0" rtl="0" algn="l">
              <a:lnSpc>
                <a:spcPct val="115000"/>
              </a:lnSpc>
              <a:spcBef>
                <a:spcPts val="0"/>
              </a:spcBef>
              <a:spcAft>
                <a:spcPts val="0"/>
              </a:spcAft>
              <a:buClr>
                <a:srgbClr val="222222"/>
              </a:buClr>
              <a:buSzPts val="1200"/>
              <a:buFont typeface="Inter"/>
              <a:buChar char="●"/>
            </a:pPr>
            <a:r>
              <a:rPr b="0" i="0" lang="en" sz="1200" u="none" cap="none" strike="noStrike">
                <a:solidFill>
                  <a:srgbClr val="222222"/>
                </a:solidFill>
                <a:latin typeface="Inter"/>
                <a:ea typeface="Inter"/>
                <a:cs typeface="Inter"/>
                <a:sym typeface="Inter"/>
              </a:rPr>
              <a:t>22番（Fillmore）系統はギアリー交差点を通過する際に速度が低下します。 これは、フィルモア通りの多くの区間で見られる22番系統の低速な走行状況と一致しています。</a:t>
            </a:r>
            <a:endParaRPr b="0" i="0" sz="1200" u="none" cap="none" strike="noStrike">
              <a:solidFill>
                <a:srgbClr val="222222"/>
              </a:solidFill>
              <a:latin typeface="Inter"/>
              <a:ea typeface="Inter"/>
              <a:cs typeface="Inter"/>
              <a:sym typeface="Inter"/>
            </a:endParaRPr>
          </a:p>
        </p:txBody>
      </p:sp>
      <p:sp>
        <p:nvSpPr>
          <p:cNvPr id="544" name="Google Shape;544;p62"/>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1"/>
              </a:solidFill>
              <a:latin typeface="Hanken Grotesk"/>
              <a:ea typeface="Hanken Grotesk"/>
              <a:cs typeface="Hanken Grotesk"/>
              <a:sym typeface="Hanken Grotesk"/>
            </a:endParaRPr>
          </a:p>
        </p:txBody>
      </p:sp>
      <p:sp>
        <p:nvSpPr>
          <p:cNvPr id="545" name="Google Shape;545;p62"/>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chemeClr val="accent2"/>
                </a:solidFill>
                <a:latin typeface="Hanken Grotesk"/>
                <a:ea typeface="Hanken Grotesk"/>
                <a:cs typeface="Hanken Grotesk"/>
                <a:sym typeface="Hanken Grotesk"/>
              </a:rPr>
              <a:t>目的（オブジェクティブ）の草案</a:t>
            </a:r>
            <a:endParaRPr b="1" i="0" sz="1800" u="none" cap="none" strike="noStrike">
              <a:solidFill>
                <a:schemeClr val="accent2"/>
              </a:solidFill>
              <a:latin typeface="Hanken Grotesk"/>
              <a:ea typeface="Hanken Grotesk"/>
              <a:cs typeface="Hanken Grotesk"/>
              <a:sym typeface="Hanken Grotesk"/>
            </a:endParaRPr>
          </a:p>
        </p:txBody>
      </p:sp>
      <p:sp>
        <p:nvSpPr>
          <p:cNvPr id="546" name="Google Shape;546;p62"/>
          <p:cNvSpPr txBox="1"/>
          <p:nvPr/>
        </p:nvSpPr>
        <p:spPr>
          <a:xfrm>
            <a:off x="6218300" y="951475"/>
            <a:ext cx="2787900" cy="4063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ジャパンタウン（日本町）とウエスタン・アディションのつながりを強化し、地域内および地域間の移動を妨げる障壁を取り除く</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特に交通弱者（歩行者や自転車利用者など）のために、道路の安全性を向上させる</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sng" cap="none" strike="noStrike">
                <a:solidFill>
                  <a:schemeClr val="accent2"/>
                </a:solidFill>
                <a:latin typeface="Hanken Grotesk"/>
                <a:ea typeface="Hanken Grotesk"/>
                <a:cs typeface="Hanken Grotesk"/>
                <a:sym typeface="Hanken Grotesk"/>
              </a:rPr>
              <a:t>質の高い公共交通機関へのアクセスを支援する</a:t>
            </a:r>
            <a:endParaRPr b="0" i="0" sz="1200" u="sng"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ファミリー世帯や高齢者に配慮した方法で、縁石空間（カーブ）や駐車スペースを管理する</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日常的な利用から特別なイベント（催し物）まで、地域住民が集える公共空間を創出し、支援する</a:t>
            </a:r>
            <a:endParaRPr b="0" i="0" sz="1200" u="none" cap="none" strike="noStrike">
              <a:solidFill>
                <a:schemeClr val="accent2"/>
              </a:solidFill>
              <a:latin typeface="Hanken Grotesk"/>
              <a:ea typeface="Hanken Grotesk"/>
              <a:cs typeface="Hanken Grotesk"/>
              <a:sym typeface="Hanken Grotes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63"/>
          <p:cNvPicPr preferRelativeResize="0"/>
          <p:nvPr/>
        </p:nvPicPr>
        <p:blipFill rotWithShape="1">
          <a:blip r:embed="rId3">
            <a:alphaModFix/>
          </a:blip>
          <a:srcRect b="0" l="0" r="0" t="0"/>
          <a:stretch/>
        </p:blipFill>
        <p:spPr>
          <a:xfrm>
            <a:off x="3245160" y="3137800"/>
            <a:ext cx="2121442" cy="1634701"/>
          </a:xfrm>
          <a:prstGeom prst="rect">
            <a:avLst/>
          </a:prstGeom>
          <a:noFill/>
          <a:ln cap="flat" cmpd="sng" w="9525">
            <a:solidFill>
              <a:schemeClr val="dk1"/>
            </a:solidFill>
            <a:prstDash val="solid"/>
            <a:round/>
            <a:headEnd len="sm" w="sm" type="none"/>
            <a:tailEnd len="sm" w="sm" type="none"/>
          </a:ln>
        </p:spPr>
      </p:pic>
      <p:pic>
        <p:nvPicPr>
          <p:cNvPr id="552" name="Google Shape;552;p63"/>
          <p:cNvPicPr preferRelativeResize="0"/>
          <p:nvPr/>
        </p:nvPicPr>
        <p:blipFill rotWithShape="1">
          <a:blip r:embed="rId4">
            <a:alphaModFix/>
          </a:blip>
          <a:srcRect b="0" l="0" r="0" t="0"/>
          <a:stretch/>
        </p:blipFill>
        <p:spPr>
          <a:xfrm>
            <a:off x="4380675" y="1463297"/>
            <a:ext cx="1238184" cy="1564600"/>
          </a:xfrm>
          <a:prstGeom prst="rect">
            <a:avLst/>
          </a:prstGeom>
          <a:noFill/>
          <a:ln cap="flat" cmpd="sng" w="9525">
            <a:solidFill>
              <a:schemeClr val="dk1"/>
            </a:solidFill>
            <a:prstDash val="solid"/>
            <a:round/>
            <a:headEnd len="sm" w="sm" type="none"/>
            <a:tailEnd len="sm" w="sm" type="none"/>
          </a:ln>
        </p:spPr>
      </p:pic>
      <p:pic>
        <p:nvPicPr>
          <p:cNvPr id="553" name="Google Shape;553;p63"/>
          <p:cNvPicPr preferRelativeResize="0"/>
          <p:nvPr/>
        </p:nvPicPr>
        <p:blipFill rotWithShape="1">
          <a:blip r:embed="rId5">
            <a:alphaModFix/>
          </a:blip>
          <a:srcRect b="0" l="0" r="0" t="0"/>
          <a:stretch/>
        </p:blipFill>
        <p:spPr>
          <a:xfrm>
            <a:off x="2870949" y="1463309"/>
            <a:ext cx="1385599" cy="1564591"/>
          </a:xfrm>
          <a:prstGeom prst="rect">
            <a:avLst/>
          </a:prstGeom>
          <a:noFill/>
          <a:ln cap="flat" cmpd="sng" w="9525">
            <a:solidFill>
              <a:schemeClr val="dk1"/>
            </a:solidFill>
            <a:prstDash val="solid"/>
            <a:round/>
            <a:headEnd len="sm" w="sm" type="none"/>
            <a:tailEnd len="sm" w="sm" type="none"/>
          </a:ln>
        </p:spPr>
      </p:pic>
      <p:sp>
        <p:nvSpPr>
          <p:cNvPr id="554" name="Google Shape;554;p63"/>
          <p:cNvSpPr/>
          <p:nvPr/>
        </p:nvSpPr>
        <p:spPr>
          <a:xfrm rot="-5400000">
            <a:off x="5017500" y="1017600"/>
            <a:ext cx="5144100" cy="3108900"/>
          </a:xfrm>
          <a:prstGeom prst="round2SameRect">
            <a:avLst>
              <a:gd fmla="val 9765" name="adj1"/>
              <a:gd fmla="val 0" name="adj2"/>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555" name="Google Shape;555;p63"/>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2 </a:t>
            </a:r>
            <a:endParaRPr b="0" i="0" sz="4800" u="none" cap="none" strike="noStrike">
              <a:solidFill>
                <a:schemeClr val="accent1"/>
              </a:solidFill>
              <a:latin typeface="Arial"/>
              <a:ea typeface="Arial"/>
              <a:cs typeface="Arial"/>
              <a:sym typeface="Arial"/>
            </a:endParaRPr>
          </a:p>
        </p:txBody>
      </p:sp>
      <p:sp>
        <p:nvSpPr>
          <p:cNvPr id="556" name="Google Shape;556;p63"/>
          <p:cNvSpPr txBox="1"/>
          <p:nvPr>
            <p:ph idx="1" type="body"/>
          </p:nvPr>
        </p:nvSpPr>
        <p:spPr>
          <a:xfrm>
            <a:off x="237925" y="1487500"/>
            <a:ext cx="22965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sz="1200">
                <a:solidFill>
                  <a:srgbClr val="222222"/>
                </a:solidFill>
              </a:rPr>
              <a:t>過去の計画策定の取り組みでは、縁石空間（カーブ）の管理や、地域住民が集える公共空間の必要性が、調査エリアにおけるアクセス性および暮らしやすさに関する課題として特定されています。</a:t>
            </a:r>
            <a:endParaRPr sz="1200">
              <a:solidFill>
                <a:srgbClr val="222222"/>
              </a:solidFill>
            </a:endParaRPr>
          </a:p>
        </p:txBody>
      </p:sp>
      <p:sp>
        <p:nvSpPr>
          <p:cNvPr id="557" name="Google Shape;557;p63"/>
          <p:cNvSpPr txBox="1"/>
          <p:nvPr/>
        </p:nvSpPr>
        <p:spPr>
          <a:xfrm>
            <a:off x="649425" y="242700"/>
            <a:ext cx="53748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安全性と住みやすさ：地域のつながりを再生する</a:t>
            </a:r>
            <a:endParaRPr b="1" i="0" sz="3000" u="none" cap="none" strike="noStrike">
              <a:solidFill>
                <a:schemeClr val="accent1"/>
              </a:solidFill>
              <a:latin typeface="Hanken Grotesk"/>
              <a:ea typeface="Hanken Grotesk"/>
              <a:cs typeface="Hanken Grotesk"/>
              <a:sym typeface="Hanken Grotesk"/>
            </a:endParaRPr>
          </a:p>
        </p:txBody>
      </p:sp>
      <p:sp>
        <p:nvSpPr>
          <p:cNvPr id="558" name="Google Shape;558;p63"/>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chemeClr val="accent2"/>
                </a:solidFill>
                <a:latin typeface="Hanken Grotesk"/>
                <a:ea typeface="Hanken Grotesk"/>
                <a:cs typeface="Hanken Grotesk"/>
                <a:sym typeface="Hanken Grotesk"/>
              </a:rPr>
              <a:t>目的（オブジェクティブ）の草案</a:t>
            </a:r>
            <a:endParaRPr b="1" i="0" sz="1800" u="none" cap="none" strike="noStrike">
              <a:solidFill>
                <a:schemeClr val="accent2"/>
              </a:solidFill>
              <a:latin typeface="Hanken Grotesk"/>
              <a:ea typeface="Hanken Grotesk"/>
              <a:cs typeface="Hanken Grotesk"/>
              <a:sym typeface="Hanken Grotesk"/>
            </a:endParaRPr>
          </a:p>
        </p:txBody>
      </p:sp>
      <p:sp>
        <p:nvSpPr>
          <p:cNvPr id="559" name="Google Shape;559;p63"/>
          <p:cNvSpPr txBox="1"/>
          <p:nvPr/>
        </p:nvSpPr>
        <p:spPr>
          <a:xfrm>
            <a:off x="6218300" y="951475"/>
            <a:ext cx="2787900" cy="40635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ジャパンタウン（日本町）とウエスタン・アディションのつながりを強化し、地域内および地域間の移動を妨げる障壁を取り除く</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特に交通弱者（歩行者や自転車利用者など）のために、道路の安全性を向上させる</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none" cap="none" strike="noStrike">
                <a:solidFill>
                  <a:schemeClr val="accent2"/>
                </a:solidFill>
                <a:latin typeface="Hanken Grotesk"/>
                <a:ea typeface="Hanken Grotesk"/>
                <a:cs typeface="Hanken Grotesk"/>
                <a:sym typeface="Hanken Grotesk"/>
              </a:rPr>
              <a:t>質の高い公共交通機関へのアクセスを支援する</a:t>
            </a:r>
            <a:endParaRPr b="0" i="0" sz="1200" u="none" cap="none" strike="noStrike">
              <a:solidFill>
                <a:schemeClr val="accent2"/>
              </a:solidFill>
              <a:latin typeface="Hanken Grotesk"/>
              <a:ea typeface="Hanken Grotesk"/>
              <a:cs typeface="Hanken Grotesk"/>
              <a:sym typeface="Hanken Grotesk"/>
            </a:endParaRPr>
          </a:p>
          <a:p>
            <a:pPr indent="0" lvl="0" marL="4572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sng" cap="none" strike="noStrike">
                <a:solidFill>
                  <a:schemeClr val="accent2"/>
                </a:solidFill>
                <a:latin typeface="Hanken Grotesk"/>
                <a:ea typeface="Hanken Grotesk"/>
                <a:cs typeface="Hanken Grotesk"/>
                <a:sym typeface="Hanken Grotesk"/>
              </a:rPr>
              <a:t>ファミリー世帯や高齢者に配慮した方法で、縁石空間（カーブ）や駐車スペースを管理する</a:t>
            </a:r>
            <a:endParaRPr b="0" i="0" sz="1200" u="sng" cap="none" strike="noStrike">
              <a:solidFill>
                <a:schemeClr val="accent2"/>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2"/>
              </a:buClr>
              <a:buSzPts val="1200"/>
              <a:buFont typeface="Hanken Grotesk"/>
              <a:buChar char="●"/>
            </a:pPr>
            <a:r>
              <a:rPr b="0" i="0" lang="en" sz="1200" u="sng" cap="none" strike="noStrike">
                <a:solidFill>
                  <a:schemeClr val="accent2"/>
                </a:solidFill>
                <a:latin typeface="Hanken Grotesk"/>
                <a:ea typeface="Hanken Grotesk"/>
                <a:cs typeface="Hanken Grotesk"/>
                <a:sym typeface="Hanken Grotesk"/>
              </a:rPr>
              <a:t>日常的な利用から特別なイベント（催し物）まで、地域住民が集える公共空間を創出し、支援する</a:t>
            </a:r>
            <a:endParaRPr b="0" i="0" sz="1200" u="sng" cap="none" strike="noStrike">
              <a:solidFill>
                <a:schemeClr val="accent2"/>
              </a:solidFill>
              <a:latin typeface="Hanken Grotesk"/>
              <a:ea typeface="Hanken Grotesk"/>
              <a:cs typeface="Hanken Grotesk"/>
              <a:sym typeface="Hanken Grotesk"/>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563" name="Shape 563"/>
        <p:cNvGrpSpPr/>
        <p:nvPr/>
      </p:nvGrpSpPr>
      <p:grpSpPr>
        <a:xfrm>
          <a:off x="0" y="0"/>
          <a:ext cx="0" cy="0"/>
          <a:chOff x="0" y="0"/>
          <a:chExt cx="0" cy="0"/>
        </a:xfrm>
      </p:grpSpPr>
      <p:sp>
        <p:nvSpPr>
          <p:cNvPr id="564" name="Google Shape;564;p64"/>
          <p:cNvSpPr/>
          <p:nvPr/>
        </p:nvSpPr>
        <p:spPr>
          <a:xfrm rot="-5400000">
            <a:off x="5017500" y="1017600"/>
            <a:ext cx="5144100" cy="3108900"/>
          </a:xfrm>
          <a:prstGeom prst="round2SameRect">
            <a:avLst>
              <a:gd fmla="val 9765" name="adj1"/>
              <a:gd fmla="val 0" name="adj2"/>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565" name="Google Shape;565;p64"/>
          <p:cNvSpPr txBox="1"/>
          <p:nvPr/>
        </p:nvSpPr>
        <p:spPr>
          <a:xfrm>
            <a:off x="6284100" y="1740900"/>
            <a:ext cx="2610900" cy="16623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accent4"/>
              </a:buClr>
              <a:buSzPts val="1200"/>
              <a:buFont typeface="Hanken Grotesk"/>
              <a:buChar char="●"/>
            </a:pPr>
            <a:r>
              <a:rPr b="0" i="0" lang="en" sz="1200" u="none" cap="none" strike="noStrike">
                <a:solidFill>
                  <a:schemeClr val="accent4"/>
                </a:solidFill>
                <a:latin typeface="Hanken Grotesk"/>
                <a:ea typeface="Hanken Grotesk"/>
                <a:cs typeface="Hanken Grotesk"/>
                <a:sym typeface="Hanken Grotesk"/>
              </a:rPr>
              <a:t>プレイスメイキングを通じて経済活動を支援する</a:t>
            </a:r>
            <a:endParaRPr b="0" i="0" sz="1200" u="none" cap="none" strike="noStrike">
              <a:solidFill>
                <a:schemeClr val="accent4"/>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4"/>
              </a:buClr>
              <a:buSzPts val="1200"/>
              <a:buFont typeface="Hanken Grotesk"/>
              <a:buChar char="●"/>
            </a:pPr>
            <a:r>
              <a:rPr b="0" i="0" lang="en" sz="1200" u="none" cap="none" strike="noStrike">
                <a:solidFill>
                  <a:schemeClr val="accent4"/>
                </a:solidFill>
                <a:latin typeface="Hanken Grotesk"/>
                <a:ea typeface="Hanken Grotesk"/>
                <a:cs typeface="Hanken Grotesk"/>
                <a:sym typeface="Hanken Grotesk"/>
              </a:rPr>
              <a:t>商業回廊へのアクセスを向上させる</a:t>
            </a:r>
            <a:endParaRPr b="0" i="0" sz="1200" u="none" cap="none" strike="noStrike">
              <a:solidFill>
                <a:schemeClr val="accent4"/>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4"/>
              </a:buClr>
              <a:buSzPts val="1200"/>
              <a:buFont typeface="Hanken Grotesk"/>
              <a:buChar char="●"/>
            </a:pPr>
            <a:r>
              <a:rPr b="0" i="0" lang="en" sz="1200" u="none" cap="none" strike="noStrike">
                <a:solidFill>
                  <a:schemeClr val="accent4"/>
                </a:solidFill>
                <a:latin typeface="Hanken Grotesk"/>
                <a:ea typeface="Hanken Grotesk"/>
                <a:cs typeface="Hanken Grotesk"/>
                <a:sym typeface="Hanken Grotesk"/>
              </a:rPr>
              <a:t>地域コミュニティの経済的機会を拡大する</a:t>
            </a:r>
            <a:endParaRPr b="0" i="0" sz="1200" u="none" cap="none" strike="noStrike">
              <a:solidFill>
                <a:schemeClr val="accent4"/>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chemeClr val="accent4"/>
              </a:buClr>
              <a:buSzPts val="1200"/>
              <a:buFont typeface="Hanken Grotesk"/>
              <a:buChar char="●"/>
            </a:pPr>
            <a:r>
              <a:rPr b="0" i="0" lang="en" sz="1200" u="none" cap="none" strike="noStrike">
                <a:solidFill>
                  <a:schemeClr val="accent4"/>
                </a:solidFill>
                <a:latin typeface="Hanken Grotesk"/>
                <a:ea typeface="Hanken Grotesk"/>
                <a:cs typeface="Hanken Grotesk"/>
                <a:sym typeface="Hanken Grotesk"/>
              </a:rPr>
              <a:t>商品の安全かつ効率的な移動を可能にする</a:t>
            </a:r>
            <a:endParaRPr b="0" i="0" sz="1200" u="none" cap="none" strike="noStrike">
              <a:solidFill>
                <a:schemeClr val="accent4"/>
              </a:solidFill>
              <a:latin typeface="Hanken Grotesk"/>
              <a:ea typeface="Hanken Grotesk"/>
              <a:cs typeface="Hanken Grotesk"/>
              <a:sym typeface="Hanken Grotesk"/>
            </a:endParaRPr>
          </a:p>
        </p:txBody>
      </p:sp>
      <p:sp>
        <p:nvSpPr>
          <p:cNvPr id="566" name="Google Shape;566;p64"/>
          <p:cNvSpPr txBox="1"/>
          <p:nvPr/>
        </p:nvSpPr>
        <p:spPr>
          <a:xfrm>
            <a:off x="629625" y="242700"/>
            <a:ext cx="35205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Hanken Grotesk"/>
                <a:ea typeface="Hanken Grotesk"/>
                <a:cs typeface="Hanken Grotesk"/>
                <a:sym typeface="Hanken Grotesk"/>
              </a:rPr>
              <a:t>経済的活力</a:t>
            </a:r>
            <a:endParaRPr b="1" i="0" sz="3000" u="none" cap="none" strike="noStrike">
              <a:solidFill>
                <a:schemeClr val="accent4"/>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4"/>
              </a:solidFill>
              <a:latin typeface="Hanken Grotesk"/>
              <a:ea typeface="Hanken Grotesk"/>
              <a:cs typeface="Hanken Grotesk"/>
              <a:sym typeface="Hanken Grotesk"/>
            </a:endParaRPr>
          </a:p>
        </p:txBody>
      </p:sp>
      <p:sp>
        <p:nvSpPr>
          <p:cNvPr id="567" name="Google Shape;567;p64"/>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4"/>
                </a:solidFill>
                <a:latin typeface="Hanken Grotesk Black"/>
                <a:ea typeface="Hanken Grotesk Black"/>
                <a:cs typeface="Hanken Grotesk Black"/>
                <a:sym typeface="Hanken Grotesk Black"/>
              </a:rPr>
              <a:t>3 </a:t>
            </a:r>
            <a:endParaRPr b="0" i="0" sz="4800" u="none" cap="none" strike="noStrike">
              <a:solidFill>
                <a:schemeClr val="accent4"/>
              </a:solidFill>
              <a:latin typeface="Arial"/>
              <a:ea typeface="Arial"/>
              <a:cs typeface="Arial"/>
              <a:sym typeface="Arial"/>
            </a:endParaRPr>
          </a:p>
        </p:txBody>
      </p:sp>
      <p:sp>
        <p:nvSpPr>
          <p:cNvPr id="568" name="Google Shape;568;p64"/>
          <p:cNvSpPr txBox="1"/>
          <p:nvPr>
            <p:ph idx="1" type="body"/>
          </p:nvPr>
        </p:nvSpPr>
        <p:spPr>
          <a:xfrm>
            <a:off x="237925" y="1858125"/>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4"/>
                </a:solidFill>
              </a:rPr>
              <a:t>人々が雇用や商業の主要な目的地へ容易にアクセスできるようにします。地域の事業者は、活気ある経済を支える重要な役割を果たします。</a:t>
            </a:r>
            <a:endParaRPr b="1" sz="1600">
              <a:solidFill>
                <a:schemeClr val="accent4"/>
              </a:solidFill>
            </a:endParaRPr>
          </a:p>
        </p:txBody>
      </p:sp>
      <p:sp>
        <p:nvSpPr>
          <p:cNvPr id="569" name="Google Shape;569;p64"/>
          <p:cNvSpPr/>
          <p:nvPr/>
        </p:nvSpPr>
        <p:spPr>
          <a:xfrm>
            <a:off x="219800" y="4663150"/>
            <a:ext cx="2948100" cy="3087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grpSp>
        <p:nvGrpSpPr>
          <p:cNvPr id="570" name="Google Shape;570;p64"/>
          <p:cNvGrpSpPr/>
          <p:nvPr/>
        </p:nvGrpSpPr>
        <p:grpSpPr>
          <a:xfrm>
            <a:off x="311695" y="4336137"/>
            <a:ext cx="920646" cy="572793"/>
            <a:chOff x="238125" y="635650"/>
            <a:chExt cx="7147875" cy="4443700"/>
          </a:xfrm>
        </p:grpSpPr>
        <p:sp>
          <p:nvSpPr>
            <p:cNvPr id="571" name="Google Shape;571;p64"/>
            <p:cNvSpPr/>
            <p:nvPr/>
          </p:nvSpPr>
          <p:spPr>
            <a:xfrm>
              <a:off x="547275" y="3339775"/>
              <a:ext cx="1030575" cy="1739575"/>
            </a:xfrm>
            <a:custGeom>
              <a:rect b="b" l="l" r="r" t="t"/>
              <a:pathLst>
                <a:path extrusionOk="0" h="69583" w="41223">
                  <a:moveTo>
                    <a:pt x="25393" y="1"/>
                  </a:moveTo>
                  <a:lnTo>
                    <a:pt x="19292" y="660"/>
                  </a:lnTo>
                  <a:lnTo>
                    <a:pt x="16324" y="1155"/>
                  </a:lnTo>
                  <a:lnTo>
                    <a:pt x="13027" y="1814"/>
                  </a:lnTo>
                  <a:lnTo>
                    <a:pt x="9069" y="3958"/>
                  </a:lnTo>
                  <a:lnTo>
                    <a:pt x="7256" y="5937"/>
                  </a:lnTo>
                  <a:lnTo>
                    <a:pt x="6926" y="7091"/>
                  </a:lnTo>
                  <a:lnTo>
                    <a:pt x="2309" y="21436"/>
                  </a:lnTo>
                  <a:lnTo>
                    <a:pt x="1320" y="24899"/>
                  </a:lnTo>
                  <a:lnTo>
                    <a:pt x="330" y="32154"/>
                  </a:lnTo>
                  <a:lnTo>
                    <a:pt x="1" y="42871"/>
                  </a:lnTo>
                  <a:lnTo>
                    <a:pt x="495" y="50126"/>
                  </a:lnTo>
                  <a:lnTo>
                    <a:pt x="660" y="53094"/>
                  </a:lnTo>
                  <a:lnTo>
                    <a:pt x="1320" y="59030"/>
                  </a:lnTo>
                  <a:lnTo>
                    <a:pt x="2309" y="61998"/>
                  </a:lnTo>
                  <a:lnTo>
                    <a:pt x="3463" y="63812"/>
                  </a:lnTo>
                  <a:lnTo>
                    <a:pt x="6761" y="66780"/>
                  </a:lnTo>
                  <a:lnTo>
                    <a:pt x="11543" y="68758"/>
                  </a:lnTo>
                  <a:lnTo>
                    <a:pt x="17314" y="69583"/>
                  </a:lnTo>
                  <a:lnTo>
                    <a:pt x="20611" y="69583"/>
                  </a:lnTo>
                  <a:lnTo>
                    <a:pt x="23250" y="69418"/>
                  </a:lnTo>
                  <a:lnTo>
                    <a:pt x="28031" y="68429"/>
                  </a:lnTo>
                  <a:lnTo>
                    <a:pt x="31824" y="66450"/>
                  </a:lnTo>
                  <a:lnTo>
                    <a:pt x="34297" y="63812"/>
                  </a:lnTo>
                  <a:lnTo>
                    <a:pt x="34957" y="62163"/>
                  </a:lnTo>
                  <a:lnTo>
                    <a:pt x="36606" y="55568"/>
                  </a:lnTo>
                  <a:lnTo>
                    <a:pt x="38749" y="42047"/>
                  </a:lnTo>
                  <a:lnTo>
                    <a:pt x="39574" y="35286"/>
                  </a:lnTo>
                  <a:lnTo>
                    <a:pt x="40233" y="29186"/>
                  </a:lnTo>
                  <a:lnTo>
                    <a:pt x="41222" y="17149"/>
                  </a:lnTo>
                  <a:lnTo>
                    <a:pt x="40893" y="11048"/>
                  </a:lnTo>
                  <a:lnTo>
                    <a:pt x="40563" y="9234"/>
                  </a:lnTo>
                  <a:lnTo>
                    <a:pt x="38749" y="5937"/>
                  </a:lnTo>
                  <a:lnTo>
                    <a:pt x="35616" y="3134"/>
                  </a:lnTo>
                  <a:lnTo>
                    <a:pt x="31329" y="990"/>
                  </a:lnTo>
                  <a:lnTo>
                    <a:pt x="28526" y="495"/>
                  </a:lnTo>
                  <a:lnTo>
                    <a:pt x="25393" y="1"/>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64"/>
            <p:cNvSpPr/>
            <p:nvPr/>
          </p:nvSpPr>
          <p:spPr>
            <a:xfrm>
              <a:off x="5976200" y="3179025"/>
              <a:ext cx="861550" cy="1739575"/>
            </a:xfrm>
            <a:custGeom>
              <a:rect b="b" l="l" r="r" t="t"/>
              <a:pathLst>
                <a:path extrusionOk="0" h="69583" w="34462">
                  <a:moveTo>
                    <a:pt x="13191" y="0"/>
                  </a:moveTo>
                  <a:lnTo>
                    <a:pt x="10718" y="495"/>
                  </a:lnTo>
                  <a:lnTo>
                    <a:pt x="8410" y="1154"/>
                  </a:lnTo>
                  <a:lnTo>
                    <a:pt x="4617" y="3133"/>
                  </a:lnTo>
                  <a:lnTo>
                    <a:pt x="2144" y="5936"/>
                  </a:lnTo>
                  <a:lnTo>
                    <a:pt x="660" y="9234"/>
                  </a:lnTo>
                  <a:lnTo>
                    <a:pt x="330" y="11048"/>
                  </a:lnTo>
                  <a:lnTo>
                    <a:pt x="0" y="17148"/>
                  </a:lnTo>
                  <a:lnTo>
                    <a:pt x="825" y="29185"/>
                  </a:lnTo>
                  <a:lnTo>
                    <a:pt x="1484" y="35286"/>
                  </a:lnTo>
                  <a:lnTo>
                    <a:pt x="2144" y="42211"/>
                  </a:lnTo>
                  <a:lnTo>
                    <a:pt x="3958" y="55567"/>
                  </a:lnTo>
                  <a:lnTo>
                    <a:pt x="5277" y="62162"/>
                  </a:lnTo>
                  <a:lnTo>
                    <a:pt x="5936" y="63811"/>
                  </a:lnTo>
                  <a:lnTo>
                    <a:pt x="7915" y="66449"/>
                  </a:lnTo>
                  <a:lnTo>
                    <a:pt x="11048" y="68428"/>
                  </a:lnTo>
                  <a:lnTo>
                    <a:pt x="15005" y="69417"/>
                  </a:lnTo>
                  <a:lnTo>
                    <a:pt x="17314" y="69582"/>
                  </a:lnTo>
                  <a:lnTo>
                    <a:pt x="19952" y="69582"/>
                  </a:lnTo>
                  <a:lnTo>
                    <a:pt x="24898" y="68758"/>
                  </a:lnTo>
                  <a:lnTo>
                    <a:pt x="28856" y="66779"/>
                  </a:lnTo>
                  <a:lnTo>
                    <a:pt x="31659" y="63811"/>
                  </a:lnTo>
                  <a:lnTo>
                    <a:pt x="32648" y="61998"/>
                  </a:lnTo>
                  <a:lnTo>
                    <a:pt x="33473" y="59194"/>
                  </a:lnTo>
                  <a:lnTo>
                    <a:pt x="33967" y="53094"/>
                  </a:lnTo>
                  <a:lnTo>
                    <a:pt x="34132" y="50126"/>
                  </a:lnTo>
                  <a:lnTo>
                    <a:pt x="34462" y="42871"/>
                  </a:lnTo>
                  <a:lnTo>
                    <a:pt x="34297" y="32153"/>
                  </a:lnTo>
                  <a:lnTo>
                    <a:pt x="33473" y="24898"/>
                  </a:lnTo>
                  <a:lnTo>
                    <a:pt x="32648" y="21435"/>
                  </a:lnTo>
                  <a:lnTo>
                    <a:pt x="28856" y="7090"/>
                  </a:lnTo>
                  <a:lnTo>
                    <a:pt x="28361" y="5936"/>
                  </a:lnTo>
                  <a:lnTo>
                    <a:pt x="27042" y="3957"/>
                  </a:lnTo>
                  <a:lnTo>
                    <a:pt x="23744" y="1979"/>
                  </a:lnTo>
                  <a:lnTo>
                    <a:pt x="20941" y="1154"/>
                  </a:lnTo>
                  <a:lnTo>
                    <a:pt x="18303" y="660"/>
                  </a:lnTo>
                  <a:lnTo>
                    <a:pt x="13191"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64"/>
            <p:cNvSpPr/>
            <p:nvPr/>
          </p:nvSpPr>
          <p:spPr>
            <a:xfrm>
              <a:off x="2257975" y="1793975"/>
              <a:ext cx="1014100" cy="2831950"/>
            </a:xfrm>
            <a:custGeom>
              <a:rect b="b" l="l" r="r" t="t"/>
              <a:pathLst>
                <a:path extrusionOk="0" h="113278" w="40564">
                  <a:moveTo>
                    <a:pt x="20942" y="0"/>
                  </a:moveTo>
                  <a:lnTo>
                    <a:pt x="15500" y="825"/>
                  </a:lnTo>
                  <a:lnTo>
                    <a:pt x="10389" y="2968"/>
                  </a:lnTo>
                  <a:lnTo>
                    <a:pt x="8080" y="4452"/>
                  </a:lnTo>
                  <a:lnTo>
                    <a:pt x="6761" y="5606"/>
                  </a:lnTo>
                  <a:lnTo>
                    <a:pt x="4453" y="8409"/>
                  </a:lnTo>
                  <a:lnTo>
                    <a:pt x="2309" y="13026"/>
                  </a:lnTo>
                  <a:lnTo>
                    <a:pt x="1980" y="16654"/>
                  </a:lnTo>
                  <a:lnTo>
                    <a:pt x="331" y="43365"/>
                  </a:lnTo>
                  <a:lnTo>
                    <a:pt x="1" y="57381"/>
                  </a:lnTo>
                  <a:lnTo>
                    <a:pt x="496" y="81289"/>
                  </a:lnTo>
                  <a:lnTo>
                    <a:pt x="2144" y="96294"/>
                  </a:lnTo>
                  <a:lnTo>
                    <a:pt x="3464" y="102890"/>
                  </a:lnTo>
                  <a:lnTo>
                    <a:pt x="4618" y="106022"/>
                  </a:lnTo>
                  <a:lnTo>
                    <a:pt x="7586" y="109815"/>
                  </a:lnTo>
                  <a:lnTo>
                    <a:pt x="10224" y="111629"/>
                  </a:lnTo>
                  <a:lnTo>
                    <a:pt x="11873" y="112288"/>
                  </a:lnTo>
                  <a:lnTo>
                    <a:pt x="15500" y="113277"/>
                  </a:lnTo>
                  <a:lnTo>
                    <a:pt x="23250" y="113112"/>
                  </a:lnTo>
                  <a:lnTo>
                    <a:pt x="30505" y="110639"/>
                  </a:lnTo>
                  <a:lnTo>
                    <a:pt x="34462" y="107177"/>
                  </a:lnTo>
                  <a:lnTo>
                    <a:pt x="36276" y="104209"/>
                  </a:lnTo>
                  <a:lnTo>
                    <a:pt x="36936" y="102560"/>
                  </a:lnTo>
                  <a:lnTo>
                    <a:pt x="38585" y="95634"/>
                  </a:lnTo>
                  <a:lnTo>
                    <a:pt x="40233" y="81949"/>
                  </a:lnTo>
                  <a:lnTo>
                    <a:pt x="40398" y="74859"/>
                  </a:lnTo>
                  <a:lnTo>
                    <a:pt x="40563" y="41552"/>
                  </a:lnTo>
                  <a:lnTo>
                    <a:pt x="40563" y="33967"/>
                  </a:lnTo>
                  <a:lnTo>
                    <a:pt x="39574" y="18962"/>
                  </a:lnTo>
                  <a:lnTo>
                    <a:pt x="38255" y="11542"/>
                  </a:lnTo>
                  <a:lnTo>
                    <a:pt x="37760" y="9729"/>
                  </a:lnTo>
                  <a:lnTo>
                    <a:pt x="36276" y="6596"/>
                  </a:lnTo>
                  <a:lnTo>
                    <a:pt x="33968" y="3958"/>
                  </a:lnTo>
                  <a:lnTo>
                    <a:pt x="31000" y="1979"/>
                  </a:lnTo>
                  <a:lnTo>
                    <a:pt x="29351" y="1319"/>
                  </a:lnTo>
                  <a:lnTo>
                    <a:pt x="26548" y="495"/>
                  </a:lnTo>
                  <a:lnTo>
                    <a:pt x="20942"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64"/>
            <p:cNvSpPr/>
            <p:nvPr/>
          </p:nvSpPr>
          <p:spPr>
            <a:xfrm>
              <a:off x="3453425" y="635650"/>
              <a:ext cx="849200" cy="2312550"/>
            </a:xfrm>
            <a:custGeom>
              <a:rect b="b" l="l" r="r" t="t"/>
              <a:pathLst>
                <a:path extrusionOk="0" h="92502" w="33968">
                  <a:moveTo>
                    <a:pt x="20941" y="0"/>
                  </a:moveTo>
                  <a:lnTo>
                    <a:pt x="15994" y="825"/>
                  </a:lnTo>
                  <a:lnTo>
                    <a:pt x="13356" y="1484"/>
                  </a:lnTo>
                  <a:lnTo>
                    <a:pt x="10718" y="2473"/>
                  </a:lnTo>
                  <a:lnTo>
                    <a:pt x="7420" y="5276"/>
                  </a:lnTo>
                  <a:lnTo>
                    <a:pt x="5936" y="7915"/>
                  </a:lnTo>
                  <a:lnTo>
                    <a:pt x="5606" y="9399"/>
                  </a:lnTo>
                  <a:lnTo>
                    <a:pt x="1979" y="28361"/>
                  </a:lnTo>
                  <a:lnTo>
                    <a:pt x="990" y="33142"/>
                  </a:lnTo>
                  <a:lnTo>
                    <a:pt x="165" y="42541"/>
                  </a:lnTo>
                  <a:lnTo>
                    <a:pt x="0" y="56886"/>
                  </a:lnTo>
                  <a:lnTo>
                    <a:pt x="330" y="66449"/>
                  </a:lnTo>
                  <a:lnTo>
                    <a:pt x="495" y="70572"/>
                  </a:lnTo>
                  <a:lnTo>
                    <a:pt x="990" y="78486"/>
                  </a:lnTo>
                  <a:lnTo>
                    <a:pt x="1979" y="82279"/>
                  </a:lnTo>
                  <a:lnTo>
                    <a:pt x="2803" y="84752"/>
                  </a:lnTo>
                  <a:lnTo>
                    <a:pt x="5606" y="88709"/>
                  </a:lnTo>
                  <a:lnTo>
                    <a:pt x="9564" y="91347"/>
                  </a:lnTo>
                  <a:lnTo>
                    <a:pt x="14345" y="92502"/>
                  </a:lnTo>
                  <a:lnTo>
                    <a:pt x="16984" y="92502"/>
                  </a:lnTo>
                  <a:lnTo>
                    <a:pt x="19292" y="92172"/>
                  </a:lnTo>
                  <a:lnTo>
                    <a:pt x="23084" y="90853"/>
                  </a:lnTo>
                  <a:lnTo>
                    <a:pt x="26217" y="88214"/>
                  </a:lnTo>
                  <a:lnTo>
                    <a:pt x="28361" y="84752"/>
                  </a:lnTo>
                  <a:lnTo>
                    <a:pt x="28856" y="82608"/>
                  </a:lnTo>
                  <a:lnTo>
                    <a:pt x="30175" y="73704"/>
                  </a:lnTo>
                  <a:lnTo>
                    <a:pt x="31988" y="55897"/>
                  </a:lnTo>
                  <a:lnTo>
                    <a:pt x="32648" y="46828"/>
                  </a:lnTo>
                  <a:lnTo>
                    <a:pt x="33308" y="38748"/>
                  </a:lnTo>
                  <a:lnTo>
                    <a:pt x="33967" y="22754"/>
                  </a:lnTo>
                  <a:lnTo>
                    <a:pt x="33637" y="14510"/>
                  </a:lnTo>
                  <a:lnTo>
                    <a:pt x="33472" y="12202"/>
                  </a:lnTo>
                  <a:lnTo>
                    <a:pt x="31988" y="7750"/>
                  </a:lnTo>
                  <a:lnTo>
                    <a:pt x="29515" y="4122"/>
                  </a:lnTo>
                  <a:lnTo>
                    <a:pt x="25723" y="1319"/>
                  </a:lnTo>
                  <a:lnTo>
                    <a:pt x="23579" y="495"/>
                  </a:lnTo>
                  <a:lnTo>
                    <a:pt x="20941"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64"/>
            <p:cNvSpPr/>
            <p:nvPr/>
          </p:nvSpPr>
          <p:spPr>
            <a:xfrm>
              <a:off x="4479850" y="1221000"/>
              <a:ext cx="1018200" cy="2831950"/>
            </a:xfrm>
            <a:custGeom>
              <a:rect b="b" l="l" r="r" t="t"/>
              <a:pathLst>
                <a:path extrusionOk="0" h="113278" w="40728">
                  <a:moveTo>
                    <a:pt x="17478" y="0"/>
                  </a:moveTo>
                  <a:lnTo>
                    <a:pt x="10223" y="2473"/>
                  </a:lnTo>
                  <a:lnTo>
                    <a:pt x="6101" y="5936"/>
                  </a:lnTo>
                  <a:lnTo>
                    <a:pt x="4287" y="8904"/>
                  </a:lnTo>
                  <a:lnTo>
                    <a:pt x="3793" y="10718"/>
                  </a:lnTo>
                  <a:lnTo>
                    <a:pt x="2144" y="17478"/>
                  </a:lnTo>
                  <a:lnTo>
                    <a:pt x="330" y="31328"/>
                  </a:lnTo>
                  <a:lnTo>
                    <a:pt x="165" y="38254"/>
                  </a:lnTo>
                  <a:lnTo>
                    <a:pt x="0" y="71726"/>
                  </a:lnTo>
                  <a:lnTo>
                    <a:pt x="0" y="79310"/>
                  </a:lnTo>
                  <a:lnTo>
                    <a:pt x="1154" y="94150"/>
                  </a:lnTo>
                  <a:lnTo>
                    <a:pt x="2474" y="101570"/>
                  </a:lnTo>
                  <a:lnTo>
                    <a:pt x="2803" y="103384"/>
                  </a:lnTo>
                  <a:lnTo>
                    <a:pt x="4452" y="106682"/>
                  </a:lnTo>
                  <a:lnTo>
                    <a:pt x="6761" y="109320"/>
                  </a:lnTo>
                  <a:lnTo>
                    <a:pt x="9729" y="111298"/>
                  </a:lnTo>
                  <a:lnTo>
                    <a:pt x="11377" y="111958"/>
                  </a:lnTo>
                  <a:lnTo>
                    <a:pt x="14016" y="112782"/>
                  </a:lnTo>
                  <a:lnTo>
                    <a:pt x="19622" y="113277"/>
                  </a:lnTo>
                  <a:lnTo>
                    <a:pt x="25063" y="112453"/>
                  </a:lnTo>
                  <a:lnTo>
                    <a:pt x="30175" y="110309"/>
                  </a:lnTo>
                  <a:lnTo>
                    <a:pt x="32483" y="108660"/>
                  </a:lnTo>
                  <a:lnTo>
                    <a:pt x="33967" y="107506"/>
                  </a:lnTo>
                  <a:lnTo>
                    <a:pt x="36275" y="104868"/>
                  </a:lnTo>
                  <a:lnTo>
                    <a:pt x="38254" y="100251"/>
                  </a:lnTo>
                  <a:lnTo>
                    <a:pt x="38749" y="96624"/>
                  </a:lnTo>
                  <a:lnTo>
                    <a:pt x="40398" y="69912"/>
                  </a:lnTo>
                  <a:lnTo>
                    <a:pt x="40727" y="55897"/>
                  </a:lnTo>
                  <a:lnTo>
                    <a:pt x="40233" y="31823"/>
                  </a:lnTo>
                  <a:lnTo>
                    <a:pt x="38584" y="16818"/>
                  </a:lnTo>
                  <a:lnTo>
                    <a:pt x="37100" y="10388"/>
                  </a:lnTo>
                  <a:lnTo>
                    <a:pt x="36111" y="7255"/>
                  </a:lnTo>
                  <a:lnTo>
                    <a:pt x="33143" y="3463"/>
                  </a:lnTo>
                  <a:lnTo>
                    <a:pt x="30340" y="1649"/>
                  </a:lnTo>
                  <a:lnTo>
                    <a:pt x="28856" y="989"/>
                  </a:lnTo>
                  <a:lnTo>
                    <a:pt x="25228" y="0"/>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64"/>
            <p:cNvSpPr/>
            <p:nvPr/>
          </p:nvSpPr>
          <p:spPr>
            <a:xfrm>
              <a:off x="238125" y="689225"/>
              <a:ext cx="1615900" cy="2271350"/>
            </a:xfrm>
            <a:custGeom>
              <a:rect b="b" l="l" r="r" t="t"/>
              <a:pathLst>
                <a:path extrusionOk="0" h="90854" w="64636">
                  <a:moveTo>
                    <a:pt x="16983" y="1"/>
                  </a:moveTo>
                  <a:lnTo>
                    <a:pt x="15335" y="166"/>
                  </a:lnTo>
                  <a:lnTo>
                    <a:pt x="12202" y="825"/>
                  </a:lnTo>
                  <a:lnTo>
                    <a:pt x="6760" y="4123"/>
                  </a:lnTo>
                  <a:lnTo>
                    <a:pt x="2473" y="8740"/>
                  </a:lnTo>
                  <a:lnTo>
                    <a:pt x="165" y="13851"/>
                  </a:lnTo>
                  <a:lnTo>
                    <a:pt x="0" y="16324"/>
                  </a:lnTo>
                  <a:lnTo>
                    <a:pt x="165" y="19457"/>
                  </a:lnTo>
                  <a:lnTo>
                    <a:pt x="1484" y="24569"/>
                  </a:lnTo>
                  <a:lnTo>
                    <a:pt x="3792" y="28361"/>
                  </a:lnTo>
                  <a:lnTo>
                    <a:pt x="6925" y="30999"/>
                  </a:lnTo>
                  <a:lnTo>
                    <a:pt x="11872" y="33473"/>
                  </a:lnTo>
                  <a:lnTo>
                    <a:pt x="17643" y="34627"/>
                  </a:lnTo>
                  <a:lnTo>
                    <a:pt x="18962" y="34627"/>
                  </a:lnTo>
                  <a:lnTo>
                    <a:pt x="22590" y="34132"/>
                  </a:lnTo>
                  <a:lnTo>
                    <a:pt x="26877" y="32648"/>
                  </a:lnTo>
                  <a:lnTo>
                    <a:pt x="27701" y="32318"/>
                  </a:lnTo>
                  <a:lnTo>
                    <a:pt x="28855" y="32318"/>
                  </a:lnTo>
                  <a:lnTo>
                    <a:pt x="29680" y="33967"/>
                  </a:lnTo>
                  <a:lnTo>
                    <a:pt x="29845" y="35781"/>
                  </a:lnTo>
                  <a:lnTo>
                    <a:pt x="29845" y="62328"/>
                  </a:lnTo>
                  <a:lnTo>
                    <a:pt x="29515" y="82774"/>
                  </a:lnTo>
                  <a:lnTo>
                    <a:pt x="29680" y="84423"/>
                  </a:lnTo>
                  <a:lnTo>
                    <a:pt x="30834" y="87226"/>
                  </a:lnTo>
                  <a:lnTo>
                    <a:pt x="33472" y="89699"/>
                  </a:lnTo>
                  <a:lnTo>
                    <a:pt x="34791" y="90359"/>
                  </a:lnTo>
                  <a:lnTo>
                    <a:pt x="37100" y="90853"/>
                  </a:lnTo>
                  <a:lnTo>
                    <a:pt x="41387" y="90853"/>
                  </a:lnTo>
                  <a:lnTo>
                    <a:pt x="45674" y="89369"/>
                  </a:lnTo>
                  <a:lnTo>
                    <a:pt x="49631" y="86566"/>
                  </a:lnTo>
                  <a:lnTo>
                    <a:pt x="51280" y="84587"/>
                  </a:lnTo>
                  <a:lnTo>
                    <a:pt x="53094" y="82444"/>
                  </a:lnTo>
                  <a:lnTo>
                    <a:pt x="56062" y="77332"/>
                  </a:lnTo>
                  <a:lnTo>
                    <a:pt x="56886" y="74365"/>
                  </a:lnTo>
                  <a:lnTo>
                    <a:pt x="59524" y="65296"/>
                  </a:lnTo>
                  <a:lnTo>
                    <a:pt x="62657" y="56392"/>
                  </a:lnTo>
                  <a:lnTo>
                    <a:pt x="63811" y="54413"/>
                  </a:lnTo>
                  <a:lnTo>
                    <a:pt x="64636" y="52764"/>
                  </a:lnTo>
                  <a:lnTo>
                    <a:pt x="63976" y="51115"/>
                  </a:lnTo>
                  <a:lnTo>
                    <a:pt x="62822" y="50786"/>
                  </a:lnTo>
                  <a:lnTo>
                    <a:pt x="62822" y="50951"/>
                  </a:lnTo>
                  <a:lnTo>
                    <a:pt x="61008" y="50786"/>
                  </a:lnTo>
                  <a:lnTo>
                    <a:pt x="58040" y="52599"/>
                  </a:lnTo>
                  <a:lnTo>
                    <a:pt x="54578" y="58041"/>
                  </a:lnTo>
                  <a:lnTo>
                    <a:pt x="50291" y="67604"/>
                  </a:lnTo>
                  <a:lnTo>
                    <a:pt x="46004" y="73540"/>
                  </a:lnTo>
                  <a:lnTo>
                    <a:pt x="42376" y="75684"/>
                  </a:lnTo>
                  <a:lnTo>
                    <a:pt x="40233" y="75848"/>
                  </a:lnTo>
                  <a:lnTo>
                    <a:pt x="40233" y="74859"/>
                  </a:lnTo>
                  <a:lnTo>
                    <a:pt x="40068" y="73870"/>
                  </a:lnTo>
                  <a:lnTo>
                    <a:pt x="40068" y="38914"/>
                  </a:lnTo>
                  <a:lnTo>
                    <a:pt x="40233" y="20776"/>
                  </a:lnTo>
                  <a:lnTo>
                    <a:pt x="39903" y="16654"/>
                  </a:lnTo>
                  <a:lnTo>
                    <a:pt x="38089" y="10059"/>
                  </a:lnTo>
                  <a:lnTo>
                    <a:pt x="34956" y="5442"/>
                  </a:lnTo>
                  <a:lnTo>
                    <a:pt x="30999" y="2309"/>
                  </a:lnTo>
                  <a:lnTo>
                    <a:pt x="24403" y="166"/>
                  </a:lnTo>
                  <a:lnTo>
                    <a:pt x="16983" y="1"/>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64"/>
            <p:cNvSpPr/>
            <p:nvPr/>
          </p:nvSpPr>
          <p:spPr>
            <a:xfrm>
              <a:off x="5774200" y="858225"/>
              <a:ext cx="1611800" cy="2011650"/>
            </a:xfrm>
            <a:custGeom>
              <a:rect b="b" l="l" r="r" t="t"/>
              <a:pathLst>
                <a:path extrusionOk="0" h="80466" w="64472">
                  <a:moveTo>
                    <a:pt x="36936" y="1"/>
                  </a:moveTo>
                  <a:lnTo>
                    <a:pt x="34792" y="496"/>
                  </a:lnTo>
                  <a:lnTo>
                    <a:pt x="33473" y="990"/>
                  </a:lnTo>
                  <a:lnTo>
                    <a:pt x="30835" y="3299"/>
                  </a:lnTo>
                  <a:lnTo>
                    <a:pt x="29681" y="5772"/>
                  </a:lnTo>
                  <a:lnTo>
                    <a:pt x="29516" y="7256"/>
                  </a:lnTo>
                  <a:lnTo>
                    <a:pt x="29681" y="25229"/>
                  </a:lnTo>
                  <a:lnTo>
                    <a:pt x="29846" y="48643"/>
                  </a:lnTo>
                  <a:lnTo>
                    <a:pt x="29681" y="50456"/>
                  </a:lnTo>
                  <a:lnTo>
                    <a:pt x="28691" y="51775"/>
                  </a:lnTo>
                  <a:lnTo>
                    <a:pt x="27537" y="51775"/>
                  </a:lnTo>
                  <a:lnTo>
                    <a:pt x="26878" y="51446"/>
                  </a:lnTo>
                  <a:lnTo>
                    <a:pt x="22590" y="50127"/>
                  </a:lnTo>
                  <a:lnTo>
                    <a:pt x="18963" y="49797"/>
                  </a:lnTo>
                  <a:lnTo>
                    <a:pt x="17479" y="49797"/>
                  </a:lnTo>
                  <a:lnTo>
                    <a:pt x="11873" y="50786"/>
                  </a:lnTo>
                  <a:lnTo>
                    <a:pt x="6761" y="52930"/>
                  </a:lnTo>
                  <a:lnTo>
                    <a:pt x="3793" y="55238"/>
                  </a:lnTo>
                  <a:lnTo>
                    <a:pt x="1485" y="58701"/>
                  </a:lnTo>
                  <a:lnTo>
                    <a:pt x="1" y="63153"/>
                  </a:lnTo>
                  <a:lnTo>
                    <a:pt x="1" y="65791"/>
                  </a:lnTo>
                  <a:lnTo>
                    <a:pt x="166" y="68099"/>
                  </a:lnTo>
                  <a:lnTo>
                    <a:pt x="2474" y="72551"/>
                  </a:lnTo>
                  <a:lnTo>
                    <a:pt x="6596" y="76673"/>
                  </a:lnTo>
                  <a:lnTo>
                    <a:pt x="12203" y="79641"/>
                  </a:lnTo>
                  <a:lnTo>
                    <a:pt x="15171" y="80136"/>
                  </a:lnTo>
                  <a:lnTo>
                    <a:pt x="16984" y="80466"/>
                  </a:lnTo>
                  <a:lnTo>
                    <a:pt x="24404" y="80301"/>
                  </a:lnTo>
                  <a:lnTo>
                    <a:pt x="30835" y="78322"/>
                  </a:lnTo>
                  <a:lnTo>
                    <a:pt x="34957" y="75519"/>
                  </a:lnTo>
                  <a:lnTo>
                    <a:pt x="38090" y="71562"/>
                  </a:lnTo>
                  <a:lnTo>
                    <a:pt x="39904" y="65626"/>
                  </a:lnTo>
                  <a:lnTo>
                    <a:pt x="40069" y="61998"/>
                  </a:lnTo>
                  <a:lnTo>
                    <a:pt x="40069" y="46004"/>
                  </a:lnTo>
                  <a:lnTo>
                    <a:pt x="40069" y="15171"/>
                  </a:lnTo>
                  <a:lnTo>
                    <a:pt x="40069" y="14346"/>
                  </a:lnTo>
                  <a:lnTo>
                    <a:pt x="40069" y="13357"/>
                  </a:lnTo>
                  <a:lnTo>
                    <a:pt x="42377" y="13522"/>
                  </a:lnTo>
                  <a:lnTo>
                    <a:pt x="46005" y="15500"/>
                  </a:lnTo>
                  <a:lnTo>
                    <a:pt x="50127" y="20612"/>
                  </a:lnTo>
                  <a:lnTo>
                    <a:pt x="54414" y="29186"/>
                  </a:lnTo>
                  <a:lnTo>
                    <a:pt x="58041" y="33968"/>
                  </a:lnTo>
                  <a:lnTo>
                    <a:pt x="61009" y="35452"/>
                  </a:lnTo>
                  <a:lnTo>
                    <a:pt x="62823" y="35452"/>
                  </a:lnTo>
                  <a:lnTo>
                    <a:pt x="63977" y="35122"/>
                  </a:lnTo>
                  <a:lnTo>
                    <a:pt x="64472" y="33638"/>
                  </a:lnTo>
                  <a:lnTo>
                    <a:pt x="63647" y="32319"/>
                  </a:lnTo>
                  <a:lnTo>
                    <a:pt x="62658" y="30670"/>
                  </a:lnTo>
                  <a:lnTo>
                    <a:pt x="59360" y="22590"/>
                  </a:lnTo>
                  <a:lnTo>
                    <a:pt x="56887" y="14676"/>
                  </a:lnTo>
                  <a:lnTo>
                    <a:pt x="55898" y="12038"/>
                  </a:lnTo>
                  <a:lnTo>
                    <a:pt x="52930" y="7586"/>
                  </a:lnTo>
                  <a:lnTo>
                    <a:pt x="51281" y="5607"/>
                  </a:lnTo>
                  <a:lnTo>
                    <a:pt x="49467" y="3958"/>
                  </a:lnTo>
                  <a:lnTo>
                    <a:pt x="45675" y="1320"/>
                  </a:lnTo>
                  <a:lnTo>
                    <a:pt x="41388" y="166"/>
                  </a:lnTo>
                  <a:lnTo>
                    <a:pt x="36936" y="1"/>
                  </a:lnTo>
                  <a:close/>
                </a:path>
              </a:pathLst>
            </a:custGeom>
            <a:solidFill>
              <a:schemeClr val="accent4"/>
            </a:solidFill>
            <a:ln>
              <a:noFill/>
            </a:ln>
          </p:spPr>
          <p:txBody>
            <a:bodyPr anchorCtr="0" anchor="ctr" bIns="11800" lIns="11800" spcFirstLastPara="1" rIns="11800" wrap="square" tIns="118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8" name="Google Shape;578;p64"/>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204529"/>
                </a:solidFill>
                <a:latin typeface="Hanken Grotesk"/>
                <a:ea typeface="Hanken Grotesk"/>
                <a:cs typeface="Hanken Grotesk"/>
                <a:sym typeface="Hanken Grotesk"/>
              </a:rPr>
              <a:t>目的（オブジェクティブ）の草案</a:t>
            </a:r>
            <a:endParaRPr b="1" i="0" sz="1800" u="none" cap="none" strike="noStrike">
              <a:solidFill>
                <a:srgbClr val="204529"/>
              </a:solidFill>
              <a:latin typeface="Hanken Grotesk"/>
              <a:ea typeface="Hanken Grotesk"/>
              <a:cs typeface="Hanken Grotesk"/>
              <a:sym typeface="Hanken Grotesk"/>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5"/>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4"/>
                </a:solidFill>
                <a:latin typeface="Hanken Grotesk Black"/>
                <a:ea typeface="Hanken Grotesk Black"/>
                <a:cs typeface="Hanken Grotesk Black"/>
                <a:sym typeface="Hanken Grotesk Black"/>
              </a:rPr>
              <a:t>3 </a:t>
            </a:r>
            <a:endParaRPr b="0" i="0" sz="4800" u="none" cap="none" strike="noStrike">
              <a:solidFill>
                <a:schemeClr val="accent4"/>
              </a:solidFill>
              <a:latin typeface="Arial"/>
              <a:ea typeface="Arial"/>
              <a:cs typeface="Arial"/>
              <a:sym typeface="Arial"/>
            </a:endParaRPr>
          </a:p>
        </p:txBody>
      </p:sp>
      <p:pic>
        <p:nvPicPr>
          <p:cNvPr id="584" name="Google Shape;584;p65" title="20260520_180324.jpg"/>
          <p:cNvPicPr preferRelativeResize="0"/>
          <p:nvPr/>
        </p:nvPicPr>
        <p:blipFill rotWithShape="1">
          <a:blip r:embed="rId3">
            <a:alphaModFix/>
          </a:blip>
          <a:srcRect b="22546" l="0" r="0" t="14493"/>
          <a:stretch/>
        </p:blipFill>
        <p:spPr>
          <a:xfrm>
            <a:off x="3784097" y="982023"/>
            <a:ext cx="5195351" cy="1841629"/>
          </a:xfrm>
          <a:prstGeom prst="rect">
            <a:avLst/>
          </a:prstGeom>
          <a:noFill/>
          <a:ln>
            <a:noFill/>
          </a:ln>
        </p:spPr>
      </p:pic>
      <p:pic>
        <p:nvPicPr>
          <p:cNvPr id="585" name="Google Shape;585;p65" title="20260520_181735.jpg"/>
          <p:cNvPicPr preferRelativeResize="0"/>
          <p:nvPr/>
        </p:nvPicPr>
        <p:blipFill rotWithShape="1">
          <a:blip r:embed="rId4">
            <a:alphaModFix/>
          </a:blip>
          <a:srcRect b="21551" l="0" r="0" t="15488"/>
          <a:stretch/>
        </p:blipFill>
        <p:spPr>
          <a:xfrm>
            <a:off x="3784097" y="2937643"/>
            <a:ext cx="5195351" cy="1841629"/>
          </a:xfrm>
          <a:prstGeom prst="rect">
            <a:avLst/>
          </a:prstGeom>
          <a:noFill/>
          <a:ln>
            <a:noFill/>
          </a:ln>
        </p:spPr>
      </p:pic>
      <p:sp>
        <p:nvSpPr>
          <p:cNvPr id="586" name="Google Shape;586;p65"/>
          <p:cNvSpPr txBox="1"/>
          <p:nvPr>
            <p:ph idx="1" type="body"/>
          </p:nvPr>
        </p:nvSpPr>
        <p:spPr>
          <a:xfrm>
            <a:off x="237925" y="982025"/>
            <a:ext cx="3342900" cy="28563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222222"/>
                </a:solidFill>
              </a:rPr>
              <a:t>再開発によって残された都市形態は、歩行者体験や商業回廊の活気に悪影響を与えています。</a:t>
            </a:r>
            <a:endParaRPr sz="1200">
              <a:solidFill>
                <a:srgbClr val="222222"/>
              </a:solidFill>
            </a:endParaRPr>
          </a:p>
          <a:p>
            <a:pPr indent="0" lvl="0" marL="0" rtl="0" algn="l">
              <a:lnSpc>
                <a:spcPct val="115000"/>
              </a:lnSpc>
              <a:spcBef>
                <a:spcPts val="1484"/>
              </a:spcBef>
              <a:spcAft>
                <a:spcPts val="0"/>
              </a:spcAft>
              <a:buClr>
                <a:schemeClr val="dk1"/>
              </a:buClr>
              <a:buSzPts val="1100"/>
              <a:buFont typeface="Arial"/>
              <a:buNone/>
            </a:pPr>
            <a:r>
              <a:rPr lang="en" sz="1200">
                <a:solidFill>
                  <a:srgbClr val="222222"/>
                </a:solidFill>
              </a:rPr>
              <a:t>再開発を免れた通りでは、歩道沿いに住宅や店舗が連続して配置され、歩行者空間に活動や魅力を生み出しています。</a:t>
            </a:r>
            <a:endParaRPr sz="1200">
              <a:solidFill>
                <a:srgbClr val="222222"/>
              </a:solidFill>
            </a:endParaRPr>
          </a:p>
          <a:p>
            <a:pPr indent="0" lvl="0" marL="0" rtl="0" algn="l">
              <a:lnSpc>
                <a:spcPct val="115000"/>
              </a:lnSpc>
              <a:spcBef>
                <a:spcPts val="1484"/>
              </a:spcBef>
              <a:spcAft>
                <a:spcPts val="1484"/>
              </a:spcAft>
              <a:buClr>
                <a:schemeClr val="dk1"/>
              </a:buClr>
              <a:buSzPts val="1100"/>
              <a:buFont typeface="Arial"/>
              <a:buNone/>
            </a:pPr>
            <a:r>
              <a:rPr lang="en" sz="1200">
                <a:solidFill>
                  <a:srgbClr val="222222"/>
                </a:solidFill>
              </a:rPr>
              <a:t>再開発された敷地では、セットバックや地上駐車場によって歩道から距離を置いた大規模な建物が多く見られます。</a:t>
            </a:r>
            <a:endParaRPr sz="1200">
              <a:solidFill>
                <a:srgbClr val="222222"/>
              </a:solidFill>
            </a:endParaRPr>
          </a:p>
        </p:txBody>
      </p:sp>
      <p:sp>
        <p:nvSpPr>
          <p:cNvPr id="587" name="Google Shape;587;p65"/>
          <p:cNvSpPr txBox="1"/>
          <p:nvPr/>
        </p:nvSpPr>
        <p:spPr>
          <a:xfrm>
            <a:off x="3784100" y="2610650"/>
            <a:ext cx="36411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ピアース通りとスタイナー通りの間のサター通りにおける歩行者体験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588" name="Google Shape;588;p65"/>
          <p:cNvSpPr txBox="1"/>
          <p:nvPr/>
        </p:nvSpPr>
        <p:spPr>
          <a:xfrm>
            <a:off x="3784101" y="4556650"/>
            <a:ext cx="31950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ウェブスター通り付近のギアリー大通りにおける歩行者体験</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589" name="Google Shape;589;p65"/>
          <p:cNvSpPr txBox="1"/>
          <p:nvPr/>
        </p:nvSpPr>
        <p:spPr>
          <a:xfrm>
            <a:off x="629625" y="242700"/>
            <a:ext cx="35205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Hanken Grotesk"/>
                <a:ea typeface="Hanken Grotesk"/>
                <a:cs typeface="Hanken Grotesk"/>
                <a:sym typeface="Hanken Grotesk"/>
              </a:rPr>
              <a:t>経済的活力</a:t>
            </a:r>
            <a:endParaRPr b="1" i="0" sz="3000" u="none" cap="none" strike="noStrike">
              <a:solidFill>
                <a:schemeClr val="accent4"/>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4"/>
              </a:solidFill>
              <a:latin typeface="Hanken Grotesk"/>
              <a:ea typeface="Hanken Grotesk"/>
              <a:cs typeface="Hanken Grotesk"/>
              <a:sym typeface="Hanken Grotesk"/>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pic>
        <p:nvPicPr>
          <p:cNvPr id="594" name="Google Shape;594;p66"/>
          <p:cNvPicPr preferRelativeResize="0"/>
          <p:nvPr/>
        </p:nvPicPr>
        <p:blipFill rotWithShape="1">
          <a:blip r:embed="rId3">
            <a:alphaModFix/>
          </a:blip>
          <a:srcRect b="53883" l="0" r="0" t="0"/>
          <a:stretch/>
        </p:blipFill>
        <p:spPr>
          <a:xfrm>
            <a:off x="5923350" y="4762674"/>
            <a:ext cx="1825600" cy="209925"/>
          </a:xfrm>
          <a:prstGeom prst="rect">
            <a:avLst/>
          </a:prstGeom>
          <a:noFill/>
          <a:ln>
            <a:noFill/>
          </a:ln>
        </p:spPr>
      </p:pic>
      <p:sp>
        <p:nvSpPr>
          <p:cNvPr id="595" name="Google Shape;595;p66"/>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4"/>
                </a:solidFill>
                <a:latin typeface="Hanken Grotesk Black"/>
                <a:ea typeface="Hanken Grotesk Black"/>
                <a:cs typeface="Hanken Grotesk Black"/>
                <a:sym typeface="Hanken Grotesk Black"/>
              </a:rPr>
              <a:t>3 </a:t>
            </a:r>
            <a:endParaRPr b="0" i="0" sz="4800" u="none" cap="none" strike="noStrike">
              <a:solidFill>
                <a:schemeClr val="accent4"/>
              </a:solidFill>
              <a:latin typeface="Arial"/>
              <a:ea typeface="Arial"/>
              <a:cs typeface="Arial"/>
              <a:sym typeface="Arial"/>
            </a:endParaRPr>
          </a:p>
        </p:txBody>
      </p:sp>
      <p:pic>
        <p:nvPicPr>
          <p:cNvPr id="596" name="Google Shape;596;p66"/>
          <p:cNvPicPr preferRelativeResize="0"/>
          <p:nvPr/>
        </p:nvPicPr>
        <p:blipFill rotWithShape="1">
          <a:blip r:embed="rId4">
            <a:alphaModFix/>
          </a:blip>
          <a:srcRect b="0" l="0" r="0" t="0"/>
          <a:stretch/>
        </p:blipFill>
        <p:spPr>
          <a:xfrm>
            <a:off x="273150" y="2245600"/>
            <a:ext cx="8640722" cy="2417550"/>
          </a:xfrm>
          <a:prstGeom prst="rect">
            <a:avLst/>
          </a:prstGeom>
          <a:noFill/>
          <a:ln>
            <a:noFill/>
          </a:ln>
        </p:spPr>
      </p:pic>
      <p:pic>
        <p:nvPicPr>
          <p:cNvPr id="597" name="Google Shape;597;p66"/>
          <p:cNvPicPr preferRelativeResize="0"/>
          <p:nvPr/>
        </p:nvPicPr>
        <p:blipFill rotWithShape="1">
          <a:blip r:embed="rId3">
            <a:alphaModFix/>
          </a:blip>
          <a:srcRect b="2629" l="9165" r="0" t="51254"/>
          <a:stretch/>
        </p:blipFill>
        <p:spPr>
          <a:xfrm>
            <a:off x="7255625" y="4762675"/>
            <a:ext cx="1658250" cy="209925"/>
          </a:xfrm>
          <a:prstGeom prst="rect">
            <a:avLst/>
          </a:prstGeom>
          <a:noFill/>
          <a:ln>
            <a:noFill/>
          </a:ln>
        </p:spPr>
      </p:pic>
      <p:pic>
        <p:nvPicPr>
          <p:cNvPr id="598" name="Google Shape;598;p66"/>
          <p:cNvPicPr preferRelativeResize="0"/>
          <p:nvPr/>
        </p:nvPicPr>
        <p:blipFill rotWithShape="1">
          <a:blip r:embed="rId5">
            <a:alphaModFix/>
          </a:blip>
          <a:srcRect b="0" l="72498" r="0" t="0"/>
          <a:stretch/>
        </p:blipFill>
        <p:spPr>
          <a:xfrm>
            <a:off x="7088274" y="872525"/>
            <a:ext cx="1825603" cy="1315950"/>
          </a:xfrm>
          <a:prstGeom prst="rect">
            <a:avLst/>
          </a:prstGeom>
          <a:noFill/>
          <a:ln>
            <a:noFill/>
          </a:ln>
        </p:spPr>
      </p:pic>
      <p:pic>
        <p:nvPicPr>
          <p:cNvPr id="599" name="Google Shape;599;p66"/>
          <p:cNvPicPr preferRelativeResize="0"/>
          <p:nvPr/>
        </p:nvPicPr>
        <p:blipFill rotWithShape="1">
          <a:blip r:embed="rId5">
            <a:alphaModFix/>
          </a:blip>
          <a:srcRect b="20547" l="37333" r="36148" t="0"/>
          <a:stretch/>
        </p:blipFill>
        <p:spPr>
          <a:xfrm>
            <a:off x="5243925" y="872525"/>
            <a:ext cx="1760338" cy="1045525"/>
          </a:xfrm>
          <a:prstGeom prst="rect">
            <a:avLst/>
          </a:prstGeom>
          <a:noFill/>
          <a:ln>
            <a:noFill/>
          </a:ln>
        </p:spPr>
      </p:pic>
      <p:pic>
        <p:nvPicPr>
          <p:cNvPr id="600" name="Google Shape;600;p66"/>
          <p:cNvPicPr preferRelativeResize="0"/>
          <p:nvPr/>
        </p:nvPicPr>
        <p:blipFill rotWithShape="1">
          <a:blip r:embed="rId5">
            <a:alphaModFix/>
          </a:blip>
          <a:srcRect b="0" l="0" r="72498" t="0"/>
          <a:stretch/>
        </p:blipFill>
        <p:spPr>
          <a:xfrm>
            <a:off x="3297225" y="872525"/>
            <a:ext cx="1825603" cy="1315950"/>
          </a:xfrm>
          <a:prstGeom prst="rect">
            <a:avLst/>
          </a:prstGeom>
          <a:noFill/>
          <a:ln>
            <a:noFill/>
          </a:ln>
        </p:spPr>
      </p:pic>
      <p:sp>
        <p:nvSpPr>
          <p:cNvPr id="601" name="Google Shape;601;p66"/>
          <p:cNvSpPr txBox="1"/>
          <p:nvPr>
            <p:ph idx="1" type="body"/>
          </p:nvPr>
        </p:nvSpPr>
        <p:spPr>
          <a:xfrm>
            <a:off x="237925" y="872525"/>
            <a:ext cx="2930100" cy="11640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sz="1100">
                <a:solidFill>
                  <a:srgbClr val="222222"/>
                </a:solidFill>
              </a:rPr>
              <a:t>特にギアリー大通りでは、活気ある建物の正面（アクティブ・ビルディング・フロント）や歩行者用出入口が不足しています。これにより、再開発以前にギアリー大通りが果たしていた商業の中心地および経済的資産としての役割が制限されています。</a:t>
            </a:r>
            <a:endParaRPr sz="1100">
              <a:solidFill>
                <a:srgbClr val="222222"/>
              </a:solidFill>
            </a:endParaRPr>
          </a:p>
        </p:txBody>
      </p:sp>
      <p:pic>
        <p:nvPicPr>
          <p:cNvPr id="602" name="Google Shape;602;p66"/>
          <p:cNvPicPr preferRelativeResize="0"/>
          <p:nvPr/>
        </p:nvPicPr>
        <p:blipFill rotWithShape="1">
          <a:blip r:embed="rId5">
            <a:alphaModFix/>
          </a:blip>
          <a:srcRect b="0" l="36977" r="33243" t="79453"/>
          <a:stretch/>
        </p:blipFill>
        <p:spPr>
          <a:xfrm>
            <a:off x="5135700" y="1918050"/>
            <a:ext cx="1976776" cy="270375"/>
          </a:xfrm>
          <a:prstGeom prst="rect">
            <a:avLst/>
          </a:prstGeom>
          <a:noFill/>
          <a:ln>
            <a:noFill/>
          </a:ln>
        </p:spPr>
      </p:pic>
      <p:sp>
        <p:nvSpPr>
          <p:cNvPr id="603" name="Google Shape;603;p66"/>
          <p:cNvSpPr txBox="1"/>
          <p:nvPr/>
        </p:nvSpPr>
        <p:spPr>
          <a:xfrm>
            <a:off x="629625" y="242700"/>
            <a:ext cx="35205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4"/>
                </a:solidFill>
                <a:latin typeface="Hanken Grotesk"/>
                <a:ea typeface="Hanken Grotesk"/>
                <a:cs typeface="Hanken Grotesk"/>
                <a:sym typeface="Hanken Grotesk"/>
              </a:rPr>
              <a:t>経済的活力</a:t>
            </a:r>
            <a:endParaRPr b="1" i="0" sz="3000" u="none" cap="none" strike="noStrike">
              <a:solidFill>
                <a:schemeClr val="accent4"/>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4"/>
              </a:solidFill>
              <a:latin typeface="Hanken Grotesk"/>
              <a:ea typeface="Hanken Grotesk"/>
              <a:cs typeface="Hanken Grotesk"/>
              <a:sym typeface="Hanken Grotesk"/>
            </a:endParaRPr>
          </a:p>
        </p:txBody>
      </p:sp>
      <p:sp>
        <p:nvSpPr>
          <p:cNvPr id="604" name="Google Shape;604;p66"/>
          <p:cNvSpPr/>
          <p:nvPr/>
        </p:nvSpPr>
        <p:spPr>
          <a:xfrm>
            <a:off x="3264275" y="1936100"/>
            <a:ext cx="5715000" cy="270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05" name="Google Shape;605;p66"/>
          <p:cNvSpPr txBox="1"/>
          <p:nvPr/>
        </p:nvSpPr>
        <p:spPr>
          <a:xfrm>
            <a:off x="3297213" y="1868588"/>
            <a:ext cx="17604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chemeClr val="dk1"/>
                </a:solidFill>
                <a:latin typeface="Inter"/>
                <a:ea typeface="Inter"/>
                <a:cs typeface="Inter"/>
                <a:sym typeface="Inter"/>
              </a:rPr>
              <a:t>長い区間にわたり、出入口や窓が限られた建物正面が続いています。</a:t>
            </a:r>
            <a:endParaRPr b="1" i="0" sz="600" u="none" cap="none" strike="noStrike">
              <a:solidFill>
                <a:schemeClr val="dk1"/>
              </a:solidFill>
              <a:latin typeface="Inter"/>
              <a:ea typeface="Inter"/>
              <a:cs typeface="Inter"/>
              <a:sym typeface="Inter"/>
            </a:endParaRPr>
          </a:p>
        </p:txBody>
      </p:sp>
      <p:sp>
        <p:nvSpPr>
          <p:cNvPr id="606" name="Google Shape;606;p66"/>
          <p:cNvSpPr txBox="1"/>
          <p:nvPr/>
        </p:nvSpPr>
        <p:spPr>
          <a:xfrm>
            <a:off x="5252013" y="1868575"/>
            <a:ext cx="17604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chemeClr val="dk1"/>
                </a:solidFill>
                <a:latin typeface="Inter"/>
                <a:ea typeface="Inter"/>
                <a:cs typeface="Inter"/>
                <a:sym typeface="Inter"/>
              </a:rPr>
              <a:t>ギアリー大通り沿いの装飾的な芝生や地上駐車場。</a:t>
            </a:r>
            <a:endParaRPr b="1" i="0" sz="600" u="none" cap="none" strike="noStrike">
              <a:solidFill>
                <a:schemeClr val="dk1"/>
              </a:solidFill>
              <a:latin typeface="Inter"/>
              <a:ea typeface="Inter"/>
              <a:cs typeface="Inter"/>
              <a:sym typeface="Inter"/>
            </a:endParaRPr>
          </a:p>
        </p:txBody>
      </p:sp>
      <p:sp>
        <p:nvSpPr>
          <p:cNvPr id="607" name="Google Shape;607;p66"/>
          <p:cNvSpPr txBox="1"/>
          <p:nvPr/>
        </p:nvSpPr>
        <p:spPr>
          <a:xfrm>
            <a:off x="7141625" y="1868600"/>
            <a:ext cx="18255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1" i="0" lang="en" sz="600" u="none" cap="none" strike="noStrike">
                <a:solidFill>
                  <a:schemeClr val="dk1"/>
                </a:solidFill>
                <a:latin typeface="Inter"/>
                <a:ea typeface="Inter"/>
                <a:cs typeface="Inter"/>
                <a:sym typeface="Inter"/>
              </a:rPr>
              <a:t>駐車場出入口、荷捌きスペース、地上駐車場が、沿道の建物正面の大部分を占めています。</a:t>
            </a:r>
            <a:endParaRPr b="1" i="0" sz="600" u="none" cap="none" strike="noStrike">
              <a:solidFill>
                <a:schemeClr val="dk1"/>
              </a:solidFill>
              <a:latin typeface="Inter"/>
              <a:ea typeface="Inter"/>
              <a:cs typeface="Inter"/>
              <a:sym typeface="Inter"/>
            </a:endParaRPr>
          </a:p>
        </p:txBody>
      </p:sp>
      <p:sp>
        <p:nvSpPr>
          <p:cNvPr id="608" name="Google Shape;608;p66"/>
          <p:cNvSpPr txBox="1"/>
          <p:nvPr/>
        </p:nvSpPr>
        <p:spPr>
          <a:xfrm>
            <a:off x="7457825" y="4702350"/>
            <a:ext cx="1456200" cy="3231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Inter"/>
                <a:ea typeface="Inter"/>
                <a:cs typeface="Inter"/>
                <a:sym typeface="Inter"/>
              </a:rPr>
              <a:t>歩行者出入口</a:t>
            </a:r>
            <a:endParaRPr b="0" i="0" sz="900" u="none" cap="none" strike="noStrike">
              <a:solidFill>
                <a:srgbClr val="000000"/>
              </a:solidFill>
              <a:latin typeface="Inter"/>
              <a:ea typeface="Inter"/>
              <a:cs typeface="Inter"/>
              <a:sym typeface="Inter"/>
            </a:endParaRPr>
          </a:p>
        </p:txBody>
      </p:sp>
      <p:sp>
        <p:nvSpPr>
          <p:cNvPr id="609" name="Google Shape;609;p66"/>
          <p:cNvSpPr txBox="1"/>
          <p:nvPr/>
        </p:nvSpPr>
        <p:spPr>
          <a:xfrm>
            <a:off x="6299875" y="4702350"/>
            <a:ext cx="992700" cy="3231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Inter"/>
                <a:ea typeface="Inter"/>
                <a:cs typeface="Inter"/>
                <a:sym typeface="Inter"/>
              </a:rPr>
              <a:t>活気ある沿道</a:t>
            </a:r>
            <a:endParaRPr b="0" i="0" sz="900" u="none" cap="none" strike="noStrike">
              <a:solidFill>
                <a:srgbClr val="000000"/>
              </a:solidFill>
              <a:latin typeface="Inter"/>
              <a:ea typeface="Inter"/>
              <a:cs typeface="Inter"/>
              <a:sym typeface="Inte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613" name="Shape 613"/>
        <p:cNvGrpSpPr/>
        <p:nvPr/>
      </p:nvGrpSpPr>
      <p:grpSpPr>
        <a:xfrm>
          <a:off x="0" y="0"/>
          <a:ext cx="0" cy="0"/>
          <a:chOff x="0" y="0"/>
          <a:chExt cx="0" cy="0"/>
        </a:xfrm>
      </p:grpSpPr>
      <p:sp>
        <p:nvSpPr>
          <p:cNvPr id="614" name="Google Shape;614;p67"/>
          <p:cNvSpPr/>
          <p:nvPr/>
        </p:nvSpPr>
        <p:spPr>
          <a:xfrm rot="-5400000">
            <a:off x="5017500" y="1017600"/>
            <a:ext cx="5144100" cy="3108900"/>
          </a:xfrm>
          <a:prstGeom prst="round2SameRect">
            <a:avLst>
              <a:gd fmla="val 9765" name="adj1"/>
              <a:gd fmla="val 0" name="adj2"/>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15" name="Google Shape;615;p67"/>
          <p:cNvSpPr txBox="1"/>
          <p:nvPr/>
        </p:nvSpPr>
        <p:spPr>
          <a:xfrm>
            <a:off x="718500" y="242700"/>
            <a:ext cx="5316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環境の持続可能性</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1"/>
              </a:solidFill>
              <a:latin typeface="Hanken Grotesk"/>
              <a:ea typeface="Hanken Grotesk"/>
              <a:cs typeface="Hanken Grotesk"/>
              <a:sym typeface="Hanken Grotesk"/>
            </a:endParaRPr>
          </a:p>
        </p:txBody>
      </p:sp>
      <p:sp>
        <p:nvSpPr>
          <p:cNvPr id="616" name="Google Shape;616;p67"/>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4 </a:t>
            </a:r>
            <a:endParaRPr b="0" i="0" sz="4800" u="none" cap="none" strike="noStrike">
              <a:solidFill>
                <a:schemeClr val="accent1"/>
              </a:solidFill>
              <a:latin typeface="Arial"/>
              <a:ea typeface="Arial"/>
              <a:cs typeface="Arial"/>
              <a:sym typeface="Arial"/>
            </a:endParaRPr>
          </a:p>
        </p:txBody>
      </p:sp>
      <p:sp>
        <p:nvSpPr>
          <p:cNvPr id="617" name="Google Shape;617;p67"/>
          <p:cNvSpPr txBox="1"/>
          <p:nvPr>
            <p:ph idx="1" type="body"/>
          </p:nvPr>
        </p:nvSpPr>
        <p:spPr>
          <a:xfrm>
            <a:off x="237925" y="1858125"/>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1"/>
                </a:solidFill>
              </a:rPr>
              <a:t>交通および土地利用システムは、健全で適応力のある</a:t>
            </a:r>
            <a:br>
              <a:rPr b="1" lang="en" sz="1600">
                <a:solidFill>
                  <a:schemeClr val="accent1"/>
                </a:solidFill>
              </a:rPr>
            </a:br>
            <a:r>
              <a:rPr b="1" lang="en" sz="1600">
                <a:solidFill>
                  <a:schemeClr val="accent1"/>
                </a:solidFill>
              </a:rPr>
              <a:t>（レジリエント）な環境を支え、将来世代に向けた持続可能な選択肢を提供します。</a:t>
            </a:r>
            <a:endParaRPr b="1" sz="1600">
              <a:solidFill>
                <a:schemeClr val="accent1"/>
              </a:solidFill>
            </a:endParaRPr>
          </a:p>
        </p:txBody>
      </p:sp>
      <p:sp>
        <p:nvSpPr>
          <p:cNvPr id="618" name="Google Shape;618;p67"/>
          <p:cNvSpPr/>
          <p:nvPr/>
        </p:nvSpPr>
        <p:spPr>
          <a:xfrm>
            <a:off x="219800" y="4663150"/>
            <a:ext cx="2948100" cy="308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19" name="Google Shape;619;p67"/>
          <p:cNvSpPr/>
          <p:nvPr/>
        </p:nvSpPr>
        <p:spPr>
          <a:xfrm>
            <a:off x="311700" y="4098575"/>
            <a:ext cx="878568" cy="873283"/>
          </a:xfrm>
          <a:custGeom>
            <a:rect b="b" l="l" r="r" t="t"/>
            <a:pathLst>
              <a:path extrusionOk="0" h="20361" w="21859">
                <a:moveTo>
                  <a:pt x="15114" y="1"/>
                </a:moveTo>
                <a:lnTo>
                  <a:pt x="14989" y="84"/>
                </a:lnTo>
                <a:lnTo>
                  <a:pt x="14947" y="167"/>
                </a:lnTo>
                <a:lnTo>
                  <a:pt x="14864" y="292"/>
                </a:lnTo>
                <a:lnTo>
                  <a:pt x="14864" y="417"/>
                </a:lnTo>
                <a:lnTo>
                  <a:pt x="14822" y="1000"/>
                </a:lnTo>
                <a:lnTo>
                  <a:pt x="14697" y="1583"/>
                </a:lnTo>
                <a:lnTo>
                  <a:pt x="14531" y="2166"/>
                </a:lnTo>
                <a:lnTo>
                  <a:pt x="14406" y="2415"/>
                </a:lnTo>
                <a:lnTo>
                  <a:pt x="14239" y="2665"/>
                </a:lnTo>
                <a:lnTo>
                  <a:pt x="14073" y="2915"/>
                </a:lnTo>
                <a:lnTo>
                  <a:pt x="13906" y="3123"/>
                </a:lnTo>
                <a:lnTo>
                  <a:pt x="13698" y="3331"/>
                </a:lnTo>
                <a:lnTo>
                  <a:pt x="13448" y="3456"/>
                </a:lnTo>
                <a:lnTo>
                  <a:pt x="13240" y="3581"/>
                </a:lnTo>
                <a:lnTo>
                  <a:pt x="12948" y="3664"/>
                </a:lnTo>
                <a:lnTo>
                  <a:pt x="12366" y="3664"/>
                </a:lnTo>
                <a:lnTo>
                  <a:pt x="11949" y="3581"/>
                </a:lnTo>
                <a:lnTo>
                  <a:pt x="11575" y="3540"/>
                </a:lnTo>
                <a:lnTo>
                  <a:pt x="11075" y="3456"/>
                </a:lnTo>
                <a:lnTo>
                  <a:pt x="10575" y="3456"/>
                </a:lnTo>
                <a:lnTo>
                  <a:pt x="10117" y="3540"/>
                </a:lnTo>
                <a:lnTo>
                  <a:pt x="9659" y="3664"/>
                </a:lnTo>
                <a:lnTo>
                  <a:pt x="9243" y="3873"/>
                </a:lnTo>
                <a:lnTo>
                  <a:pt x="8827" y="4164"/>
                </a:lnTo>
                <a:lnTo>
                  <a:pt x="8452" y="4456"/>
                </a:lnTo>
                <a:lnTo>
                  <a:pt x="8160" y="4872"/>
                </a:lnTo>
                <a:lnTo>
                  <a:pt x="7952" y="5163"/>
                </a:lnTo>
                <a:lnTo>
                  <a:pt x="7786" y="5455"/>
                </a:lnTo>
                <a:lnTo>
                  <a:pt x="7619" y="5746"/>
                </a:lnTo>
                <a:lnTo>
                  <a:pt x="7536" y="5996"/>
                </a:lnTo>
                <a:lnTo>
                  <a:pt x="7411" y="6537"/>
                </a:lnTo>
                <a:lnTo>
                  <a:pt x="7369" y="7079"/>
                </a:lnTo>
                <a:lnTo>
                  <a:pt x="7369" y="7620"/>
                </a:lnTo>
                <a:lnTo>
                  <a:pt x="7411" y="8161"/>
                </a:lnTo>
                <a:lnTo>
                  <a:pt x="7453" y="8786"/>
                </a:lnTo>
                <a:lnTo>
                  <a:pt x="7453" y="9410"/>
                </a:lnTo>
                <a:lnTo>
                  <a:pt x="7453" y="9618"/>
                </a:lnTo>
                <a:lnTo>
                  <a:pt x="7411" y="9785"/>
                </a:lnTo>
                <a:lnTo>
                  <a:pt x="7328" y="9951"/>
                </a:lnTo>
                <a:lnTo>
                  <a:pt x="7244" y="10118"/>
                </a:lnTo>
                <a:lnTo>
                  <a:pt x="7120" y="10243"/>
                </a:lnTo>
                <a:lnTo>
                  <a:pt x="6953" y="10368"/>
                </a:lnTo>
                <a:lnTo>
                  <a:pt x="6828" y="10493"/>
                </a:lnTo>
                <a:lnTo>
                  <a:pt x="6620" y="10534"/>
                </a:lnTo>
                <a:lnTo>
                  <a:pt x="6412" y="10618"/>
                </a:lnTo>
                <a:lnTo>
                  <a:pt x="5787" y="10618"/>
                </a:lnTo>
                <a:lnTo>
                  <a:pt x="5371" y="10534"/>
                </a:lnTo>
                <a:lnTo>
                  <a:pt x="4913" y="10409"/>
                </a:lnTo>
                <a:lnTo>
                  <a:pt x="4455" y="10243"/>
                </a:lnTo>
                <a:lnTo>
                  <a:pt x="3955" y="10118"/>
                </a:lnTo>
                <a:lnTo>
                  <a:pt x="3414" y="10035"/>
                </a:lnTo>
                <a:lnTo>
                  <a:pt x="2748" y="9993"/>
                </a:lnTo>
                <a:lnTo>
                  <a:pt x="2290" y="10076"/>
                </a:lnTo>
                <a:lnTo>
                  <a:pt x="1832" y="10201"/>
                </a:lnTo>
                <a:lnTo>
                  <a:pt x="1416" y="10409"/>
                </a:lnTo>
                <a:lnTo>
                  <a:pt x="1041" y="10742"/>
                </a:lnTo>
                <a:lnTo>
                  <a:pt x="708" y="11076"/>
                </a:lnTo>
                <a:lnTo>
                  <a:pt x="458" y="11450"/>
                </a:lnTo>
                <a:lnTo>
                  <a:pt x="250" y="11908"/>
                </a:lnTo>
                <a:lnTo>
                  <a:pt x="125" y="12325"/>
                </a:lnTo>
                <a:lnTo>
                  <a:pt x="42" y="12824"/>
                </a:lnTo>
                <a:lnTo>
                  <a:pt x="0" y="13282"/>
                </a:lnTo>
                <a:lnTo>
                  <a:pt x="83" y="13740"/>
                </a:lnTo>
                <a:lnTo>
                  <a:pt x="208" y="14198"/>
                </a:lnTo>
                <a:lnTo>
                  <a:pt x="291" y="14323"/>
                </a:lnTo>
                <a:lnTo>
                  <a:pt x="375" y="14406"/>
                </a:lnTo>
                <a:lnTo>
                  <a:pt x="625" y="14615"/>
                </a:lnTo>
                <a:lnTo>
                  <a:pt x="958" y="14781"/>
                </a:lnTo>
                <a:lnTo>
                  <a:pt x="1291" y="14948"/>
                </a:lnTo>
                <a:lnTo>
                  <a:pt x="2040" y="15239"/>
                </a:lnTo>
                <a:lnTo>
                  <a:pt x="2332" y="15406"/>
                </a:lnTo>
                <a:lnTo>
                  <a:pt x="2581" y="15572"/>
                </a:lnTo>
                <a:lnTo>
                  <a:pt x="2914" y="15947"/>
                </a:lnTo>
                <a:lnTo>
                  <a:pt x="3206" y="16322"/>
                </a:lnTo>
                <a:lnTo>
                  <a:pt x="3456" y="16738"/>
                </a:lnTo>
                <a:lnTo>
                  <a:pt x="3622" y="17154"/>
                </a:lnTo>
                <a:lnTo>
                  <a:pt x="3830" y="17571"/>
                </a:lnTo>
                <a:lnTo>
                  <a:pt x="4080" y="17987"/>
                </a:lnTo>
                <a:lnTo>
                  <a:pt x="4330" y="18403"/>
                </a:lnTo>
                <a:lnTo>
                  <a:pt x="4705" y="18820"/>
                </a:lnTo>
                <a:lnTo>
                  <a:pt x="6079" y="20235"/>
                </a:lnTo>
                <a:lnTo>
                  <a:pt x="6162" y="20319"/>
                </a:lnTo>
                <a:lnTo>
                  <a:pt x="6287" y="20360"/>
                </a:lnTo>
                <a:lnTo>
                  <a:pt x="6370" y="20360"/>
                </a:lnTo>
                <a:lnTo>
                  <a:pt x="6495" y="20319"/>
                </a:lnTo>
                <a:lnTo>
                  <a:pt x="6578" y="20277"/>
                </a:lnTo>
                <a:lnTo>
                  <a:pt x="6662" y="20194"/>
                </a:lnTo>
                <a:lnTo>
                  <a:pt x="6703" y="20110"/>
                </a:lnTo>
                <a:lnTo>
                  <a:pt x="6745" y="19985"/>
                </a:lnTo>
                <a:lnTo>
                  <a:pt x="6787" y="19652"/>
                </a:lnTo>
                <a:lnTo>
                  <a:pt x="6870" y="19361"/>
                </a:lnTo>
                <a:lnTo>
                  <a:pt x="7078" y="18736"/>
                </a:lnTo>
                <a:lnTo>
                  <a:pt x="7244" y="18403"/>
                </a:lnTo>
                <a:lnTo>
                  <a:pt x="7453" y="18112"/>
                </a:lnTo>
                <a:lnTo>
                  <a:pt x="7702" y="17820"/>
                </a:lnTo>
                <a:lnTo>
                  <a:pt x="7994" y="17612"/>
                </a:lnTo>
                <a:lnTo>
                  <a:pt x="8327" y="17446"/>
                </a:lnTo>
                <a:lnTo>
                  <a:pt x="8660" y="17362"/>
                </a:lnTo>
                <a:lnTo>
                  <a:pt x="9035" y="17279"/>
                </a:lnTo>
                <a:lnTo>
                  <a:pt x="9451" y="17321"/>
                </a:lnTo>
                <a:lnTo>
                  <a:pt x="9951" y="17404"/>
                </a:lnTo>
                <a:lnTo>
                  <a:pt x="10409" y="17487"/>
                </a:lnTo>
                <a:lnTo>
                  <a:pt x="11241" y="17696"/>
                </a:lnTo>
                <a:lnTo>
                  <a:pt x="11658" y="17779"/>
                </a:lnTo>
                <a:lnTo>
                  <a:pt x="12116" y="17820"/>
                </a:lnTo>
                <a:lnTo>
                  <a:pt x="12574" y="17779"/>
                </a:lnTo>
                <a:lnTo>
                  <a:pt x="13073" y="17654"/>
                </a:lnTo>
                <a:lnTo>
                  <a:pt x="13448" y="17529"/>
                </a:lnTo>
                <a:lnTo>
                  <a:pt x="13781" y="17321"/>
                </a:lnTo>
                <a:lnTo>
                  <a:pt x="14073" y="17071"/>
                </a:lnTo>
                <a:lnTo>
                  <a:pt x="14322" y="16780"/>
                </a:lnTo>
                <a:lnTo>
                  <a:pt x="14531" y="16446"/>
                </a:lnTo>
                <a:lnTo>
                  <a:pt x="14656" y="16072"/>
                </a:lnTo>
                <a:lnTo>
                  <a:pt x="14739" y="15697"/>
                </a:lnTo>
                <a:lnTo>
                  <a:pt x="14780" y="15322"/>
                </a:lnTo>
                <a:lnTo>
                  <a:pt x="14739" y="13199"/>
                </a:lnTo>
                <a:lnTo>
                  <a:pt x="14780" y="12866"/>
                </a:lnTo>
                <a:lnTo>
                  <a:pt x="14822" y="12616"/>
                </a:lnTo>
                <a:lnTo>
                  <a:pt x="14905" y="12325"/>
                </a:lnTo>
                <a:lnTo>
                  <a:pt x="14989" y="12075"/>
                </a:lnTo>
                <a:lnTo>
                  <a:pt x="15114" y="11825"/>
                </a:lnTo>
                <a:lnTo>
                  <a:pt x="15280" y="11617"/>
                </a:lnTo>
                <a:lnTo>
                  <a:pt x="15488" y="11409"/>
                </a:lnTo>
                <a:lnTo>
                  <a:pt x="15655" y="11242"/>
                </a:lnTo>
                <a:lnTo>
                  <a:pt x="15946" y="11076"/>
                </a:lnTo>
                <a:lnTo>
                  <a:pt x="16196" y="10909"/>
                </a:lnTo>
                <a:lnTo>
                  <a:pt x="16446" y="10826"/>
                </a:lnTo>
                <a:lnTo>
                  <a:pt x="16696" y="10784"/>
                </a:lnTo>
                <a:lnTo>
                  <a:pt x="16945" y="10742"/>
                </a:lnTo>
                <a:lnTo>
                  <a:pt x="17195" y="10742"/>
                </a:lnTo>
                <a:lnTo>
                  <a:pt x="17695" y="10826"/>
                </a:lnTo>
                <a:lnTo>
                  <a:pt x="18195" y="10909"/>
                </a:lnTo>
                <a:lnTo>
                  <a:pt x="18694" y="10992"/>
                </a:lnTo>
                <a:lnTo>
                  <a:pt x="19152" y="10992"/>
                </a:lnTo>
                <a:lnTo>
                  <a:pt x="19402" y="10951"/>
                </a:lnTo>
                <a:lnTo>
                  <a:pt x="19652" y="10909"/>
                </a:lnTo>
                <a:lnTo>
                  <a:pt x="19943" y="10826"/>
                </a:lnTo>
                <a:lnTo>
                  <a:pt x="20151" y="10701"/>
                </a:lnTo>
                <a:lnTo>
                  <a:pt x="20401" y="10576"/>
                </a:lnTo>
                <a:lnTo>
                  <a:pt x="20609" y="10409"/>
                </a:lnTo>
                <a:lnTo>
                  <a:pt x="21026" y="10035"/>
                </a:lnTo>
                <a:lnTo>
                  <a:pt x="21359" y="9618"/>
                </a:lnTo>
                <a:lnTo>
                  <a:pt x="21567" y="9119"/>
                </a:lnTo>
                <a:lnTo>
                  <a:pt x="21775" y="8619"/>
                </a:lnTo>
                <a:lnTo>
                  <a:pt x="21858" y="8036"/>
                </a:lnTo>
                <a:lnTo>
                  <a:pt x="21858" y="7495"/>
                </a:lnTo>
                <a:lnTo>
                  <a:pt x="21817" y="7037"/>
                </a:lnTo>
                <a:lnTo>
                  <a:pt x="21733" y="6662"/>
                </a:lnTo>
                <a:lnTo>
                  <a:pt x="21609" y="6329"/>
                </a:lnTo>
                <a:lnTo>
                  <a:pt x="21442" y="6079"/>
                </a:lnTo>
                <a:lnTo>
                  <a:pt x="21275" y="5871"/>
                </a:lnTo>
                <a:lnTo>
                  <a:pt x="21067" y="5746"/>
                </a:lnTo>
                <a:lnTo>
                  <a:pt x="20859" y="5621"/>
                </a:lnTo>
                <a:lnTo>
                  <a:pt x="20651" y="5496"/>
                </a:lnTo>
                <a:lnTo>
                  <a:pt x="20151" y="5371"/>
                </a:lnTo>
                <a:lnTo>
                  <a:pt x="19652" y="5205"/>
                </a:lnTo>
                <a:lnTo>
                  <a:pt x="19194" y="5038"/>
                </a:lnTo>
                <a:lnTo>
                  <a:pt x="18944" y="4913"/>
                </a:lnTo>
                <a:lnTo>
                  <a:pt x="18736" y="4747"/>
                </a:lnTo>
                <a:lnTo>
                  <a:pt x="18403" y="4372"/>
                </a:lnTo>
                <a:lnTo>
                  <a:pt x="18153" y="3998"/>
                </a:lnTo>
                <a:lnTo>
                  <a:pt x="17986" y="3623"/>
                </a:lnTo>
                <a:lnTo>
                  <a:pt x="17903" y="3290"/>
                </a:lnTo>
                <a:lnTo>
                  <a:pt x="17820" y="2915"/>
                </a:lnTo>
                <a:lnTo>
                  <a:pt x="17653" y="2540"/>
                </a:lnTo>
                <a:lnTo>
                  <a:pt x="17445" y="2124"/>
                </a:lnTo>
                <a:lnTo>
                  <a:pt x="17112" y="1666"/>
                </a:lnTo>
                <a:lnTo>
                  <a:pt x="16529" y="958"/>
                </a:lnTo>
                <a:lnTo>
                  <a:pt x="16196" y="625"/>
                </a:lnTo>
                <a:lnTo>
                  <a:pt x="15780" y="209"/>
                </a:lnTo>
                <a:lnTo>
                  <a:pt x="15572" y="84"/>
                </a:lnTo>
                <a:lnTo>
                  <a:pt x="1540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67"/>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目的（オブジェクティブ）の草案</a:t>
            </a:r>
            <a:endParaRPr b="1" i="0" sz="1800" u="none" cap="none" strike="noStrike">
              <a:solidFill>
                <a:srgbClr val="0A203E"/>
              </a:solidFill>
              <a:latin typeface="Hanken Grotesk"/>
              <a:ea typeface="Hanken Grotesk"/>
              <a:cs typeface="Hanken Grotesk"/>
              <a:sym typeface="Hanken Grotesk"/>
            </a:endParaRPr>
          </a:p>
        </p:txBody>
      </p:sp>
      <p:sp>
        <p:nvSpPr>
          <p:cNvPr id="621" name="Google Shape;621;p67"/>
          <p:cNvSpPr txBox="1"/>
          <p:nvPr/>
        </p:nvSpPr>
        <p:spPr>
          <a:xfrm>
            <a:off x="6284100" y="1740900"/>
            <a:ext cx="2610900" cy="16623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人々と必要なサービス・目的地を近接させ、地域住民や訪問者の自動車利用の必要性を減らすことで、温室効果ガス排出量を削減する。</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気候変動への適応力（レジリエンス）を高める。</a:t>
            </a:r>
            <a:endParaRPr b="0" i="0" sz="12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68"/>
          <p:cNvSpPr/>
          <p:nvPr/>
        </p:nvSpPr>
        <p:spPr>
          <a:xfrm>
            <a:off x="243200" y="4620650"/>
            <a:ext cx="3779700" cy="364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27" name="Google Shape;627;p68"/>
          <p:cNvSpPr/>
          <p:nvPr/>
        </p:nvSpPr>
        <p:spPr>
          <a:xfrm rot="-5400000">
            <a:off x="5017500" y="1017600"/>
            <a:ext cx="5144100" cy="3108900"/>
          </a:xfrm>
          <a:prstGeom prst="round2SameRect">
            <a:avLst>
              <a:gd fmla="val 9765" name="adj1"/>
              <a:gd fmla="val 0" name="adj2"/>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28" name="Google Shape;628;p68"/>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4 </a:t>
            </a:r>
            <a:endParaRPr b="0" i="0" sz="4800" u="none" cap="none" strike="noStrike">
              <a:solidFill>
                <a:schemeClr val="accent1"/>
              </a:solidFill>
              <a:latin typeface="Arial"/>
              <a:ea typeface="Arial"/>
              <a:cs typeface="Arial"/>
              <a:sym typeface="Arial"/>
            </a:endParaRPr>
          </a:p>
        </p:txBody>
      </p:sp>
      <p:sp>
        <p:nvSpPr>
          <p:cNvPr id="629" name="Google Shape;629;p68"/>
          <p:cNvSpPr txBox="1"/>
          <p:nvPr>
            <p:ph idx="1" type="body"/>
          </p:nvPr>
        </p:nvSpPr>
        <p:spPr>
          <a:xfrm>
            <a:off x="237925" y="982025"/>
            <a:ext cx="1943700" cy="3638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222222"/>
                </a:solidFill>
              </a:rPr>
              <a:t>調査エリアには、住宅、商業、宗教施設、オープンスペース、レクリエーション施設、医療施設など、多様で充実した土地利用が存在しています。</a:t>
            </a:r>
            <a:endParaRPr sz="1200">
              <a:solidFill>
                <a:srgbClr val="222222"/>
              </a:solidFill>
            </a:endParaRPr>
          </a:p>
          <a:p>
            <a:pPr indent="0" lvl="0" marL="0" rtl="0" algn="l">
              <a:lnSpc>
                <a:spcPct val="115000"/>
              </a:lnSpc>
              <a:spcBef>
                <a:spcPts val="1484"/>
              </a:spcBef>
              <a:spcAft>
                <a:spcPts val="1484"/>
              </a:spcAft>
              <a:buClr>
                <a:schemeClr val="dk1"/>
              </a:buClr>
              <a:buSzPts val="1100"/>
              <a:buFont typeface="Arial"/>
              <a:buNone/>
            </a:pPr>
            <a:r>
              <a:rPr lang="en" sz="1200">
                <a:solidFill>
                  <a:srgbClr val="222222"/>
                </a:solidFill>
              </a:rPr>
              <a:t>2025年1月のフィルモア／ウェスタン・アディションのSafeway閉店により、食料品、薬局サービス、日用品、基本的な金融サービスへのアクセスに影響が生じたことが確認されています。</a:t>
            </a:r>
            <a:endParaRPr sz="1200">
              <a:solidFill>
                <a:srgbClr val="222222"/>
              </a:solidFill>
            </a:endParaRPr>
          </a:p>
        </p:txBody>
      </p:sp>
      <p:pic>
        <p:nvPicPr>
          <p:cNvPr id="630" name="Google Shape;630;p68"/>
          <p:cNvPicPr preferRelativeResize="0"/>
          <p:nvPr/>
        </p:nvPicPr>
        <p:blipFill rotWithShape="1">
          <a:blip r:embed="rId3">
            <a:alphaModFix/>
          </a:blip>
          <a:srcRect b="4889" l="0" r="0" t="0"/>
          <a:stretch/>
        </p:blipFill>
        <p:spPr>
          <a:xfrm>
            <a:off x="2243850" y="967800"/>
            <a:ext cx="3638852" cy="3811749"/>
          </a:xfrm>
          <a:prstGeom prst="rect">
            <a:avLst/>
          </a:prstGeom>
          <a:noFill/>
          <a:ln>
            <a:noFill/>
          </a:ln>
        </p:spPr>
      </p:pic>
      <p:sp>
        <p:nvSpPr>
          <p:cNvPr id="631" name="Google Shape;631;p68"/>
          <p:cNvSpPr txBox="1"/>
          <p:nvPr/>
        </p:nvSpPr>
        <p:spPr>
          <a:xfrm>
            <a:off x="718500" y="242700"/>
            <a:ext cx="5316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環境の持続可能性</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1"/>
              </a:solidFill>
              <a:latin typeface="Hanken Grotesk"/>
              <a:ea typeface="Hanken Grotesk"/>
              <a:cs typeface="Hanken Grotesk"/>
              <a:sym typeface="Hanken Grotesk"/>
            </a:endParaRPr>
          </a:p>
        </p:txBody>
      </p:sp>
      <p:sp>
        <p:nvSpPr>
          <p:cNvPr id="632" name="Google Shape;632;p68"/>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目的（オブジェクティブ）の草案</a:t>
            </a:r>
            <a:endParaRPr b="1" i="0" sz="1800" u="none" cap="none" strike="noStrike">
              <a:solidFill>
                <a:srgbClr val="0A203E"/>
              </a:solidFill>
              <a:latin typeface="Hanken Grotesk"/>
              <a:ea typeface="Hanken Grotesk"/>
              <a:cs typeface="Hanken Grotesk"/>
              <a:sym typeface="Hanken Grotesk"/>
            </a:endParaRPr>
          </a:p>
        </p:txBody>
      </p:sp>
      <p:sp>
        <p:nvSpPr>
          <p:cNvPr id="633" name="Google Shape;633;p68"/>
          <p:cNvSpPr txBox="1"/>
          <p:nvPr/>
        </p:nvSpPr>
        <p:spPr>
          <a:xfrm>
            <a:off x="6284100" y="1740900"/>
            <a:ext cx="2610900" cy="16623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rgbClr val="0A203E"/>
              </a:buClr>
              <a:buSzPts val="1200"/>
              <a:buFont typeface="Hanken Grotesk"/>
              <a:buChar char="●"/>
            </a:pPr>
            <a:r>
              <a:rPr b="0" i="0" lang="en" sz="1200" u="sng" cap="none" strike="noStrike">
                <a:solidFill>
                  <a:srgbClr val="0A203E"/>
                </a:solidFill>
                <a:latin typeface="Hanken Grotesk"/>
                <a:ea typeface="Hanken Grotesk"/>
                <a:cs typeface="Hanken Grotesk"/>
                <a:sym typeface="Hanken Grotesk"/>
              </a:rPr>
              <a:t>人々と必要なサービス・目的地を近接させ、地域住民や訪問者の自動車利用の必要性を減らすことで、温室効果ガス排出量を削減する。</a:t>
            </a:r>
            <a:endParaRPr b="0" i="0" sz="1200" u="sng" cap="none" strike="noStrike">
              <a:solidFill>
                <a:srgbClr val="0A203E"/>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気候変動への適応力（レジリエンス）を高める。</a:t>
            </a:r>
            <a:endParaRPr b="0" i="0" sz="1200" u="none" cap="none" strike="noStrike">
              <a:solidFill>
                <a:srgbClr val="0A203E"/>
              </a:solidFill>
              <a:latin typeface="Hanken Grotesk"/>
              <a:ea typeface="Hanken Grotesk"/>
              <a:cs typeface="Hanken Grotesk"/>
              <a:sym typeface="Hanken Grotesk"/>
            </a:endParaRPr>
          </a:p>
        </p:txBody>
      </p:sp>
      <p:sp>
        <p:nvSpPr>
          <p:cNvPr id="634" name="Google Shape;634;p68"/>
          <p:cNvSpPr/>
          <p:nvPr/>
        </p:nvSpPr>
        <p:spPr>
          <a:xfrm>
            <a:off x="2405675" y="4690150"/>
            <a:ext cx="552300" cy="84600"/>
          </a:xfrm>
          <a:prstGeom prst="rect">
            <a:avLst/>
          </a:prstGeom>
          <a:solidFill>
            <a:srgbClr val="FDFCF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5" name="Google Shape;635;p68"/>
          <p:cNvSpPr/>
          <p:nvPr/>
        </p:nvSpPr>
        <p:spPr>
          <a:xfrm>
            <a:off x="3168000" y="4694950"/>
            <a:ext cx="542100" cy="84600"/>
          </a:xfrm>
          <a:prstGeom prst="rect">
            <a:avLst/>
          </a:prstGeom>
          <a:solidFill>
            <a:srgbClr val="F1F6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6" name="Google Shape;636;p68"/>
          <p:cNvSpPr/>
          <p:nvPr/>
        </p:nvSpPr>
        <p:spPr>
          <a:xfrm>
            <a:off x="3871325" y="4690150"/>
            <a:ext cx="664800" cy="84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7" name="Google Shape;637;p68"/>
          <p:cNvSpPr/>
          <p:nvPr/>
        </p:nvSpPr>
        <p:spPr>
          <a:xfrm>
            <a:off x="4774350" y="4694950"/>
            <a:ext cx="416400" cy="84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8" name="Google Shape;638;p68"/>
          <p:cNvSpPr/>
          <p:nvPr/>
        </p:nvSpPr>
        <p:spPr>
          <a:xfrm>
            <a:off x="5413075" y="4690150"/>
            <a:ext cx="416400" cy="84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39" name="Google Shape;639;p68"/>
          <p:cNvSpPr txBox="1"/>
          <p:nvPr/>
        </p:nvSpPr>
        <p:spPr>
          <a:xfrm>
            <a:off x="2405669" y="4694950"/>
            <a:ext cx="2577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宗教施設</a:t>
            </a:r>
            <a:endParaRPr b="0" i="0" sz="456" u="none" cap="none" strike="noStrike">
              <a:solidFill>
                <a:srgbClr val="000000"/>
              </a:solidFill>
              <a:latin typeface="Inter"/>
              <a:ea typeface="Inter"/>
              <a:cs typeface="Inter"/>
              <a:sym typeface="Inter"/>
            </a:endParaRPr>
          </a:p>
        </p:txBody>
      </p:sp>
      <p:sp>
        <p:nvSpPr>
          <p:cNvPr id="640" name="Google Shape;640;p68"/>
          <p:cNvSpPr txBox="1"/>
          <p:nvPr/>
        </p:nvSpPr>
        <p:spPr>
          <a:xfrm>
            <a:off x="3181503" y="4690150"/>
            <a:ext cx="3906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その他の施設</a:t>
            </a:r>
            <a:endParaRPr b="0" i="0" sz="456" u="none" cap="none" strike="noStrike">
              <a:solidFill>
                <a:srgbClr val="000000"/>
              </a:solidFill>
              <a:latin typeface="Inter"/>
              <a:ea typeface="Inter"/>
              <a:cs typeface="Inter"/>
              <a:sym typeface="Inter"/>
            </a:endParaRPr>
          </a:p>
        </p:txBody>
      </p:sp>
      <p:sp>
        <p:nvSpPr>
          <p:cNvPr id="641" name="Google Shape;641;p68"/>
          <p:cNvSpPr txBox="1"/>
          <p:nvPr/>
        </p:nvSpPr>
        <p:spPr>
          <a:xfrm>
            <a:off x="3867975" y="4694950"/>
            <a:ext cx="7272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小売・飲食・生活利便施設</a:t>
            </a:r>
            <a:endParaRPr b="0" i="0" sz="456" u="none" cap="none" strike="noStrike">
              <a:solidFill>
                <a:srgbClr val="000000"/>
              </a:solidFill>
              <a:latin typeface="Inter"/>
              <a:ea typeface="Inter"/>
              <a:cs typeface="Inter"/>
              <a:sym typeface="Inter"/>
            </a:endParaRPr>
          </a:p>
        </p:txBody>
      </p:sp>
      <p:sp>
        <p:nvSpPr>
          <p:cNvPr id="642" name="Google Shape;642;p68"/>
          <p:cNvSpPr txBox="1"/>
          <p:nvPr/>
        </p:nvSpPr>
        <p:spPr>
          <a:xfrm>
            <a:off x="4779299" y="4690150"/>
            <a:ext cx="4713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オープンスペース</a:t>
            </a:r>
            <a:endParaRPr b="0" i="0" sz="456" u="none" cap="none" strike="noStrike">
              <a:solidFill>
                <a:srgbClr val="000000"/>
              </a:solidFill>
              <a:latin typeface="Inter"/>
              <a:ea typeface="Inter"/>
              <a:cs typeface="Inter"/>
              <a:sym typeface="Inter"/>
            </a:endParaRPr>
          </a:p>
        </p:txBody>
      </p:sp>
      <p:sp>
        <p:nvSpPr>
          <p:cNvPr id="643" name="Google Shape;643;p68"/>
          <p:cNvSpPr txBox="1"/>
          <p:nvPr/>
        </p:nvSpPr>
        <p:spPr>
          <a:xfrm>
            <a:off x="5413074" y="4694950"/>
            <a:ext cx="4713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消防・警察施設</a:t>
            </a:r>
            <a:endParaRPr b="0" i="0" sz="456" u="none" cap="none" strike="noStrike">
              <a:solidFill>
                <a:srgbClr val="000000"/>
              </a:solidFill>
              <a:latin typeface="Inter"/>
              <a:ea typeface="Inter"/>
              <a:cs typeface="Inter"/>
              <a:sym typeface="Inter"/>
            </a:endParaRPr>
          </a:p>
        </p:txBody>
      </p:sp>
      <p:sp>
        <p:nvSpPr>
          <p:cNvPr id="644" name="Google Shape;644;p68"/>
          <p:cNvSpPr txBox="1"/>
          <p:nvPr/>
        </p:nvSpPr>
        <p:spPr>
          <a:xfrm>
            <a:off x="2243850" y="4816850"/>
            <a:ext cx="3639000" cy="242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注：この地図は、対話を始めるための出発点です。地域にとって重要な場所を特定するため、皆様のご意見をお聞かせください。</a:t>
            </a:r>
            <a:endParaRPr b="0" i="0" sz="456" u="none" cap="none" strike="noStrike">
              <a:solidFill>
                <a:srgbClr val="000000"/>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456"/>
              <a:buFont typeface="Arial"/>
              <a:buNone/>
            </a:pPr>
            <a:r>
              <a:t/>
            </a:r>
            <a:endParaRPr b="0" i="0" sz="456" u="none" cap="none" strike="noStrike">
              <a:solidFill>
                <a:srgbClr val="000000"/>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出典：サンフランシスコ市計画局（SF Planning）、2026年、および現地踏査（2026年2月）。</a:t>
            </a:r>
            <a:endParaRPr b="0" i="0" sz="456" u="none" cap="none" strike="noStrike">
              <a:solidFill>
                <a:srgbClr val="000000"/>
              </a:solidFill>
              <a:latin typeface="Inter"/>
              <a:ea typeface="Inter"/>
              <a:cs typeface="Inter"/>
              <a:sym typeface="Inte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69"/>
          <p:cNvSpPr/>
          <p:nvPr/>
        </p:nvSpPr>
        <p:spPr>
          <a:xfrm>
            <a:off x="243200" y="4620650"/>
            <a:ext cx="3779700" cy="364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pic>
        <p:nvPicPr>
          <p:cNvPr id="650" name="Google Shape;650;p69" title="260220_tree_canopy.png"/>
          <p:cNvPicPr preferRelativeResize="0"/>
          <p:nvPr/>
        </p:nvPicPr>
        <p:blipFill rotWithShape="1">
          <a:blip r:embed="rId3">
            <a:alphaModFix/>
          </a:blip>
          <a:srcRect b="24334" l="24858" r="24792" t="23826"/>
          <a:stretch/>
        </p:blipFill>
        <p:spPr>
          <a:xfrm>
            <a:off x="2281212" y="982025"/>
            <a:ext cx="3601500" cy="3708099"/>
          </a:xfrm>
          <a:prstGeom prst="rect">
            <a:avLst/>
          </a:prstGeom>
          <a:noFill/>
          <a:ln>
            <a:noFill/>
          </a:ln>
        </p:spPr>
      </p:pic>
      <p:pic>
        <p:nvPicPr>
          <p:cNvPr id="651" name="Google Shape;651;p69" title="CA_SF_Geary Blvd Area_SITELAB_16.jpeg"/>
          <p:cNvPicPr preferRelativeResize="0"/>
          <p:nvPr/>
        </p:nvPicPr>
        <p:blipFill rotWithShape="1">
          <a:blip r:embed="rId4">
            <a:alphaModFix/>
          </a:blip>
          <a:srcRect b="17246" l="0" r="7382" t="0"/>
          <a:stretch/>
        </p:blipFill>
        <p:spPr>
          <a:xfrm>
            <a:off x="348025" y="3617900"/>
            <a:ext cx="1723500" cy="1154926"/>
          </a:xfrm>
          <a:prstGeom prst="rect">
            <a:avLst/>
          </a:prstGeom>
          <a:noFill/>
          <a:ln>
            <a:noFill/>
          </a:ln>
        </p:spPr>
      </p:pic>
      <p:pic>
        <p:nvPicPr>
          <p:cNvPr id="652" name="Google Shape;652;p69" title="20260204_Site Vist_cc_SL_ES_63.jpeg"/>
          <p:cNvPicPr preferRelativeResize="0"/>
          <p:nvPr/>
        </p:nvPicPr>
        <p:blipFill rotWithShape="1">
          <a:blip r:embed="rId5">
            <a:alphaModFix/>
          </a:blip>
          <a:srcRect b="14174" l="0" r="27547" t="23138"/>
          <a:stretch/>
        </p:blipFill>
        <p:spPr>
          <a:xfrm>
            <a:off x="348025" y="2426725"/>
            <a:ext cx="1723500" cy="1118477"/>
          </a:xfrm>
          <a:prstGeom prst="rect">
            <a:avLst/>
          </a:prstGeom>
          <a:noFill/>
          <a:ln>
            <a:noFill/>
          </a:ln>
        </p:spPr>
      </p:pic>
      <p:sp>
        <p:nvSpPr>
          <p:cNvPr id="653" name="Google Shape;653;p69"/>
          <p:cNvSpPr/>
          <p:nvPr/>
        </p:nvSpPr>
        <p:spPr>
          <a:xfrm rot="-5400000">
            <a:off x="5017500" y="1017600"/>
            <a:ext cx="5144100" cy="3108900"/>
          </a:xfrm>
          <a:prstGeom prst="round2SameRect">
            <a:avLst>
              <a:gd fmla="val 9765" name="adj1"/>
              <a:gd fmla="val 0" name="adj2"/>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54" name="Google Shape;654;p69"/>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4 </a:t>
            </a:r>
            <a:endParaRPr b="0" i="0" sz="4800" u="none" cap="none" strike="noStrike">
              <a:solidFill>
                <a:schemeClr val="accent1"/>
              </a:solidFill>
              <a:latin typeface="Arial"/>
              <a:ea typeface="Arial"/>
              <a:cs typeface="Arial"/>
              <a:sym typeface="Arial"/>
            </a:endParaRPr>
          </a:p>
        </p:txBody>
      </p:sp>
      <p:sp>
        <p:nvSpPr>
          <p:cNvPr id="655" name="Google Shape;655;p69"/>
          <p:cNvSpPr txBox="1"/>
          <p:nvPr>
            <p:ph idx="1" type="body"/>
          </p:nvPr>
        </p:nvSpPr>
        <p:spPr>
          <a:xfrm>
            <a:off x="237925" y="923263"/>
            <a:ext cx="1943700" cy="13956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lang="en" sz="1100">
                <a:solidFill>
                  <a:srgbClr val="222222"/>
                </a:solidFill>
              </a:rPr>
              <a:t>調査エリアには比較的豊かな街路樹の樹冠（ツリーキャノピー）があり、重要な地域資産となっています。ただし、ギアリー大通りとフィルモア通りの地下道周辺は例外です。</a:t>
            </a:r>
            <a:endParaRPr sz="1100">
              <a:solidFill>
                <a:srgbClr val="222222"/>
              </a:solidFill>
            </a:endParaRPr>
          </a:p>
        </p:txBody>
      </p:sp>
      <p:grpSp>
        <p:nvGrpSpPr>
          <p:cNvPr id="656" name="Google Shape;656;p69"/>
          <p:cNvGrpSpPr/>
          <p:nvPr/>
        </p:nvGrpSpPr>
        <p:grpSpPr>
          <a:xfrm>
            <a:off x="2200115" y="1145994"/>
            <a:ext cx="3776156" cy="3467921"/>
            <a:chOff x="4765875" y="1852650"/>
            <a:chExt cx="4445675" cy="4082788"/>
          </a:xfrm>
        </p:grpSpPr>
        <p:sp>
          <p:nvSpPr>
            <p:cNvPr id="657" name="Google Shape;657;p69"/>
            <p:cNvSpPr txBox="1"/>
            <p:nvPr/>
          </p:nvSpPr>
          <p:spPr>
            <a:xfrm rot="-5400000">
              <a:off x="7010600" y="3832862"/>
              <a:ext cx="5523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FILLMORE ST</a:t>
              </a:r>
              <a:endParaRPr b="1" i="0" sz="510" u="none" cap="none" strike="noStrike">
                <a:solidFill>
                  <a:srgbClr val="000000"/>
                </a:solidFill>
                <a:latin typeface="Inter"/>
                <a:ea typeface="Inter"/>
                <a:cs typeface="Inter"/>
                <a:sym typeface="Inter"/>
              </a:endParaRPr>
            </a:p>
          </p:txBody>
        </p:sp>
        <p:sp>
          <p:nvSpPr>
            <p:cNvPr id="658" name="Google Shape;658;p69"/>
            <p:cNvSpPr txBox="1"/>
            <p:nvPr/>
          </p:nvSpPr>
          <p:spPr>
            <a:xfrm>
              <a:off x="6469450" y="2650100"/>
              <a:ext cx="12795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49"/>
                <a:buFont typeface="Arial"/>
                <a:buNone/>
              </a:pPr>
              <a:r>
                <a:rPr b="1" i="0" lang="en" sz="849" u="none" cap="none" strike="noStrike">
                  <a:solidFill>
                    <a:srgbClr val="000000"/>
                  </a:solidFill>
                  <a:highlight>
                    <a:srgbClr val="FFFFFF"/>
                  </a:highlight>
                  <a:latin typeface="Inter"/>
                  <a:ea typeface="Inter"/>
                  <a:cs typeface="Inter"/>
                  <a:sym typeface="Inter"/>
                </a:rPr>
                <a:t>GEARY BOULEVARD</a:t>
              </a:r>
              <a:endParaRPr b="1" i="0" sz="849" u="none" cap="none" strike="noStrike">
                <a:solidFill>
                  <a:srgbClr val="000000"/>
                </a:solidFill>
                <a:highlight>
                  <a:srgbClr val="FFFFFF"/>
                </a:highlight>
                <a:latin typeface="Inter"/>
                <a:ea typeface="Inter"/>
                <a:cs typeface="Inter"/>
                <a:sym typeface="Inter"/>
              </a:endParaRPr>
            </a:p>
          </p:txBody>
        </p:sp>
        <p:sp>
          <p:nvSpPr>
            <p:cNvPr id="659" name="Google Shape;659;p69"/>
            <p:cNvSpPr txBox="1"/>
            <p:nvPr/>
          </p:nvSpPr>
          <p:spPr>
            <a:xfrm rot="-5400000">
              <a:off x="7605025" y="3840000"/>
              <a:ext cx="571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WEBSTER ST</a:t>
              </a:r>
              <a:endParaRPr b="1" i="0" sz="510" u="none" cap="none" strike="noStrike">
                <a:solidFill>
                  <a:srgbClr val="000000"/>
                </a:solidFill>
                <a:latin typeface="Inter"/>
                <a:ea typeface="Inter"/>
                <a:cs typeface="Inter"/>
                <a:sym typeface="Inter"/>
              </a:endParaRPr>
            </a:p>
          </p:txBody>
        </p:sp>
        <p:sp>
          <p:nvSpPr>
            <p:cNvPr id="660" name="Google Shape;660;p69"/>
            <p:cNvSpPr txBox="1"/>
            <p:nvPr/>
          </p:nvSpPr>
          <p:spPr>
            <a:xfrm rot="-5400000">
              <a:off x="6408986" y="3893239"/>
              <a:ext cx="547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STEINER ST</a:t>
              </a:r>
              <a:endParaRPr b="1" i="0" sz="510" u="none" cap="none" strike="noStrike">
                <a:solidFill>
                  <a:srgbClr val="595959"/>
                </a:solidFill>
                <a:latin typeface="Inter"/>
                <a:ea typeface="Inter"/>
                <a:cs typeface="Inter"/>
                <a:sym typeface="Inter"/>
              </a:endParaRPr>
            </a:p>
          </p:txBody>
        </p:sp>
        <p:sp>
          <p:nvSpPr>
            <p:cNvPr id="661" name="Google Shape;661;p69"/>
            <p:cNvSpPr txBox="1"/>
            <p:nvPr/>
          </p:nvSpPr>
          <p:spPr>
            <a:xfrm rot="-5400000">
              <a:off x="5895650" y="4389350"/>
              <a:ext cx="4257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PIERCE  ST</a:t>
              </a:r>
              <a:endParaRPr b="1" i="0" sz="510" u="none" cap="none" strike="noStrike">
                <a:solidFill>
                  <a:srgbClr val="595959"/>
                </a:solidFill>
                <a:latin typeface="Inter"/>
                <a:ea typeface="Inter"/>
                <a:cs typeface="Inter"/>
                <a:sym typeface="Inter"/>
              </a:endParaRPr>
            </a:p>
          </p:txBody>
        </p:sp>
        <p:sp>
          <p:nvSpPr>
            <p:cNvPr id="662" name="Google Shape;662;p69"/>
            <p:cNvSpPr txBox="1"/>
            <p:nvPr/>
          </p:nvSpPr>
          <p:spPr>
            <a:xfrm rot="-5400000">
              <a:off x="5265350" y="5403000"/>
              <a:ext cx="4563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SCOTT  ST</a:t>
              </a:r>
              <a:endParaRPr b="1" i="0" sz="510" u="none" cap="none" strike="noStrike">
                <a:solidFill>
                  <a:srgbClr val="595959"/>
                </a:solidFill>
                <a:latin typeface="Inter"/>
                <a:ea typeface="Inter"/>
                <a:cs typeface="Inter"/>
                <a:sym typeface="Inter"/>
              </a:endParaRPr>
            </a:p>
          </p:txBody>
        </p:sp>
        <p:sp>
          <p:nvSpPr>
            <p:cNvPr id="663" name="Google Shape;663;p69"/>
            <p:cNvSpPr txBox="1"/>
            <p:nvPr/>
          </p:nvSpPr>
          <p:spPr>
            <a:xfrm rot="-5400000">
              <a:off x="4503675" y="3969175"/>
              <a:ext cx="616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DIVISADERO ST</a:t>
              </a:r>
              <a:endParaRPr b="1" i="0" sz="510" u="none" cap="none" strike="noStrike">
                <a:solidFill>
                  <a:srgbClr val="595959"/>
                </a:solidFill>
                <a:latin typeface="Inter"/>
                <a:ea typeface="Inter"/>
                <a:cs typeface="Inter"/>
                <a:sym typeface="Inter"/>
              </a:endParaRPr>
            </a:p>
          </p:txBody>
        </p:sp>
        <p:sp>
          <p:nvSpPr>
            <p:cNvPr id="664" name="Google Shape;664;p69"/>
            <p:cNvSpPr txBox="1"/>
            <p:nvPr/>
          </p:nvSpPr>
          <p:spPr>
            <a:xfrm>
              <a:off x="6799353" y="2490150"/>
              <a:ext cx="3951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POST ST</a:t>
              </a:r>
              <a:endParaRPr b="1" i="0" sz="510" u="none" cap="none" strike="noStrike">
                <a:solidFill>
                  <a:srgbClr val="595959"/>
                </a:solidFill>
                <a:latin typeface="Inter"/>
                <a:ea typeface="Inter"/>
                <a:cs typeface="Inter"/>
                <a:sym typeface="Inter"/>
              </a:endParaRPr>
            </a:p>
          </p:txBody>
        </p:sp>
        <p:sp>
          <p:nvSpPr>
            <p:cNvPr id="665" name="Google Shape;665;p69"/>
            <p:cNvSpPr txBox="1"/>
            <p:nvPr/>
          </p:nvSpPr>
          <p:spPr>
            <a:xfrm>
              <a:off x="6728919" y="2071525"/>
              <a:ext cx="4644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SUTTER ST</a:t>
              </a:r>
              <a:endParaRPr b="1" i="0" sz="510" u="none" cap="none" strike="noStrike">
                <a:solidFill>
                  <a:srgbClr val="595959"/>
                </a:solidFill>
                <a:latin typeface="Inter"/>
                <a:ea typeface="Inter"/>
                <a:cs typeface="Inter"/>
                <a:sym typeface="Inter"/>
              </a:endParaRPr>
            </a:p>
          </p:txBody>
        </p:sp>
        <p:sp>
          <p:nvSpPr>
            <p:cNvPr id="666" name="Google Shape;666;p69"/>
            <p:cNvSpPr txBox="1"/>
            <p:nvPr/>
          </p:nvSpPr>
          <p:spPr>
            <a:xfrm rot="-5400000">
              <a:off x="8889800" y="3385225"/>
              <a:ext cx="5511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LAGUNA ST</a:t>
              </a:r>
              <a:endParaRPr b="1" i="0" sz="510" u="none" cap="none" strike="noStrike">
                <a:solidFill>
                  <a:srgbClr val="000000"/>
                </a:solidFill>
                <a:latin typeface="Inter"/>
                <a:ea typeface="Inter"/>
                <a:cs typeface="Inter"/>
                <a:sym typeface="Inter"/>
              </a:endParaRPr>
            </a:p>
          </p:txBody>
        </p:sp>
        <p:sp>
          <p:nvSpPr>
            <p:cNvPr id="667" name="Google Shape;667;p69"/>
            <p:cNvSpPr txBox="1"/>
            <p:nvPr/>
          </p:nvSpPr>
          <p:spPr>
            <a:xfrm>
              <a:off x="4933946" y="3340625"/>
              <a:ext cx="556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O’FARRELL ST</a:t>
              </a:r>
              <a:endParaRPr b="1" i="0" sz="510" u="none" cap="none" strike="noStrike">
                <a:solidFill>
                  <a:srgbClr val="595959"/>
                </a:solidFill>
                <a:latin typeface="Inter"/>
                <a:ea typeface="Inter"/>
                <a:cs typeface="Inter"/>
                <a:sym typeface="Inter"/>
              </a:endParaRPr>
            </a:p>
          </p:txBody>
        </p:sp>
        <p:sp>
          <p:nvSpPr>
            <p:cNvPr id="668" name="Google Shape;668;p69"/>
            <p:cNvSpPr txBox="1"/>
            <p:nvPr/>
          </p:nvSpPr>
          <p:spPr>
            <a:xfrm>
              <a:off x="4944452" y="4201975"/>
              <a:ext cx="535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EDDY STREET</a:t>
              </a:r>
              <a:endParaRPr b="1" i="0" sz="510" u="none" cap="none" strike="noStrike">
                <a:solidFill>
                  <a:srgbClr val="595959"/>
                </a:solidFill>
                <a:latin typeface="Inter"/>
                <a:ea typeface="Inter"/>
                <a:cs typeface="Inter"/>
                <a:sym typeface="Inter"/>
              </a:endParaRPr>
            </a:p>
          </p:txBody>
        </p:sp>
        <p:sp>
          <p:nvSpPr>
            <p:cNvPr id="669" name="Google Shape;669;p69"/>
            <p:cNvSpPr txBox="1"/>
            <p:nvPr/>
          </p:nvSpPr>
          <p:spPr>
            <a:xfrm>
              <a:off x="4944446" y="3776413"/>
              <a:ext cx="3627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ELLIS ST</a:t>
              </a:r>
              <a:endParaRPr b="1" i="0" sz="510" u="none" cap="none" strike="noStrike">
                <a:solidFill>
                  <a:srgbClr val="595959"/>
                </a:solidFill>
                <a:latin typeface="Inter"/>
                <a:ea typeface="Inter"/>
                <a:cs typeface="Inter"/>
                <a:sym typeface="Inter"/>
              </a:endParaRPr>
            </a:p>
          </p:txBody>
        </p:sp>
        <p:sp>
          <p:nvSpPr>
            <p:cNvPr id="670" name="Google Shape;670;p69"/>
            <p:cNvSpPr txBox="1"/>
            <p:nvPr/>
          </p:nvSpPr>
          <p:spPr>
            <a:xfrm>
              <a:off x="4944452" y="4627550"/>
              <a:ext cx="5355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TURK BLVD</a:t>
              </a:r>
              <a:endParaRPr b="1" i="0" sz="510" u="none" cap="none" strike="noStrike">
                <a:solidFill>
                  <a:srgbClr val="595959"/>
                </a:solidFill>
                <a:latin typeface="Inter"/>
                <a:ea typeface="Inter"/>
                <a:cs typeface="Inter"/>
                <a:sym typeface="Inter"/>
              </a:endParaRPr>
            </a:p>
          </p:txBody>
        </p:sp>
        <p:sp>
          <p:nvSpPr>
            <p:cNvPr id="671" name="Google Shape;671;p69"/>
            <p:cNvSpPr txBox="1"/>
            <p:nvPr/>
          </p:nvSpPr>
          <p:spPr>
            <a:xfrm>
              <a:off x="5524798" y="5046575"/>
              <a:ext cx="1048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GOLDEN GATE BLVD</a:t>
              </a:r>
              <a:endParaRPr b="1" i="0" sz="510" u="none" cap="none" strike="noStrike">
                <a:solidFill>
                  <a:srgbClr val="595959"/>
                </a:solidFill>
                <a:latin typeface="Inter"/>
                <a:ea typeface="Inter"/>
                <a:cs typeface="Inter"/>
                <a:sym typeface="Inter"/>
              </a:endParaRPr>
            </a:p>
          </p:txBody>
        </p:sp>
        <p:sp>
          <p:nvSpPr>
            <p:cNvPr id="672" name="Google Shape;672;p69"/>
            <p:cNvSpPr txBox="1"/>
            <p:nvPr/>
          </p:nvSpPr>
          <p:spPr>
            <a:xfrm>
              <a:off x="5680123" y="5480913"/>
              <a:ext cx="1048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MCALLISTER ST</a:t>
              </a:r>
              <a:endParaRPr b="1" i="0" sz="510" u="none" cap="none" strike="noStrike">
                <a:solidFill>
                  <a:srgbClr val="595959"/>
                </a:solidFill>
                <a:latin typeface="Inter"/>
                <a:ea typeface="Inter"/>
                <a:cs typeface="Inter"/>
                <a:sym typeface="Inter"/>
              </a:endParaRPr>
            </a:p>
          </p:txBody>
        </p:sp>
        <p:sp>
          <p:nvSpPr>
            <p:cNvPr id="673" name="Google Shape;673;p69"/>
            <p:cNvSpPr txBox="1"/>
            <p:nvPr/>
          </p:nvSpPr>
          <p:spPr>
            <a:xfrm>
              <a:off x="5584098" y="5843038"/>
              <a:ext cx="10488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000000"/>
                  </a:solidFill>
                  <a:latin typeface="Inter"/>
                  <a:ea typeface="Inter"/>
                  <a:cs typeface="Inter"/>
                  <a:sym typeface="Inter"/>
                </a:rPr>
                <a:t>FULTON ST</a:t>
              </a:r>
              <a:endParaRPr b="1" i="0" sz="510" u="none" cap="none" strike="noStrike">
                <a:solidFill>
                  <a:srgbClr val="000000"/>
                </a:solidFill>
                <a:latin typeface="Inter"/>
                <a:ea typeface="Inter"/>
                <a:cs typeface="Inter"/>
                <a:sym typeface="Inter"/>
              </a:endParaRPr>
            </a:p>
          </p:txBody>
        </p:sp>
        <p:sp>
          <p:nvSpPr>
            <p:cNvPr id="674" name="Google Shape;674;p69"/>
            <p:cNvSpPr txBox="1"/>
            <p:nvPr/>
          </p:nvSpPr>
          <p:spPr>
            <a:xfrm rot="-5400000">
              <a:off x="8171450" y="2112450"/>
              <a:ext cx="612000" cy="9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10"/>
                <a:buFont typeface="Arial"/>
                <a:buNone/>
              </a:pPr>
              <a:r>
                <a:rPr b="1" i="0" lang="en" sz="510" u="none" cap="none" strike="noStrike">
                  <a:solidFill>
                    <a:srgbClr val="595959"/>
                  </a:solidFill>
                  <a:latin typeface="Inter"/>
                  <a:ea typeface="Inter"/>
                  <a:cs typeface="Inter"/>
                  <a:sym typeface="Inter"/>
                </a:rPr>
                <a:t>BUCHANAN  ST</a:t>
              </a:r>
              <a:endParaRPr b="1" i="0" sz="510" u="none" cap="none" strike="noStrike">
                <a:solidFill>
                  <a:srgbClr val="595959"/>
                </a:solidFill>
                <a:latin typeface="Inter"/>
                <a:ea typeface="Inter"/>
                <a:cs typeface="Inter"/>
                <a:sym typeface="Inter"/>
              </a:endParaRPr>
            </a:p>
          </p:txBody>
        </p:sp>
      </p:grpSp>
      <p:sp>
        <p:nvSpPr>
          <p:cNvPr id="675" name="Google Shape;675;p69"/>
          <p:cNvSpPr/>
          <p:nvPr/>
        </p:nvSpPr>
        <p:spPr>
          <a:xfrm>
            <a:off x="2243850" y="4707425"/>
            <a:ext cx="126600" cy="65400"/>
          </a:xfrm>
          <a:prstGeom prst="rect">
            <a:avLst/>
          </a:prstGeom>
          <a:solidFill>
            <a:srgbClr val="A8C185"/>
          </a:solidFill>
          <a:ln>
            <a:noFill/>
          </a:ln>
        </p:spPr>
        <p:txBody>
          <a:bodyPr anchorCtr="0" anchor="ctr" bIns="41725" lIns="41725" spcFirstLastPara="1" rIns="41725" wrap="square" tIns="41725">
            <a:noAutofit/>
          </a:bodyPr>
          <a:lstStyle/>
          <a:p>
            <a:pPr indent="0" lvl="0" marL="0" marR="0" rtl="0" algn="ctr">
              <a:lnSpc>
                <a:spcPct val="100000"/>
              </a:lnSpc>
              <a:spcBef>
                <a:spcPts val="0"/>
              </a:spcBef>
              <a:spcAft>
                <a:spcPts val="0"/>
              </a:spcAft>
              <a:buClr>
                <a:srgbClr val="000000"/>
              </a:buClr>
              <a:buSzPts val="639"/>
              <a:buFont typeface="Arial"/>
              <a:buNone/>
            </a:pPr>
            <a:r>
              <a:t/>
            </a:r>
            <a:endParaRPr b="0" i="0" sz="639" u="none" cap="none" strike="noStrike">
              <a:solidFill>
                <a:srgbClr val="000000"/>
              </a:solidFill>
              <a:latin typeface="Inter"/>
              <a:ea typeface="Inter"/>
              <a:cs typeface="Inter"/>
              <a:sym typeface="Inter"/>
            </a:endParaRPr>
          </a:p>
        </p:txBody>
      </p:sp>
      <p:sp>
        <p:nvSpPr>
          <p:cNvPr id="676" name="Google Shape;676;p69"/>
          <p:cNvSpPr/>
          <p:nvPr/>
        </p:nvSpPr>
        <p:spPr>
          <a:xfrm>
            <a:off x="3340925" y="4707430"/>
            <a:ext cx="126600" cy="65400"/>
          </a:xfrm>
          <a:prstGeom prst="rect">
            <a:avLst/>
          </a:prstGeom>
          <a:solidFill>
            <a:srgbClr val="4D856C"/>
          </a:solidFill>
          <a:ln>
            <a:noFill/>
          </a:ln>
        </p:spPr>
        <p:txBody>
          <a:bodyPr anchorCtr="0" anchor="ctr" bIns="41725" lIns="41725" spcFirstLastPara="1" rIns="41725" wrap="square" tIns="41725">
            <a:noAutofit/>
          </a:bodyPr>
          <a:lstStyle/>
          <a:p>
            <a:pPr indent="0" lvl="0" marL="0" marR="0" rtl="0" algn="ctr">
              <a:lnSpc>
                <a:spcPct val="100000"/>
              </a:lnSpc>
              <a:spcBef>
                <a:spcPts val="0"/>
              </a:spcBef>
              <a:spcAft>
                <a:spcPts val="0"/>
              </a:spcAft>
              <a:buClr>
                <a:srgbClr val="000000"/>
              </a:buClr>
              <a:buSzPts val="639"/>
              <a:buFont typeface="Arial"/>
              <a:buNone/>
            </a:pPr>
            <a:r>
              <a:t/>
            </a:r>
            <a:endParaRPr b="0" i="0" sz="639" u="none" cap="none" strike="noStrike">
              <a:solidFill>
                <a:srgbClr val="000000"/>
              </a:solidFill>
              <a:latin typeface="Inter"/>
              <a:ea typeface="Inter"/>
              <a:cs typeface="Inter"/>
              <a:sym typeface="Inter"/>
            </a:endParaRPr>
          </a:p>
        </p:txBody>
      </p:sp>
      <p:sp>
        <p:nvSpPr>
          <p:cNvPr id="677" name="Google Shape;677;p69"/>
          <p:cNvSpPr/>
          <p:nvPr/>
        </p:nvSpPr>
        <p:spPr>
          <a:xfrm>
            <a:off x="4599250" y="4722095"/>
            <a:ext cx="126600" cy="35400"/>
          </a:xfrm>
          <a:prstGeom prst="rect">
            <a:avLst/>
          </a:prstGeom>
          <a:solidFill>
            <a:srgbClr val="20452A"/>
          </a:solidFill>
          <a:ln>
            <a:noFill/>
          </a:ln>
        </p:spPr>
        <p:txBody>
          <a:bodyPr anchorCtr="0" anchor="ctr" bIns="41725" lIns="41725" spcFirstLastPara="1" rIns="41725" wrap="square" tIns="41725">
            <a:noAutofit/>
          </a:bodyPr>
          <a:lstStyle/>
          <a:p>
            <a:pPr indent="0" lvl="0" marL="0" marR="0" rtl="0" algn="ctr">
              <a:lnSpc>
                <a:spcPct val="100000"/>
              </a:lnSpc>
              <a:spcBef>
                <a:spcPts val="0"/>
              </a:spcBef>
              <a:spcAft>
                <a:spcPts val="0"/>
              </a:spcAft>
              <a:buClr>
                <a:srgbClr val="000000"/>
              </a:buClr>
              <a:buSzPts val="639"/>
              <a:buFont typeface="Arial"/>
              <a:buNone/>
            </a:pPr>
            <a:r>
              <a:t/>
            </a:r>
            <a:endParaRPr b="0" i="0" sz="639" u="none" cap="none" strike="noStrike">
              <a:solidFill>
                <a:srgbClr val="000000"/>
              </a:solidFill>
              <a:latin typeface="Inter"/>
              <a:ea typeface="Inter"/>
              <a:cs typeface="Inter"/>
              <a:sym typeface="Inter"/>
            </a:endParaRPr>
          </a:p>
        </p:txBody>
      </p:sp>
      <p:sp>
        <p:nvSpPr>
          <p:cNvPr id="678" name="Google Shape;678;p69"/>
          <p:cNvSpPr txBox="1"/>
          <p:nvPr/>
        </p:nvSpPr>
        <p:spPr>
          <a:xfrm>
            <a:off x="2386642" y="4707428"/>
            <a:ext cx="10227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透水面／オープンスペース</a:t>
            </a:r>
            <a:endParaRPr b="0" i="0" sz="456" u="none" cap="none" strike="noStrike">
              <a:solidFill>
                <a:srgbClr val="000000"/>
              </a:solidFill>
              <a:latin typeface="Inter"/>
              <a:ea typeface="Inter"/>
              <a:cs typeface="Inter"/>
              <a:sym typeface="Inter"/>
            </a:endParaRPr>
          </a:p>
        </p:txBody>
      </p:sp>
      <p:sp>
        <p:nvSpPr>
          <p:cNvPr id="679" name="Google Shape;679;p69"/>
          <p:cNvSpPr txBox="1"/>
          <p:nvPr/>
        </p:nvSpPr>
        <p:spPr>
          <a:xfrm>
            <a:off x="3483733" y="4707425"/>
            <a:ext cx="10752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街路樹の樹冠（ツリーキャノピー）</a:t>
            </a:r>
            <a:endParaRPr b="0" i="0" sz="456" u="none" cap="none" strike="noStrike">
              <a:solidFill>
                <a:srgbClr val="000000"/>
              </a:solidFill>
              <a:latin typeface="Inter"/>
              <a:ea typeface="Inter"/>
              <a:cs typeface="Inter"/>
              <a:sym typeface="Inter"/>
            </a:endParaRPr>
          </a:p>
        </p:txBody>
      </p:sp>
      <p:sp>
        <p:nvSpPr>
          <p:cNvPr id="680" name="Google Shape;680;p69"/>
          <p:cNvSpPr txBox="1"/>
          <p:nvPr/>
        </p:nvSpPr>
        <p:spPr>
          <a:xfrm>
            <a:off x="4742051" y="4707425"/>
            <a:ext cx="1091100" cy="84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0" lang="en" sz="456" u="none" cap="none" strike="noStrike">
                <a:solidFill>
                  <a:srgbClr val="000000"/>
                </a:solidFill>
                <a:latin typeface="Inter"/>
                <a:ea typeface="Inter"/>
                <a:cs typeface="Inter"/>
                <a:sym typeface="Inter"/>
              </a:rPr>
              <a:t>グリーン・コネクション・ネットワーク</a:t>
            </a:r>
            <a:endParaRPr b="0" i="0" sz="456" u="none" cap="none" strike="noStrike">
              <a:solidFill>
                <a:srgbClr val="000000"/>
              </a:solidFill>
              <a:latin typeface="Inter"/>
              <a:ea typeface="Inter"/>
              <a:cs typeface="Inter"/>
              <a:sym typeface="Inter"/>
            </a:endParaRPr>
          </a:p>
        </p:txBody>
      </p:sp>
      <p:sp>
        <p:nvSpPr>
          <p:cNvPr id="681" name="Google Shape;681;p69"/>
          <p:cNvSpPr txBox="1"/>
          <p:nvPr/>
        </p:nvSpPr>
        <p:spPr>
          <a:xfrm>
            <a:off x="2243857" y="4809326"/>
            <a:ext cx="1875300" cy="35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456"/>
              <a:buFont typeface="Arial"/>
              <a:buNone/>
            </a:pPr>
            <a:r>
              <a:rPr b="0" i="1" lang="en" sz="456" u="none" cap="none" strike="noStrike">
                <a:solidFill>
                  <a:srgbClr val="000000"/>
                </a:solidFill>
                <a:latin typeface="Inter"/>
                <a:ea typeface="Inter"/>
                <a:cs typeface="Inter"/>
                <a:sym typeface="Inter"/>
              </a:rPr>
              <a:t>出典：サンフランシスコ市計画局（SF Planning）、2026年</a:t>
            </a:r>
            <a:endParaRPr b="0" i="1" sz="456" u="none" cap="none" strike="noStrike">
              <a:solidFill>
                <a:srgbClr val="000000"/>
              </a:solidFill>
              <a:latin typeface="Inter"/>
              <a:ea typeface="Inter"/>
              <a:cs typeface="Inter"/>
              <a:sym typeface="Inter"/>
            </a:endParaRPr>
          </a:p>
        </p:txBody>
      </p:sp>
      <p:sp>
        <p:nvSpPr>
          <p:cNvPr id="682" name="Google Shape;682;p69"/>
          <p:cNvSpPr txBox="1"/>
          <p:nvPr/>
        </p:nvSpPr>
        <p:spPr>
          <a:xfrm>
            <a:off x="348025" y="4556650"/>
            <a:ext cx="1723500" cy="213000"/>
          </a:xfrm>
          <a:prstGeom prst="rect">
            <a:avLst/>
          </a:prstGeom>
          <a:noFill/>
          <a:ln>
            <a:noFill/>
          </a:ln>
        </p:spPr>
        <p:txBody>
          <a:bodyPr anchorCtr="0" anchor="b" bIns="75575" lIns="75575" spcFirstLastPara="1" rIns="75575" wrap="square" tIns="75575">
            <a:noAutofit/>
          </a:bodyPr>
          <a:lstStyle/>
          <a:p>
            <a:pPr indent="0" lvl="0" marL="0" marR="0" rtl="0" algn="l">
              <a:lnSpc>
                <a:spcPct val="100000"/>
              </a:lnSpc>
              <a:spcBef>
                <a:spcPts val="0"/>
              </a:spcBef>
              <a:spcAft>
                <a:spcPts val="0"/>
              </a:spcAft>
              <a:buClr>
                <a:srgbClr val="000000"/>
              </a:buClr>
              <a:buSzPts val="800"/>
              <a:buFont typeface="Arial"/>
              <a:buNone/>
            </a:pPr>
            <a:r>
              <a:rPr b="0" i="1" lang="en" sz="800" u="none" cap="none" strike="noStrike">
                <a:solidFill>
                  <a:schemeClr val="dk1"/>
                </a:solidFill>
                <a:highlight>
                  <a:schemeClr val="lt1"/>
                </a:highlight>
                <a:latin typeface="Inter Light"/>
                <a:ea typeface="Inter Light"/>
                <a:cs typeface="Inter Light"/>
                <a:sym typeface="Inter Light"/>
              </a:rPr>
              <a:t>ギアリー大通り沿いにおける街路樹の樹冠量のばらつき</a:t>
            </a:r>
            <a:endParaRPr b="0" i="1" sz="800" u="none" cap="none" strike="noStrike">
              <a:solidFill>
                <a:schemeClr val="dk1"/>
              </a:solidFill>
              <a:highlight>
                <a:schemeClr val="lt1"/>
              </a:highlight>
              <a:latin typeface="Inter Light"/>
              <a:ea typeface="Inter Light"/>
              <a:cs typeface="Inter Light"/>
              <a:sym typeface="Inter Light"/>
            </a:endParaRPr>
          </a:p>
        </p:txBody>
      </p:sp>
      <p:sp>
        <p:nvSpPr>
          <p:cNvPr id="683" name="Google Shape;683;p69"/>
          <p:cNvSpPr txBox="1"/>
          <p:nvPr/>
        </p:nvSpPr>
        <p:spPr>
          <a:xfrm>
            <a:off x="718500" y="242700"/>
            <a:ext cx="5316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環境の持続可能性</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1"/>
              </a:solidFill>
              <a:latin typeface="Hanken Grotesk"/>
              <a:ea typeface="Hanken Grotesk"/>
              <a:cs typeface="Hanken Grotesk"/>
              <a:sym typeface="Hanken Grotesk"/>
            </a:endParaRPr>
          </a:p>
        </p:txBody>
      </p:sp>
      <p:sp>
        <p:nvSpPr>
          <p:cNvPr id="684" name="Google Shape;684;p69"/>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目的（オブジェクティブ）の草案</a:t>
            </a:r>
            <a:endParaRPr b="1" i="0" sz="1800" u="none" cap="none" strike="noStrike">
              <a:solidFill>
                <a:srgbClr val="0A203E"/>
              </a:solidFill>
              <a:latin typeface="Hanken Grotesk"/>
              <a:ea typeface="Hanken Grotesk"/>
              <a:cs typeface="Hanken Grotesk"/>
              <a:sym typeface="Hanken Grotesk"/>
            </a:endParaRPr>
          </a:p>
        </p:txBody>
      </p:sp>
      <p:sp>
        <p:nvSpPr>
          <p:cNvPr id="685" name="Google Shape;685;p69"/>
          <p:cNvSpPr txBox="1"/>
          <p:nvPr/>
        </p:nvSpPr>
        <p:spPr>
          <a:xfrm>
            <a:off x="6284100" y="1740900"/>
            <a:ext cx="2610900" cy="16623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人々と必要なサービス・目的地を近接させ、地域住民や訪問者の自動車利用の必要性を減らすことで、温室効果ガス排出量を削減する。</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rgbClr val="0A203E"/>
              </a:buClr>
              <a:buSzPts val="1200"/>
              <a:buFont typeface="Hanken Grotesk"/>
              <a:buChar char="●"/>
            </a:pPr>
            <a:r>
              <a:rPr b="0" i="0" lang="en" sz="1200" u="sng" cap="none" strike="noStrike">
                <a:solidFill>
                  <a:srgbClr val="0A203E"/>
                </a:solidFill>
                <a:latin typeface="Hanken Grotesk"/>
                <a:ea typeface="Hanken Grotesk"/>
                <a:cs typeface="Hanken Grotesk"/>
                <a:sym typeface="Hanken Grotesk"/>
              </a:rPr>
              <a:t>気候変動への適応力（レジリエンス）を高める。</a:t>
            </a:r>
            <a:endParaRPr b="0" i="0" sz="1200" u="sng"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689" name="Shape 689"/>
        <p:cNvGrpSpPr/>
        <p:nvPr/>
      </p:nvGrpSpPr>
      <p:grpSpPr>
        <a:xfrm>
          <a:off x="0" y="0"/>
          <a:ext cx="0" cy="0"/>
          <a:chOff x="0" y="0"/>
          <a:chExt cx="0" cy="0"/>
        </a:xfrm>
      </p:grpSpPr>
      <p:sp>
        <p:nvSpPr>
          <p:cNvPr id="690" name="Google Shape;690;p70"/>
          <p:cNvSpPr/>
          <p:nvPr/>
        </p:nvSpPr>
        <p:spPr>
          <a:xfrm rot="-5400000">
            <a:off x="5017500" y="1017600"/>
            <a:ext cx="5144100" cy="3108900"/>
          </a:xfrm>
          <a:prstGeom prst="round2SameRect">
            <a:avLst>
              <a:gd fmla="val 9765" name="adj1"/>
              <a:gd fmla="val 0" name="adj2"/>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91" name="Google Shape;691;p70"/>
          <p:cNvSpPr txBox="1"/>
          <p:nvPr/>
        </p:nvSpPr>
        <p:spPr>
          <a:xfrm>
            <a:off x="635100" y="242700"/>
            <a:ext cx="51339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アカウンタビリティ</a:t>
            </a:r>
            <a:br>
              <a:rPr b="1" i="0" lang="en" sz="3000" u="none" cap="none" strike="noStrike">
                <a:solidFill>
                  <a:schemeClr val="accent1"/>
                </a:solidFill>
                <a:latin typeface="Hanken Grotesk"/>
                <a:ea typeface="Hanken Grotesk"/>
                <a:cs typeface="Hanken Grotesk"/>
                <a:sym typeface="Hanken Grotesk"/>
              </a:rPr>
            </a:br>
            <a:r>
              <a:rPr b="1" i="0" lang="en" sz="3000" u="none" cap="none" strike="noStrike">
                <a:solidFill>
                  <a:schemeClr val="accent1"/>
                </a:solidFill>
                <a:latin typeface="Hanken Grotesk"/>
                <a:ea typeface="Hanken Grotesk"/>
                <a:cs typeface="Hanken Grotesk"/>
                <a:sym typeface="Hanken Grotesk"/>
              </a:rPr>
              <a:t>（責任）と市民エンゲージメント（協働・参画）</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1"/>
              </a:solidFill>
              <a:latin typeface="Hanken Grotesk"/>
              <a:ea typeface="Hanken Grotesk"/>
              <a:cs typeface="Hanken Grotesk"/>
              <a:sym typeface="Hanken Grotesk"/>
            </a:endParaRPr>
          </a:p>
        </p:txBody>
      </p:sp>
      <p:sp>
        <p:nvSpPr>
          <p:cNvPr id="692" name="Google Shape;692;p70"/>
          <p:cNvSpPr txBox="1"/>
          <p:nvPr/>
        </p:nvSpPr>
        <p:spPr>
          <a:xfrm>
            <a:off x="0" y="28075"/>
            <a:ext cx="718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800"/>
              <a:buFont typeface="Arial"/>
              <a:buNone/>
            </a:pPr>
            <a:r>
              <a:rPr b="0" i="0" lang="en" sz="4800" u="none" cap="none" strike="noStrike">
                <a:solidFill>
                  <a:schemeClr val="accent1"/>
                </a:solidFill>
                <a:latin typeface="Hanken Grotesk Black"/>
                <a:ea typeface="Hanken Grotesk Black"/>
                <a:cs typeface="Hanken Grotesk Black"/>
                <a:sym typeface="Hanken Grotesk Black"/>
              </a:rPr>
              <a:t>5 </a:t>
            </a:r>
            <a:endParaRPr b="0" i="0" sz="4800" u="none" cap="none" strike="noStrike">
              <a:solidFill>
                <a:schemeClr val="accent1"/>
              </a:solidFill>
              <a:latin typeface="Arial"/>
              <a:ea typeface="Arial"/>
              <a:cs typeface="Arial"/>
              <a:sym typeface="Arial"/>
            </a:endParaRPr>
          </a:p>
        </p:txBody>
      </p:sp>
      <p:sp>
        <p:nvSpPr>
          <p:cNvPr id="693" name="Google Shape;693;p70"/>
          <p:cNvSpPr txBox="1"/>
          <p:nvPr>
            <p:ph idx="1" type="body"/>
          </p:nvPr>
        </p:nvSpPr>
        <p:spPr>
          <a:xfrm>
            <a:off x="237925" y="1989963"/>
            <a:ext cx="5531100" cy="1634700"/>
          </a:xfrm>
          <a:prstGeom prst="rect">
            <a:avLst/>
          </a:prstGeom>
          <a:noFill/>
          <a:ln>
            <a:noFill/>
          </a:ln>
        </p:spPr>
        <p:txBody>
          <a:bodyPr anchorCtr="0" anchor="t" bIns="93500" lIns="93500" spcFirstLastPara="1" rIns="93500" wrap="square" tIns="93500">
            <a:noAutofit/>
          </a:bodyPr>
          <a:lstStyle/>
          <a:p>
            <a:pPr indent="0" lvl="0" marL="0" rtl="0" algn="l">
              <a:lnSpc>
                <a:spcPct val="115000"/>
              </a:lnSpc>
              <a:spcBef>
                <a:spcPts val="0"/>
              </a:spcBef>
              <a:spcAft>
                <a:spcPts val="1484"/>
              </a:spcAft>
              <a:buClr>
                <a:schemeClr val="dk1"/>
              </a:buClr>
              <a:buSzPts val="1100"/>
              <a:buFont typeface="Arial"/>
              <a:buNone/>
            </a:pPr>
            <a:r>
              <a:rPr b="1" lang="en" sz="1600">
                <a:solidFill>
                  <a:schemeClr val="accent1"/>
                </a:solidFill>
              </a:rPr>
              <a:t>サンフランシスコ市の行政機関、地域社会、選出公職者が協力し、地域のニーズを理解するとともに、必要なプロジェクト、プログラム、サービスを明確かつ迅速に提供します。</a:t>
            </a:r>
            <a:endParaRPr b="1" sz="1600">
              <a:solidFill>
                <a:schemeClr val="accent1"/>
              </a:solidFill>
            </a:endParaRPr>
          </a:p>
        </p:txBody>
      </p:sp>
      <p:sp>
        <p:nvSpPr>
          <p:cNvPr id="694" name="Google Shape;694;p70"/>
          <p:cNvSpPr/>
          <p:nvPr/>
        </p:nvSpPr>
        <p:spPr>
          <a:xfrm>
            <a:off x="219800" y="4663150"/>
            <a:ext cx="2948100" cy="3087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nter"/>
              <a:ea typeface="Inter"/>
              <a:cs typeface="Inter"/>
              <a:sym typeface="Inter"/>
            </a:endParaRPr>
          </a:p>
        </p:txBody>
      </p:sp>
      <p:sp>
        <p:nvSpPr>
          <p:cNvPr id="695" name="Google Shape;695;p70"/>
          <p:cNvSpPr/>
          <p:nvPr/>
        </p:nvSpPr>
        <p:spPr>
          <a:xfrm>
            <a:off x="311699" y="4281023"/>
            <a:ext cx="944360" cy="641584"/>
          </a:xfrm>
          <a:custGeom>
            <a:rect b="b" l="l" r="r" t="t"/>
            <a:pathLst>
              <a:path extrusionOk="0" h="13490" w="21193">
                <a:moveTo>
                  <a:pt x="10451" y="0"/>
                </a:moveTo>
                <a:lnTo>
                  <a:pt x="9618" y="83"/>
                </a:lnTo>
                <a:lnTo>
                  <a:pt x="8785" y="167"/>
                </a:lnTo>
                <a:lnTo>
                  <a:pt x="7911" y="333"/>
                </a:lnTo>
                <a:lnTo>
                  <a:pt x="7078" y="583"/>
                </a:lnTo>
                <a:lnTo>
                  <a:pt x="6662" y="749"/>
                </a:lnTo>
                <a:lnTo>
                  <a:pt x="6287" y="916"/>
                </a:lnTo>
                <a:lnTo>
                  <a:pt x="5912" y="1124"/>
                </a:lnTo>
                <a:lnTo>
                  <a:pt x="5538" y="1374"/>
                </a:lnTo>
                <a:lnTo>
                  <a:pt x="4747" y="1998"/>
                </a:lnTo>
                <a:lnTo>
                  <a:pt x="3956" y="2665"/>
                </a:lnTo>
                <a:lnTo>
                  <a:pt x="3622" y="3039"/>
                </a:lnTo>
                <a:lnTo>
                  <a:pt x="3289" y="3372"/>
                </a:lnTo>
                <a:lnTo>
                  <a:pt x="2956" y="3789"/>
                </a:lnTo>
                <a:lnTo>
                  <a:pt x="2665" y="4205"/>
                </a:lnTo>
                <a:lnTo>
                  <a:pt x="2124" y="5079"/>
                </a:lnTo>
                <a:lnTo>
                  <a:pt x="1624" y="5954"/>
                </a:lnTo>
                <a:lnTo>
                  <a:pt x="1208" y="6911"/>
                </a:lnTo>
                <a:lnTo>
                  <a:pt x="875" y="7869"/>
                </a:lnTo>
                <a:lnTo>
                  <a:pt x="583" y="8827"/>
                </a:lnTo>
                <a:lnTo>
                  <a:pt x="333" y="9826"/>
                </a:lnTo>
                <a:lnTo>
                  <a:pt x="167" y="10825"/>
                </a:lnTo>
                <a:lnTo>
                  <a:pt x="0" y="11824"/>
                </a:lnTo>
                <a:lnTo>
                  <a:pt x="0" y="11991"/>
                </a:lnTo>
                <a:lnTo>
                  <a:pt x="42" y="12116"/>
                </a:lnTo>
                <a:lnTo>
                  <a:pt x="84" y="12241"/>
                </a:lnTo>
                <a:lnTo>
                  <a:pt x="167" y="12366"/>
                </a:lnTo>
                <a:lnTo>
                  <a:pt x="333" y="12491"/>
                </a:lnTo>
                <a:lnTo>
                  <a:pt x="458" y="12532"/>
                </a:lnTo>
                <a:lnTo>
                  <a:pt x="625" y="12574"/>
                </a:lnTo>
                <a:lnTo>
                  <a:pt x="3165" y="12699"/>
                </a:lnTo>
                <a:lnTo>
                  <a:pt x="4455" y="12782"/>
                </a:lnTo>
                <a:lnTo>
                  <a:pt x="5746" y="12907"/>
                </a:lnTo>
                <a:lnTo>
                  <a:pt x="5871" y="12907"/>
                </a:lnTo>
                <a:lnTo>
                  <a:pt x="5954" y="12824"/>
                </a:lnTo>
                <a:lnTo>
                  <a:pt x="6037" y="12699"/>
                </a:lnTo>
                <a:lnTo>
                  <a:pt x="6079" y="12574"/>
                </a:lnTo>
                <a:lnTo>
                  <a:pt x="6246" y="11866"/>
                </a:lnTo>
                <a:lnTo>
                  <a:pt x="6454" y="11117"/>
                </a:lnTo>
                <a:lnTo>
                  <a:pt x="6745" y="10326"/>
                </a:lnTo>
                <a:lnTo>
                  <a:pt x="7078" y="9534"/>
                </a:lnTo>
                <a:lnTo>
                  <a:pt x="7411" y="8785"/>
                </a:lnTo>
                <a:lnTo>
                  <a:pt x="7828" y="8077"/>
                </a:lnTo>
                <a:lnTo>
                  <a:pt x="8286" y="7453"/>
                </a:lnTo>
                <a:lnTo>
                  <a:pt x="8494" y="7161"/>
                </a:lnTo>
                <a:lnTo>
                  <a:pt x="8744" y="6953"/>
                </a:lnTo>
                <a:lnTo>
                  <a:pt x="8993" y="6745"/>
                </a:lnTo>
                <a:lnTo>
                  <a:pt x="9285" y="6578"/>
                </a:lnTo>
                <a:lnTo>
                  <a:pt x="9576" y="6495"/>
                </a:lnTo>
                <a:lnTo>
                  <a:pt x="9909" y="6453"/>
                </a:lnTo>
                <a:lnTo>
                  <a:pt x="10242" y="6453"/>
                </a:lnTo>
                <a:lnTo>
                  <a:pt x="10534" y="6495"/>
                </a:lnTo>
                <a:lnTo>
                  <a:pt x="10825" y="6620"/>
                </a:lnTo>
                <a:lnTo>
                  <a:pt x="11075" y="6787"/>
                </a:lnTo>
                <a:lnTo>
                  <a:pt x="11450" y="7161"/>
                </a:lnTo>
                <a:lnTo>
                  <a:pt x="11783" y="7536"/>
                </a:lnTo>
                <a:lnTo>
                  <a:pt x="12074" y="7911"/>
                </a:lnTo>
                <a:lnTo>
                  <a:pt x="12366" y="8369"/>
                </a:lnTo>
                <a:lnTo>
                  <a:pt x="12616" y="8785"/>
                </a:lnTo>
                <a:lnTo>
                  <a:pt x="12865" y="9243"/>
                </a:lnTo>
                <a:lnTo>
                  <a:pt x="13282" y="10201"/>
                </a:lnTo>
                <a:lnTo>
                  <a:pt x="13532" y="10867"/>
                </a:lnTo>
                <a:lnTo>
                  <a:pt x="13740" y="11575"/>
                </a:lnTo>
                <a:lnTo>
                  <a:pt x="13948" y="12282"/>
                </a:lnTo>
                <a:lnTo>
                  <a:pt x="14156" y="13032"/>
                </a:lnTo>
                <a:lnTo>
                  <a:pt x="14239" y="13240"/>
                </a:lnTo>
                <a:lnTo>
                  <a:pt x="14364" y="13365"/>
                </a:lnTo>
                <a:lnTo>
                  <a:pt x="14489" y="13448"/>
                </a:lnTo>
                <a:lnTo>
                  <a:pt x="14656" y="13490"/>
                </a:lnTo>
                <a:lnTo>
                  <a:pt x="15072" y="13490"/>
                </a:lnTo>
                <a:lnTo>
                  <a:pt x="15572" y="13407"/>
                </a:lnTo>
                <a:lnTo>
                  <a:pt x="20651" y="13073"/>
                </a:lnTo>
                <a:lnTo>
                  <a:pt x="20859" y="13032"/>
                </a:lnTo>
                <a:lnTo>
                  <a:pt x="20984" y="12949"/>
                </a:lnTo>
                <a:lnTo>
                  <a:pt x="21068" y="12824"/>
                </a:lnTo>
                <a:lnTo>
                  <a:pt x="21151" y="12657"/>
                </a:lnTo>
                <a:lnTo>
                  <a:pt x="21192" y="12491"/>
                </a:lnTo>
                <a:lnTo>
                  <a:pt x="21192" y="12324"/>
                </a:lnTo>
                <a:lnTo>
                  <a:pt x="21192" y="11991"/>
                </a:lnTo>
                <a:lnTo>
                  <a:pt x="20984" y="10784"/>
                </a:lnTo>
                <a:lnTo>
                  <a:pt x="20776" y="9534"/>
                </a:lnTo>
                <a:lnTo>
                  <a:pt x="20526" y="8327"/>
                </a:lnTo>
                <a:lnTo>
                  <a:pt x="20360" y="7744"/>
                </a:lnTo>
                <a:lnTo>
                  <a:pt x="20152" y="7161"/>
                </a:lnTo>
                <a:lnTo>
                  <a:pt x="19735" y="6204"/>
                </a:lnTo>
                <a:lnTo>
                  <a:pt x="19319" y="5288"/>
                </a:lnTo>
                <a:lnTo>
                  <a:pt x="18861" y="4372"/>
                </a:lnTo>
                <a:lnTo>
                  <a:pt x="18320" y="3581"/>
                </a:lnTo>
                <a:lnTo>
                  <a:pt x="18028" y="3206"/>
                </a:lnTo>
                <a:lnTo>
                  <a:pt x="17695" y="2831"/>
                </a:lnTo>
                <a:lnTo>
                  <a:pt x="17362" y="2456"/>
                </a:lnTo>
                <a:lnTo>
                  <a:pt x="16987" y="2123"/>
                </a:lnTo>
                <a:lnTo>
                  <a:pt x="16613" y="1832"/>
                </a:lnTo>
                <a:lnTo>
                  <a:pt x="16196" y="1541"/>
                </a:lnTo>
                <a:lnTo>
                  <a:pt x="15780" y="1249"/>
                </a:lnTo>
                <a:lnTo>
                  <a:pt x="15280" y="999"/>
                </a:lnTo>
                <a:lnTo>
                  <a:pt x="14531" y="666"/>
                </a:lnTo>
                <a:lnTo>
                  <a:pt x="13740" y="416"/>
                </a:lnTo>
                <a:lnTo>
                  <a:pt x="12907" y="208"/>
                </a:lnTo>
                <a:lnTo>
                  <a:pt x="12116" y="83"/>
                </a:lnTo>
                <a:lnTo>
                  <a:pt x="1128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70"/>
          <p:cNvSpPr txBox="1"/>
          <p:nvPr/>
        </p:nvSpPr>
        <p:spPr>
          <a:xfrm>
            <a:off x="6319950" y="121325"/>
            <a:ext cx="2583000" cy="738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 sz="1800" u="none" cap="none" strike="noStrike">
                <a:solidFill>
                  <a:srgbClr val="0A203E"/>
                </a:solidFill>
                <a:latin typeface="Hanken Grotesk"/>
                <a:ea typeface="Hanken Grotesk"/>
                <a:cs typeface="Hanken Grotesk"/>
                <a:sym typeface="Hanken Grotesk"/>
              </a:rPr>
              <a:t>目的（オブジェクティブ）の草案</a:t>
            </a:r>
            <a:endParaRPr b="1" i="0" sz="1800" u="none" cap="none" strike="noStrike">
              <a:solidFill>
                <a:srgbClr val="0A203E"/>
              </a:solidFill>
              <a:latin typeface="Hanken Grotesk"/>
              <a:ea typeface="Hanken Grotesk"/>
              <a:cs typeface="Hanken Grotesk"/>
              <a:sym typeface="Hanken Grotesk"/>
            </a:endParaRPr>
          </a:p>
        </p:txBody>
      </p:sp>
      <p:sp>
        <p:nvSpPr>
          <p:cNvPr id="697" name="Google Shape;697;p70"/>
          <p:cNvSpPr txBox="1"/>
          <p:nvPr/>
        </p:nvSpPr>
        <p:spPr>
          <a:xfrm>
            <a:off x="6284100" y="1514325"/>
            <a:ext cx="2610900" cy="25860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参加型計画策定を通じて、地域とのパートナーシップを強化する。</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助成金、寄付者、戦略的パートナーシップ、特別地区指定、税収増加型財源モデルなど、幅広い財源を考慮した包括的な資金計画を策定する。</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財政的に実現可能なプロジェクトを計画する。</a:t>
            </a:r>
            <a:endParaRPr b="0" i="0" sz="1200" u="none" cap="none" strike="noStrike">
              <a:solidFill>
                <a:srgbClr val="0A203E"/>
              </a:solidFill>
              <a:latin typeface="Hanken Grotesk"/>
              <a:ea typeface="Hanken Grotesk"/>
              <a:cs typeface="Hanken Grotesk"/>
              <a:sym typeface="Hanken Grotesk"/>
            </a:endParaRPr>
          </a:p>
          <a:p>
            <a:pPr indent="-304800" lvl="0" marL="457200" marR="0" rtl="0" algn="l">
              <a:lnSpc>
                <a:spcPct val="100000"/>
              </a:lnSpc>
              <a:spcBef>
                <a:spcPts val="0"/>
              </a:spcBef>
              <a:spcAft>
                <a:spcPts val="0"/>
              </a:spcAft>
              <a:buClr>
                <a:srgbClr val="0A203E"/>
              </a:buClr>
              <a:buSzPts val="1200"/>
              <a:buFont typeface="Hanken Grotesk"/>
              <a:buChar char="●"/>
            </a:pPr>
            <a:r>
              <a:rPr b="0" i="0" lang="en" sz="1200" u="none" cap="none" strike="noStrike">
                <a:solidFill>
                  <a:srgbClr val="0A203E"/>
                </a:solidFill>
                <a:latin typeface="Hanken Grotesk"/>
                <a:ea typeface="Hanken Grotesk"/>
                <a:cs typeface="Hanken Grotesk"/>
                <a:sym typeface="Hanken Grotesk"/>
              </a:rPr>
              <a:t>将来を見据えた計画を策定する。</a:t>
            </a:r>
            <a:endParaRPr b="0" i="0" sz="1200" u="none" cap="none" strike="noStrike">
              <a:solidFill>
                <a:srgbClr val="0A203E"/>
              </a:solidFill>
              <a:latin typeface="Hanken Grotesk"/>
              <a:ea typeface="Hanken Grotesk"/>
              <a:cs typeface="Hanken Grotesk"/>
              <a:sym typeface="Hanken Grotesk"/>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71"/>
          <p:cNvSpPr txBox="1"/>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Hanken Grotesk"/>
                <a:ea typeface="Hanken Grotesk"/>
                <a:cs typeface="Hanken Grotesk"/>
                <a:sym typeface="Hanken Grotesk"/>
              </a:rPr>
              <a:t>プロジェクトスケジュール</a:t>
            </a:r>
            <a:endParaRPr b="0" i="0" sz="3000" u="none" cap="none" strike="noStrike">
              <a:solidFill>
                <a:srgbClr val="000000"/>
              </a:solidFill>
              <a:latin typeface="Hanken Grotesk"/>
              <a:ea typeface="Hanken Grotesk"/>
              <a:cs typeface="Hanken Grotesk"/>
              <a:sym typeface="Hanken Grotesk"/>
            </a:endParaRPr>
          </a:p>
        </p:txBody>
      </p:sp>
      <p:sp>
        <p:nvSpPr>
          <p:cNvPr id="703" name="Google Shape;703;p71"/>
          <p:cNvSpPr/>
          <p:nvPr/>
        </p:nvSpPr>
        <p:spPr>
          <a:xfrm>
            <a:off x="5883824" y="3473200"/>
            <a:ext cx="3116700" cy="1039500"/>
          </a:xfrm>
          <a:prstGeom prst="roundRect">
            <a:avLst>
              <a:gd fmla="val 16667" name="adj"/>
            </a:avLst>
          </a:prstGeom>
          <a:solidFill>
            <a:srgbClr val="1A3A5F">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704" name="Google Shape;704;p71"/>
          <p:cNvSpPr/>
          <p:nvPr/>
        </p:nvSpPr>
        <p:spPr>
          <a:xfrm>
            <a:off x="2938301" y="2373025"/>
            <a:ext cx="3957900" cy="1011900"/>
          </a:xfrm>
          <a:prstGeom prst="roundRect">
            <a:avLst>
              <a:gd fmla="val 16667" name="adj"/>
            </a:avLst>
          </a:prstGeom>
          <a:solidFill>
            <a:srgbClr val="EB9A36">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705" name="Google Shape;705;p71"/>
          <p:cNvSpPr/>
          <p:nvPr/>
        </p:nvSpPr>
        <p:spPr>
          <a:xfrm>
            <a:off x="143513" y="1233500"/>
            <a:ext cx="3805200" cy="1051200"/>
          </a:xfrm>
          <a:prstGeom prst="roundRect">
            <a:avLst>
              <a:gd fmla="val 16667" name="adj"/>
            </a:avLst>
          </a:prstGeom>
          <a:solidFill>
            <a:srgbClr val="E89FB0">
              <a:alpha val="50196"/>
            </a:srgbClr>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400"/>
              <a:buFont typeface="Arial"/>
              <a:buNone/>
            </a:pPr>
            <a:r>
              <a:t/>
            </a:r>
            <a:endParaRPr b="1" i="0" sz="1400" u="none" cap="none" strike="noStrike">
              <a:solidFill>
                <a:srgbClr val="000000"/>
              </a:solidFill>
              <a:latin typeface="Inter"/>
              <a:ea typeface="Inter"/>
              <a:cs typeface="Inter"/>
              <a:sym typeface="Inter"/>
            </a:endParaRPr>
          </a:p>
        </p:txBody>
      </p:sp>
      <p:sp>
        <p:nvSpPr>
          <p:cNvPr id="706" name="Google Shape;706;p71"/>
          <p:cNvSpPr/>
          <p:nvPr/>
        </p:nvSpPr>
        <p:spPr>
          <a:xfrm>
            <a:off x="1343650" y="1233500"/>
            <a:ext cx="1674900" cy="1051200"/>
          </a:xfrm>
          <a:prstGeom prst="roundRect">
            <a:avLst>
              <a:gd fmla="val 16667" name="adj"/>
            </a:avLst>
          </a:prstGeom>
          <a:solidFill>
            <a:srgbClr val="E89FB0"/>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Inter"/>
                <a:ea typeface="Inter"/>
                <a:cs typeface="Inter"/>
                <a:sym typeface="Inter"/>
              </a:rPr>
              <a:t>シーズン1：</a:t>
            </a:r>
            <a:br>
              <a:rPr b="1" i="0" lang="en" sz="1100" u="none" cap="none" strike="noStrike">
                <a:solidFill>
                  <a:schemeClr val="dk1"/>
                </a:solidFill>
                <a:latin typeface="Inter"/>
                <a:ea typeface="Inter"/>
                <a:cs typeface="Inter"/>
                <a:sym typeface="Inter"/>
              </a:rPr>
            </a:br>
            <a:r>
              <a:rPr b="1" i="0" lang="en" sz="1100" u="none" cap="none" strike="noStrike">
                <a:solidFill>
                  <a:schemeClr val="dk1"/>
                </a:solidFill>
                <a:latin typeface="Inter"/>
                <a:ea typeface="Inter"/>
                <a:cs typeface="Inter"/>
                <a:sym typeface="Inter"/>
              </a:rPr>
              <a:t>意見を聞き、地域の理解を深める</a:t>
            </a:r>
            <a:endParaRPr b="0"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0"/>
              </a:spcAft>
              <a:buClr>
                <a:schemeClr val="dk1"/>
              </a:buClr>
              <a:buSzPts val="1100"/>
              <a:buFont typeface="Arial"/>
              <a:buNone/>
            </a:pPr>
            <a:r>
              <a:rPr b="1" i="0" lang="en" sz="1100" u="none" cap="none" strike="noStrike">
                <a:solidFill>
                  <a:schemeClr val="dk1"/>
                </a:solidFill>
                <a:latin typeface="Inter"/>
                <a:ea typeface="Inter"/>
                <a:cs typeface="Inter"/>
                <a:sym typeface="Inter"/>
              </a:rPr>
              <a:t>2026年夏</a:t>
            </a:r>
            <a:endParaRPr b="1"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1200"/>
              </a:spcAft>
              <a:buClr>
                <a:srgbClr val="000000"/>
              </a:buClr>
              <a:buSzPts val="1100"/>
              <a:buFont typeface="Arial"/>
              <a:buNone/>
            </a:pPr>
            <a:r>
              <a:t/>
            </a:r>
            <a:endParaRPr b="0" i="0" sz="1100" u="none" cap="none" strike="noStrike">
              <a:solidFill>
                <a:schemeClr val="dk1"/>
              </a:solidFill>
              <a:latin typeface="Inter"/>
              <a:ea typeface="Inter"/>
              <a:cs typeface="Inter"/>
              <a:sym typeface="Inter"/>
            </a:endParaRPr>
          </a:p>
        </p:txBody>
      </p:sp>
      <p:sp>
        <p:nvSpPr>
          <p:cNvPr id="707" name="Google Shape;707;p71"/>
          <p:cNvSpPr/>
          <p:nvPr/>
        </p:nvSpPr>
        <p:spPr>
          <a:xfrm>
            <a:off x="4075400" y="2372975"/>
            <a:ext cx="1751100" cy="1011900"/>
          </a:xfrm>
          <a:prstGeom prst="roundRect">
            <a:avLst>
              <a:gd fmla="val 16667" name="adj"/>
            </a:avLst>
          </a:prstGeom>
          <a:solidFill>
            <a:srgbClr val="EB9A3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Inter"/>
                <a:ea typeface="Inter"/>
                <a:cs typeface="Inter"/>
                <a:sym typeface="Inter"/>
              </a:rPr>
              <a:t>シーズン2：</a:t>
            </a:r>
            <a:br>
              <a:rPr b="1" i="0" lang="en" sz="1100" u="none" cap="none" strike="noStrike">
                <a:solidFill>
                  <a:schemeClr val="dk1"/>
                </a:solidFill>
                <a:latin typeface="Inter"/>
                <a:ea typeface="Inter"/>
                <a:cs typeface="Inter"/>
                <a:sym typeface="Inter"/>
              </a:rPr>
            </a:br>
            <a:r>
              <a:rPr b="1" i="0" lang="en" sz="1100" u="none" cap="none" strike="noStrike">
                <a:solidFill>
                  <a:schemeClr val="dk1"/>
                </a:solidFill>
                <a:latin typeface="Inter"/>
                <a:ea typeface="Inter"/>
                <a:cs typeface="Inter"/>
                <a:sym typeface="Inter"/>
              </a:rPr>
              <a:t>ビジョン・コンセプト</a:t>
            </a:r>
            <a:endParaRPr b="1"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0"/>
              </a:spcAft>
              <a:buClr>
                <a:srgbClr val="000000"/>
              </a:buClr>
              <a:buSzPts val="1100"/>
              <a:buFont typeface="Arial"/>
              <a:buNone/>
            </a:pPr>
            <a:r>
              <a:rPr b="1" i="0" lang="en" sz="1100" u="none" cap="none" strike="noStrike">
                <a:solidFill>
                  <a:schemeClr val="dk1"/>
                </a:solidFill>
                <a:latin typeface="Inter"/>
                <a:ea typeface="Inter"/>
                <a:cs typeface="Inter"/>
                <a:sym typeface="Inter"/>
              </a:rPr>
              <a:t>2026年冬</a:t>
            </a:r>
            <a:endParaRPr b="1" i="0" sz="1100" u="none" cap="none" strike="noStrike">
              <a:solidFill>
                <a:schemeClr val="dk1"/>
              </a:solidFill>
              <a:latin typeface="Inter"/>
              <a:ea typeface="Inter"/>
              <a:cs typeface="Inter"/>
              <a:sym typeface="Inter"/>
            </a:endParaRPr>
          </a:p>
          <a:p>
            <a:pPr indent="0" lvl="0" marL="0" marR="0" rtl="0" algn="l">
              <a:lnSpc>
                <a:spcPct val="75000"/>
              </a:lnSpc>
              <a:spcBef>
                <a:spcPts val="1200"/>
              </a:spcBef>
              <a:spcAft>
                <a:spcPts val="1200"/>
              </a:spcAft>
              <a:buClr>
                <a:srgbClr val="000000"/>
              </a:buClr>
              <a:buSzPts val="1100"/>
              <a:buFont typeface="Arial"/>
              <a:buNone/>
            </a:pPr>
            <a:r>
              <a:t/>
            </a:r>
            <a:endParaRPr b="1" i="0" sz="1100" u="none" cap="none" strike="noStrike">
              <a:solidFill>
                <a:schemeClr val="dk1"/>
              </a:solidFill>
              <a:latin typeface="Inter"/>
              <a:ea typeface="Inter"/>
              <a:cs typeface="Inter"/>
              <a:sym typeface="Inter"/>
            </a:endParaRPr>
          </a:p>
        </p:txBody>
      </p:sp>
      <p:sp>
        <p:nvSpPr>
          <p:cNvPr id="708" name="Google Shape;708;p71"/>
          <p:cNvSpPr/>
          <p:nvPr/>
        </p:nvSpPr>
        <p:spPr>
          <a:xfrm>
            <a:off x="6629163" y="3473198"/>
            <a:ext cx="1485300" cy="1039500"/>
          </a:xfrm>
          <a:prstGeom prst="roundRect">
            <a:avLst>
              <a:gd fmla="val 16667" name="adj"/>
            </a:avLst>
          </a:prstGeom>
          <a:solidFill>
            <a:srgbClr val="0A203E"/>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chemeClr val="lt1"/>
                </a:solidFill>
                <a:latin typeface="Inter"/>
                <a:ea typeface="Inter"/>
                <a:cs typeface="Inter"/>
                <a:sym typeface="Inter"/>
              </a:rPr>
              <a:t>シーズン3：</a:t>
            </a:r>
            <a:br>
              <a:rPr b="1" i="0" lang="en" sz="1100" u="none" cap="none" strike="noStrike">
                <a:solidFill>
                  <a:schemeClr val="lt1"/>
                </a:solidFill>
                <a:latin typeface="Inter"/>
                <a:ea typeface="Inter"/>
                <a:cs typeface="Inter"/>
                <a:sym typeface="Inter"/>
              </a:rPr>
            </a:br>
            <a:r>
              <a:rPr b="1" i="0" lang="en" sz="1100" u="none" cap="none" strike="noStrike">
                <a:solidFill>
                  <a:schemeClr val="lt1"/>
                </a:solidFill>
                <a:latin typeface="Inter"/>
                <a:ea typeface="Inter"/>
                <a:cs typeface="Inter"/>
                <a:sym typeface="Inter"/>
              </a:rPr>
              <a:t>詳細化・具体化</a:t>
            </a:r>
            <a:endParaRPr b="1" i="0" sz="1100" u="none" cap="none" strike="noStrike">
              <a:solidFill>
                <a:schemeClr val="lt1"/>
              </a:solidFill>
              <a:latin typeface="Inter"/>
              <a:ea typeface="Inter"/>
              <a:cs typeface="Inter"/>
              <a:sym typeface="Inter"/>
            </a:endParaRPr>
          </a:p>
          <a:p>
            <a:pPr indent="0" lvl="0" marL="0" marR="0" rtl="0" algn="l">
              <a:lnSpc>
                <a:spcPct val="75000"/>
              </a:lnSpc>
              <a:spcBef>
                <a:spcPts val="1200"/>
              </a:spcBef>
              <a:spcAft>
                <a:spcPts val="0"/>
              </a:spcAft>
              <a:buClr>
                <a:srgbClr val="000000"/>
              </a:buClr>
              <a:buSzPts val="1100"/>
              <a:buFont typeface="Arial"/>
              <a:buNone/>
            </a:pPr>
            <a:r>
              <a:rPr b="1" i="0" lang="en" sz="1100" u="none" cap="none" strike="noStrike">
                <a:solidFill>
                  <a:schemeClr val="lt1"/>
                </a:solidFill>
                <a:latin typeface="Inter"/>
                <a:ea typeface="Inter"/>
                <a:cs typeface="Inter"/>
                <a:sym typeface="Inter"/>
              </a:rPr>
              <a:t>2027年春／夏</a:t>
            </a:r>
            <a:endParaRPr b="1" i="0" sz="1100" u="none" cap="none" strike="noStrike">
              <a:solidFill>
                <a:schemeClr val="lt1"/>
              </a:solidFill>
              <a:latin typeface="Inter"/>
              <a:ea typeface="Inter"/>
              <a:cs typeface="Inter"/>
              <a:sym typeface="Inter"/>
            </a:endParaRPr>
          </a:p>
          <a:p>
            <a:pPr indent="0" lvl="0" marL="0" marR="0" rtl="0" algn="l">
              <a:lnSpc>
                <a:spcPct val="75000"/>
              </a:lnSpc>
              <a:spcBef>
                <a:spcPts val="1200"/>
              </a:spcBef>
              <a:spcAft>
                <a:spcPts val="1200"/>
              </a:spcAft>
              <a:buClr>
                <a:srgbClr val="000000"/>
              </a:buClr>
              <a:buSzPts val="1100"/>
              <a:buFont typeface="Arial"/>
              <a:buNone/>
            </a:pPr>
            <a:r>
              <a:t/>
            </a:r>
            <a:endParaRPr b="1" i="0" sz="1100" u="none" cap="none" strike="noStrike">
              <a:solidFill>
                <a:schemeClr val="lt1"/>
              </a:solidFill>
              <a:latin typeface="Inter"/>
              <a:ea typeface="Inter"/>
              <a:cs typeface="Inter"/>
              <a:sym typeface="Inter"/>
            </a:endParaRPr>
          </a:p>
        </p:txBody>
      </p:sp>
      <p:sp>
        <p:nvSpPr>
          <p:cNvPr id="709" name="Google Shape;709;p71"/>
          <p:cNvSpPr txBox="1"/>
          <p:nvPr/>
        </p:nvSpPr>
        <p:spPr>
          <a:xfrm>
            <a:off x="143525" y="1562300"/>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900"/>
              <a:buFont typeface="Arial"/>
              <a:buNone/>
            </a:pPr>
            <a:r>
              <a:rPr b="0" i="0" lang="en" sz="900" u="none" cap="none" strike="noStrike">
                <a:solidFill>
                  <a:srgbClr val="000000"/>
                </a:solidFill>
                <a:latin typeface="Inter Light"/>
                <a:ea typeface="Inter Light"/>
                <a:cs typeface="Inter Light"/>
                <a:sym typeface="Inter Light"/>
              </a:rPr>
              <a:t>アウトリーチ計画、ビジョン、目標</a:t>
            </a:r>
            <a:endParaRPr b="0" i="0" sz="900" u="none" cap="none" strike="noStrike">
              <a:solidFill>
                <a:srgbClr val="000000"/>
              </a:solidFill>
              <a:latin typeface="Inter Light"/>
              <a:ea typeface="Inter Light"/>
              <a:cs typeface="Inter Light"/>
              <a:sym typeface="Inter Light"/>
            </a:endParaRPr>
          </a:p>
        </p:txBody>
      </p:sp>
      <p:sp>
        <p:nvSpPr>
          <p:cNvPr id="710" name="Google Shape;710;p71"/>
          <p:cNvSpPr txBox="1"/>
          <p:nvPr/>
        </p:nvSpPr>
        <p:spPr>
          <a:xfrm>
            <a:off x="3018475" y="1625975"/>
            <a:ext cx="930300" cy="393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コンセプト</a:t>
            </a:r>
            <a:endParaRPr b="0" i="0" sz="1000" u="none" cap="none" strike="noStrike">
              <a:solidFill>
                <a:srgbClr val="000000"/>
              </a:solidFill>
              <a:latin typeface="Inter Light"/>
              <a:ea typeface="Inter Light"/>
              <a:cs typeface="Inter Light"/>
              <a:sym typeface="Inter Light"/>
            </a:endParaRPr>
          </a:p>
        </p:txBody>
      </p:sp>
      <p:sp>
        <p:nvSpPr>
          <p:cNvPr id="711" name="Google Shape;711;p71"/>
          <p:cNvSpPr txBox="1"/>
          <p:nvPr/>
        </p:nvSpPr>
        <p:spPr>
          <a:xfrm>
            <a:off x="2938300" y="2755988"/>
            <a:ext cx="12855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代替案の評価</a:t>
            </a:r>
            <a:endParaRPr b="0" i="0" sz="1000" u="none" cap="none" strike="noStrike">
              <a:solidFill>
                <a:srgbClr val="000000"/>
              </a:solidFill>
              <a:latin typeface="Inter Light"/>
              <a:ea typeface="Inter Light"/>
              <a:cs typeface="Inter Light"/>
              <a:sym typeface="Inter Light"/>
            </a:endParaRPr>
          </a:p>
        </p:txBody>
      </p:sp>
      <p:sp>
        <p:nvSpPr>
          <p:cNvPr id="712" name="Google Shape;712;p71"/>
          <p:cNvSpPr txBox="1"/>
          <p:nvPr/>
        </p:nvSpPr>
        <p:spPr>
          <a:xfrm>
            <a:off x="5782025" y="2756000"/>
            <a:ext cx="11811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推奨コンセプト</a:t>
            </a:r>
            <a:endParaRPr b="0" i="0" sz="1000" u="none" cap="none" strike="noStrike">
              <a:solidFill>
                <a:srgbClr val="000000"/>
              </a:solidFill>
              <a:latin typeface="Inter Light"/>
              <a:ea typeface="Inter Light"/>
              <a:cs typeface="Inter Light"/>
              <a:sym typeface="Inter Light"/>
            </a:endParaRPr>
          </a:p>
        </p:txBody>
      </p:sp>
      <p:sp>
        <p:nvSpPr>
          <p:cNvPr id="713" name="Google Shape;713;p71"/>
          <p:cNvSpPr txBox="1"/>
          <p:nvPr/>
        </p:nvSpPr>
        <p:spPr>
          <a:xfrm>
            <a:off x="5775393" y="3796150"/>
            <a:ext cx="984000" cy="393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計画書</a:t>
            </a:r>
            <a:br>
              <a:rPr b="0" i="0" lang="en" sz="1000" u="none" cap="none" strike="noStrike">
                <a:solidFill>
                  <a:srgbClr val="000000"/>
                </a:solidFill>
                <a:latin typeface="Inter Light"/>
                <a:ea typeface="Inter Light"/>
                <a:cs typeface="Inter Light"/>
                <a:sym typeface="Inter Light"/>
              </a:rPr>
            </a:br>
            <a:r>
              <a:rPr b="0" i="0" lang="en" sz="1000" u="none" cap="none" strike="noStrike">
                <a:solidFill>
                  <a:srgbClr val="000000"/>
                </a:solidFill>
                <a:latin typeface="Inter Light"/>
                <a:ea typeface="Inter Light"/>
                <a:cs typeface="Inter Light"/>
                <a:sym typeface="Inter Light"/>
              </a:rPr>
              <a:t>報告書</a:t>
            </a:r>
            <a:endParaRPr b="0" i="0" sz="1000" u="none" cap="none" strike="noStrike">
              <a:solidFill>
                <a:srgbClr val="000000"/>
              </a:solidFill>
              <a:latin typeface="Inter Light"/>
              <a:ea typeface="Inter Light"/>
              <a:cs typeface="Inter Light"/>
              <a:sym typeface="Inter Light"/>
            </a:endParaRPr>
          </a:p>
        </p:txBody>
      </p:sp>
      <p:sp>
        <p:nvSpPr>
          <p:cNvPr id="714" name="Google Shape;714;p71"/>
          <p:cNvSpPr txBox="1"/>
          <p:nvPr/>
        </p:nvSpPr>
        <p:spPr>
          <a:xfrm>
            <a:off x="8114475" y="3743950"/>
            <a:ext cx="870600" cy="498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rPr b="0" i="0" lang="en" sz="1000" u="none" cap="none" strike="noStrike">
                <a:solidFill>
                  <a:srgbClr val="000000"/>
                </a:solidFill>
                <a:latin typeface="Inter Light"/>
                <a:ea typeface="Inter Light"/>
                <a:cs typeface="Inter Light"/>
                <a:sym typeface="Inter Light"/>
              </a:rPr>
              <a:t>最終</a:t>
            </a:r>
            <a:br>
              <a:rPr b="0" i="0" lang="en" sz="1000" u="none" cap="none" strike="noStrike">
                <a:solidFill>
                  <a:srgbClr val="000000"/>
                </a:solidFill>
                <a:latin typeface="Inter Light"/>
                <a:ea typeface="Inter Light"/>
                <a:cs typeface="Inter Light"/>
                <a:sym typeface="Inter Light"/>
              </a:rPr>
            </a:br>
            <a:r>
              <a:rPr b="0" i="0" lang="en" sz="1000" u="none" cap="none" strike="noStrike">
                <a:solidFill>
                  <a:srgbClr val="000000"/>
                </a:solidFill>
                <a:latin typeface="Inter Light"/>
                <a:ea typeface="Inter Light"/>
                <a:cs typeface="Inter Light"/>
                <a:sym typeface="Inter Light"/>
              </a:rPr>
              <a:t>コンセプト</a:t>
            </a:r>
            <a:endParaRPr b="0" i="0" sz="1000" u="none" cap="none" strike="noStrike">
              <a:solidFill>
                <a:srgbClr val="000000"/>
              </a:solidFill>
              <a:latin typeface="Inter Light"/>
              <a:ea typeface="Inter Light"/>
              <a:cs typeface="Inter Light"/>
              <a:sym typeface="Inter Light"/>
            </a:endParaRPr>
          </a:p>
        </p:txBody>
      </p:sp>
      <p:cxnSp>
        <p:nvCxnSpPr>
          <p:cNvPr id="715" name="Google Shape;715;p71"/>
          <p:cNvCxnSpPr/>
          <p:nvPr/>
        </p:nvCxnSpPr>
        <p:spPr>
          <a:xfrm rot="10800000">
            <a:off x="2633050" y="982025"/>
            <a:ext cx="0" cy="498000"/>
          </a:xfrm>
          <a:prstGeom prst="straightConnector1">
            <a:avLst/>
          </a:prstGeom>
          <a:noFill/>
          <a:ln cap="flat" cmpd="sng" w="9525">
            <a:solidFill>
              <a:schemeClr val="dk1"/>
            </a:solidFill>
            <a:prstDash val="solid"/>
            <a:round/>
            <a:headEnd len="med" w="med" type="oval"/>
            <a:tailEnd len="sm" w="sm" type="none"/>
          </a:ln>
        </p:spPr>
      </p:cxnSp>
      <p:sp>
        <p:nvSpPr>
          <p:cNvPr id="716" name="Google Shape;716;p71"/>
          <p:cNvSpPr txBox="1"/>
          <p:nvPr/>
        </p:nvSpPr>
        <p:spPr>
          <a:xfrm>
            <a:off x="2301841" y="909550"/>
            <a:ext cx="1148700" cy="229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800"/>
              </a:spcBef>
              <a:spcAft>
                <a:spcPts val="0"/>
              </a:spcAft>
              <a:buClr>
                <a:srgbClr val="000000"/>
              </a:buClr>
              <a:buSzPts val="1200"/>
              <a:buFont typeface="Arial"/>
              <a:buNone/>
            </a:pPr>
            <a:r>
              <a:rPr b="1" i="0" lang="en" sz="1200" u="none" cap="none" strike="noStrike">
                <a:solidFill>
                  <a:srgbClr val="000000"/>
                </a:solidFill>
                <a:latin typeface="Inter"/>
                <a:ea typeface="Inter"/>
                <a:cs typeface="Inter"/>
                <a:sym typeface="Inter"/>
              </a:rPr>
              <a:t>現在</a:t>
            </a:r>
            <a:endParaRPr b="1" i="0" sz="1200" u="none" cap="none" strike="noStrike">
              <a:solidFill>
                <a:srgbClr val="000000"/>
              </a:solidFill>
              <a:latin typeface="Inter"/>
              <a:ea typeface="Inter"/>
              <a:cs typeface="Inter"/>
              <a:sym typeface="Inte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72"/>
          <p:cNvSpPr/>
          <p:nvPr/>
        </p:nvSpPr>
        <p:spPr>
          <a:xfrm>
            <a:off x="-2423800" y="-1143000"/>
            <a:ext cx="10572660" cy="6768234"/>
          </a:xfrm>
          <a:custGeom>
            <a:rect b="b" l="l" r="r" t="t"/>
            <a:pathLst>
              <a:path extrusionOk="0" h="447117" w="470471">
                <a:moveTo>
                  <a:pt x="8720" y="422795"/>
                </a:moveTo>
                <a:cubicBezTo>
                  <a:pt x="-10941" y="403867"/>
                  <a:pt x="7377" y="392998"/>
                  <a:pt x="17512" y="333406"/>
                </a:cubicBezTo>
                <a:cubicBezTo>
                  <a:pt x="27648" y="273814"/>
                  <a:pt x="22641" y="118850"/>
                  <a:pt x="69533" y="65241"/>
                </a:cubicBezTo>
                <a:cubicBezTo>
                  <a:pt x="116425" y="11632"/>
                  <a:pt x="232557" y="18226"/>
                  <a:pt x="298866" y="11754"/>
                </a:cubicBezTo>
                <a:cubicBezTo>
                  <a:pt x="365175" y="5282"/>
                  <a:pt x="450411" y="-17676"/>
                  <a:pt x="467385" y="26408"/>
                </a:cubicBezTo>
                <a:cubicBezTo>
                  <a:pt x="484359" y="70492"/>
                  <a:pt x="426965" y="211413"/>
                  <a:pt x="400710" y="276256"/>
                </a:cubicBezTo>
                <a:cubicBezTo>
                  <a:pt x="374455" y="341099"/>
                  <a:pt x="354062" y="387015"/>
                  <a:pt x="309856" y="415468"/>
                </a:cubicBezTo>
                <a:cubicBezTo>
                  <a:pt x="265650" y="443921"/>
                  <a:pt x="185665" y="445753"/>
                  <a:pt x="135476" y="446974"/>
                </a:cubicBezTo>
                <a:cubicBezTo>
                  <a:pt x="85287" y="448195"/>
                  <a:pt x="28381" y="441723"/>
                  <a:pt x="8720" y="42279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2"/>
          <p:cNvSpPr txBox="1"/>
          <p:nvPr>
            <p:ph idx="4294967295" type="title"/>
          </p:nvPr>
        </p:nvSpPr>
        <p:spPr>
          <a:xfrm>
            <a:off x="311700" y="242700"/>
            <a:ext cx="6530100" cy="22758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2900"/>
              <a:buNone/>
            </a:pPr>
            <a:r>
              <a:rPr b="1" lang="en" sz="4800">
                <a:solidFill>
                  <a:schemeClr val="accent3"/>
                </a:solidFill>
              </a:rPr>
              <a:t>意見交換</a:t>
            </a:r>
            <a:endParaRPr b="1" sz="4800">
              <a:solidFill>
                <a:schemeClr val="accent3"/>
              </a:solidFill>
            </a:endParaRPr>
          </a:p>
        </p:txBody>
      </p:sp>
      <p:pic>
        <p:nvPicPr>
          <p:cNvPr id="723" name="Google Shape;723;p72"/>
          <p:cNvPicPr preferRelativeResize="0"/>
          <p:nvPr/>
        </p:nvPicPr>
        <p:blipFill rotWithShape="1">
          <a:blip r:embed="rId3">
            <a:alphaModFix/>
          </a:blip>
          <a:srcRect b="0" l="0" r="0" t="0"/>
          <a:stretch/>
        </p:blipFill>
        <p:spPr>
          <a:xfrm>
            <a:off x="7477972" y="2710623"/>
            <a:ext cx="1238775" cy="24328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7" name="Shape 727"/>
        <p:cNvGrpSpPr/>
        <p:nvPr/>
      </p:nvGrpSpPr>
      <p:grpSpPr>
        <a:xfrm>
          <a:off x="0" y="0"/>
          <a:ext cx="0" cy="0"/>
          <a:chOff x="0" y="0"/>
          <a:chExt cx="0" cy="0"/>
        </a:xfrm>
      </p:grpSpPr>
      <p:pic>
        <p:nvPicPr>
          <p:cNvPr id="728" name="Google Shape;728;p73" title="Pattern 1.jpg"/>
          <p:cNvPicPr preferRelativeResize="0"/>
          <p:nvPr/>
        </p:nvPicPr>
        <p:blipFill rotWithShape="1">
          <a:blip r:embed="rId3">
            <a:alphaModFix amt="25000"/>
          </a:blip>
          <a:srcRect b="0" l="2258" r="0" t="0"/>
          <a:stretch/>
        </p:blipFill>
        <p:spPr>
          <a:xfrm>
            <a:off x="0" y="0"/>
            <a:ext cx="9144003" cy="5143500"/>
          </a:xfrm>
          <a:prstGeom prst="rect">
            <a:avLst/>
          </a:prstGeom>
          <a:noFill/>
          <a:ln>
            <a:noFill/>
          </a:ln>
        </p:spPr>
      </p:pic>
      <p:sp>
        <p:nvSpPr>
          <p:cNvPr id="729" name="Google Shape;729;p73"/>
          <p:cNvSpPr/>
          <p:nvPr/>
        </p:nvSpPr>
        <p:spPr>
          <a:xfrm>
            <a:off x="7570425" y="2550250"/>
            <a:ext cx="1015200" cy="1015200"/>
          </a:xfrm>
          <a:prstGeom prst="roundRect">
            <a:avLst>
              <a:gd fmla="val 16667" name="adj"/>
            </a:avLst>
          </a:prstGeom>
          <a:solidFill>
            <a:schemeClr val="accent1"/>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sp>
        <p:nvSpPr>
          <p:cNvPr id="730" name="Google Shape;730;p73"/>
          <p:cNvSpPr txBox="1"/>
          <p:nvPr/>
        </p:nvSpPr>
        <p:spPr>
          <a:xfrm>
            <a:off x="7323900" y="3565450"/>
            <a:ext cx="1508400" cy="581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484"/>
              </a:spcAft>
              <a:buClr>
                <a:srgbClr val="000000"/>
              </a:buClr>
              <a:buSzPts val="1000"/>
              <a:buFont typeface="Arial"/>
              <a:buNone/>
            </a:pPr>
            <a:r>
              <a:rPr b="1" i="0" lang="en" sz="1000" u="none" cap="none" strike="noStrike">
                <a:solidFill>
                  <a:schemeClr val="accent1"/>
                </a:solidFill>
                <a:latin typeface="Inter"/>
                <a:ea typeface="Inter"/>
                <a:cs typeface="Inter"/>
                <a:sym typeface="Inter"/>
              </a:rPr>
              <a:t>または、デジタルアンケートにご回答ください</a:t>
            </a:r>
            <a:endParaRPr b="1" i="0" sz="1000" u="none" cap="none" strike="noStrike">
              <a:solidFill>
                <a:schemeClr val="accent1"/>
              </a:solidFill>
              <a:latin typeface="Arial"/>
              <a:ea typeface="Arial"/>
              <a:cs typeface="Arial"/>
              <a:sym typeface="Arial"/>
            </a:endParaRPr>
          </a:p>
        </p:txBody>
      </p:sp>
      <p:sp>
        <p:nvSpPr>
          <p:cNvPr id="731" name="Google Shape;731;p73"/>
          <p:cNvSpPr txBox="1"/>
          <p:nvPr/>
        </p:nvSpPr>
        <p:spPr>
          <a:xfrm>
            <a:off x="459675" y="730150"/>
            <a:ext cx="6791100" cy="3755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どの目標が最も共感でき、地域に最も大きな影響を与えると思いますか？</a:t>
            </a:r>
            <a:br>
              <a:rPr b="1" i="0" lang="en" sz="3000" u="none" cap="none" strike="noStrike">
                <a:solidFill>
                  <a:schemeClr val="accent1"/>
                </a:solidFill>
                <a:latin typeface="Hanken Grotesk"/>
                <a:ea typeface="Hanken Grotesk"/>
                <a:cs typeface="Hanken Grotesk"/>
                <a:sym typeface="Hanken Grotesk"/>
              </a:rPr>
            </a:br>
            <a:r>
              <a:rPr b="1" i="0" lang="en" sz="3000" u="none" cap="none" strike="noStrike">
                <a:solidFill>
                  <a:schemeClr val="accent1"/>
                </a:solidFill>
                <a:latin typeface="Hanken Grotesk"/>
                <a:ea typeface="Hanken Grotesk"/>
                <a:cs typeface="Hanken Grotesk"/>
                <a:sym typeface="Hanken Grotesk"/>
              </a:rPr>
              <a:t>優先順位の高い上位5つを選択してください。</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accent1"/>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accent1"/>
                </a:solidFill>
                <a:latin typeface="Hanken Grotesk"/>
                <a:ea typeface="Hanken Grotesk"/>
                <a:cs typeface="Hanken Grotesk"/>
                <a:sym typeface="Hanken Grotesk"/>
              </a:rPr>
              <a:t>この目標設定は適切だと感じますか？不足している内容はありますか？</a:t>
            </a:r>
            <a:endParaRPr b="1" i="0" sz="3000" u="none" cap="none" strike="noStrike">
              <a:solidFill>
                <a:schemeClr val="accent1"/>
              </a:solidFill>
              <a:latin typeface="Hanken Grotesk"/>
              <a:ea typeface="Hanken Grotesk"/>
              <a:cs typeface="Hanken Grotesk"/>
              <a:sym typeface="Hanken Grotesk"/>
            </a:endParaRPr>
          </a:p>
        </p:txBody>
      </p:sp>
      <p:pic>
        <p:nvPicPr>
          <p:cNvPr id="732" name="Google Shape;732;p73" title="qrcode_form.typeform.com.png"/>
          <p:cNvPicPr preferRelativeResize="0"/>
          <p:nvPr/>
        </p:nvPicPr>
        <p:blipFill rotWithShape="1">
          <a:blip r:embed="rId4">
            <a:alphaModFix/>
          </a:blip>
          <a:srcRect b="0" l="0" r="0" t="0"/>
          <a:stretch/>
        </p:blipFill>
        <p:spPr>
          <a:xfrm>
            <a:off x="7596905" y="2576813"/>
            <a:ext cx="962203" cy="96220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6" name="Shape 736"/>
        <p:cNvGrpSpPr/>
        <p:nvPr/>
      </p:nvGrpSpPr>
      <p:grpSpPr>
        <a:xfrm>
          <a:off x="0" y="0"/>
          <a:ext cx="0" cy="0"/>
          <a:chOff x="0" y="0"/>
          <a:chExt cx="0" cy="0"/>
        </a:xfrm>
      </p:grpSpPr>
      <p:pic>
        <p:nvPicPr>
          <p:cNvPr id="737" name="Google Shape;737;p74" title="Pattern 2.jpg"/>
          <p:cNvPicPr preferRelativeResize="0"/>
          <p:nvPr/>
        </p:nvPicPr>
        <p:blipFill rotWithShape="1">
          <a:blip r:embed="rId3">
            <a:alphaModFix amt="25000"/>
          </a:blip>
          <a:srcRect b="0" l="2248" r="0" t="0"/>
          <a:stretch/>
        </p:blipFill>
        <p:spPr>
          <a:xfrm>
            <a:off x="0" y="0"/>
            <a:ext cx="9144003" cy="5143500"/>
          </a:xfrm>
          <a:prstGeom prst="rect">
            <a:avLst/>
          </a:prstGeom>
          <a:noFill/>
          <a:ln>
            <a:noFill/>
          </a:ln>
        </p:spPr>
      </p:pic>
      <p:sp>
        <p:nvSpPr>
          <p:cNvPr id="738" name="Google Shape;738;p74"/>
          <p:cNvSpPr txBox="1"/>
          <p:nvPr/>
        </p:nvSpPr>
        <p:spPr>
          <a:xfrm>
            <a:off x="311700" y="561825"/>
            <a:ext cx="7059300" cy="3739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22D36"/>
                </a:solidFill>
                <a:latin typeface="Hanken Grotesk"/>
                <a:ea typeface="Hanken Grotesk"/>
                <a:cs typeface="Hanken Grotesk"/>
                <a:sym typeface="Hanken Grotesk"/>
              </a:rPr>
              <a:t>プロジェクトエリア内で、安全でない、または移動が困難だと感じる場所や経路はありますか？</a:t>
            </a:r>
            <a:endParaRPr b="1" i="0" sz="3000" u="none" cap="none" strike="noStrike">
              <a:solidFill>
                <a:srgbClr val="522D3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22D3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22D36"/>
                </a:solidFill>
                <a:latin typeface="Hanken Grotesk"/>
                <a:ea typeface="Hanken Grotesk"/>
                <a:cs typeface="Hanken Grotesk"/>
                <a:sym typeface="Hanken Grotesk"/>
              </a:rPr>
              <a:t>現在のギアリー大通りでの体験はいかがですか？どのようなデザイン、雰囲気、機能を持つ場所になってほしいですか？</a:t>
            </a:r>
            <a:endParaRPr b="1" i="0" sz="3000" u="none" cap="none" strike="noStrike">
              <a:solidFill>
                <a:srgbClr val="522D36"/>
              </a:solidFill>
              <a:latin typeface="Hanken Grotesk"/>
              <a:ea typeface="Hanken Grotesk"/>
              <a:cs typeface="Hanken Grotesk"/>
              <a:sym typeface="Hanken Grotesk"/>
            </a:endParaRPr>
          </a:p>
        </p:txBody>
      </p:sp>
      <p:sp>
        <p:nvSpPr>
          <p:cNvPr id="739" name="Google Shape;739;p74"/>
          <p:cNvSpPr/>
          <p:nvPr/>
        </p:nvSpPr>
        <p:spPr>
          <a:xfrm>
            <a:off x="7570425" y="2550250"/>
            <a:ext cx="1015200" cy="1015200"/>
          </a:xfrm>
          <a:prstGeom prst="roundRect">
            <a:avLst>
              <a:gd fmla="val 16667" name="adj"/>
            </a:avLst>
          </a:prstGeom>
          <a:solidFill>
            <a:srgbClr val="522D36"/>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pic>
        <p:nvPicPr>
          <p:cNvPr id="740" name="Google Shape;740;p74" title="qrcode_form.typeform.com.png"/>
          <p:cNvPicPr preferRelativeResize="0"/>
          <p:nvPr/>
        </p:nvPicPr>
        <p:blipFill rotWithShape="1">
          <a:blip r:embed="rId4">
            <a:alphaModFix/>
          </a:blip>
          <a:srcRect b="0" l="0" r="0" t="0"/>
          <a:stretch/>
        </p:blipFill>
        <p:spPr>
          <a:xfrm>
            <a:off x="7596905" y="2576813"/>
            <a:ext cx="962203" cy="962203"/>
          </a:xfrm>
          <a:prstGeom prst="rect">
            <a:avLst/>
          </a:prstGeom>
          <a:noFill/>
          <a:ln>
            <a:noFill/>
          </a:ln>
        </p:spPr>
      </p:pic>
      <p:sp>
        <p:nvSpPr>
          <p:cNvPr id="741" name="Google Shape;741;p74"/>
          <p:cNvSpPr txBox="1"/>
          <p:nvPr/>
        </p:nvSpPr>
        <p:spPr>
          <a:xfrm>
            <a:off x="7323900" y="3565450"/>
            <a:ext cx="1508400" cy="581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484"/>
              </a:spcAft>
              <a:buClr>
                <a:srgbClr val="000000"/>
              </a:buClr>
              <a:buSzPts val="1000"/>
              <a:buFont typeface="Arial"/>
              <a:buNone/>
            </a:pPr>
            <a:r>
              <a:rPr b="1" i="0" lang="en" sz="1000" u="none" cap="none" strike="noStrike">
                <a:solidFill>
                  <a:srgbClr val="522D36"/>
                </a:solidFill>
                <a:latin typeface="Inter"/>
                <a:ea typeface="Inter"/>
                <a:cs typeface="Inter"/>
                <a:sym typeface="Inter"/>
              </a:rPr>
              <a:t>または、デジタルアンケートにご回答ください</a:t>
            </a:r>
            <a:endParaRPr b="1" i="0" sz="1000" u="none" cap="none" strike="noStrike">
              <a:solidFill>
                <a:srgbClr val="522D36"/>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5" name="Shape 745"/>
        <p:cNvGrpSpPr/>
        <p:nvPr/>
      </p:nvGrpSpPr>
      <p:grpSpPr>
        <a:xfrm>
          <a:off x="0" y="0"/>
          <a:ext cx="0" cy="0"/>
          <a:chOff x="0" y="0"/>
          <a:chExt cx="0" cy="0"/>
        </a:xfrm>
      </p:grpSpPr>
      <p:pic>
        <p:nvPicPr>
          <p:cNvPr id="746" name="Google Shape;746;p75" title="260316_Geary Branding_AS-05.jpg"/>
          <p:cNvPicPr preferRelativeResize="0"/>
          <p:nvPr/>
        </p:nvPicPr>
        <p:blipFill rotWithShape="1">
          <a:blip r:embed="rId3">
            <a:alphaModFix amt="25000"/>
          </a:blip>
          <a:srcRect b="0" l="2258" r="0" t="0"/>
          <a:stretch/>
        </p:blipFill>
        <p:spPr>
          <a:xfrm>
            <a:off x="0" y="0"/>
            <a:ext cx="9143997" cy="5143500"/>
          </a:xfrm>
          <a:prstGeom prst="rect">
            <a:avLst/>
          </a:prstGeom>
          <a:noFill/>
          <a:ln>
            <a:noFill/>
          </a:ln>
        </p:spPr>
      </p:pic>
      <p:sp>
        <p:nvSpPr>
          <p:cNvPr id="747" name="Google Shape;747;p75"/>
          <p:cNvSpPr/>
          <p:nvPr/>
        </p:nvSpPr>
        <p:spPr>
          <a:xfrm>
            <a:off x="7570425" y="2550250"/>
            <a:ext cx="1015200" cy="1015200"/>
          </a:xfrm>
          <a:prstGeom prst="roundRect">
            <a:avLst>
              <a:gd fmla="val 16667" name="adj"/>
            </a:avLst>
          </a:prstGeom>
          <a:solidFill>
            <a:srgbClr val="57330E"/>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sp>
        <p:nvSpPr>
          <p:cNvPr id="748" name="Google Shape;748;p75"/>
          <p:cNvSpPr txBox="1"/>
          <p:nvPr/>
        </p:nvSpPr>
        <p:spPr>
          <a:xfrm>
            <a:off x="459675" y="730150"/>
            <a:ext cx="6566400" cy="34170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7330E"/>
                </a:solidFill>
                <a:latin typeface="Hanken Grotesk"/>
                <a:ea typeface="Hanken Grotesk"/>
                <a:cs typeface="Hanken Grotesk"/>
                <a:sym typeface="Hanken Grotesk"/>
              </a:rPr>
              <a:t>ウェスタン・アディションの将来の姿を想像してください。地域はどのようになっていますか？</a:t>
            </a:r>
            <a:endParaRPr b="1" i="0" sz="3000" u="none" cap="none" strike="noStrike">
              <a:solidFill>
                <a:srgbClr val="57330E"/>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7330E"/>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57330E"/>
                </a:solidFill>
                <a:latin typeface="Hanken Grotesk"/>
                <a:ea typeface="Hanken Grotesk"/>
                <a:cs typeface="Hanken Grotesk"/>
                <a:sym typeface="Hanken Grotesk"/>
              </a:rPr>
              <a:t>どのような用途、サービス、または施設（アメニティ）があると考えますか？</a:t>
            </a:r>
            <a:endParaRPr b="1" i="0" sz="3000" u="none" cap="none" strike="noStrike">
              <a:solidFill>
                <a:srgbClr val="57330E"/>
              </a:solidFill>
              <a:latin typeface="Hanken Grotesk"/>
              <a:ea typeface="Hanken Grotesk"/>
              <a:cs typeface="Hanken Grotesk"/>
              <a:sym typeface="Hanken Grotesk"/>
            </a:endParaRPr>
          </a:p>
        </p:txBody>
      </p:sp>
      <p:pic>
        <p:nvPicPr>
          <p:cNvPr id="749" name="Google Shape;749;p75" title="qrcode_form.typeform.com.png"/>
          <p:cNvPicPr preferRelativeResize="0"/>
          <p:nvPr/>
        </p:nvPicPr>
        <p:blipFill rotWithShape="1">
          <a:blip r:embed="rId4">
            <a:alphaModFix/>
          </a:blip>
          <a:srcRect b="0" l="0" r="0" t="0"/>
          <a:stretch/>
        </p:blipFill>
        <p:spPr>
          <a:xfrm>
            <a:off x="7596905" y="2576813"/>
            <a:ext cx="962203" cy="962203"/>
          </a:xfrm>
          <a:prstGeom prst="rect">
            <a:avLst/>
          </a:prstGeom>
          <a:noFill/>
          <a:ln>
            <a:noFill/>
          </a:ln>
        </p:spPr>
      </p:pic>
      <p:sp>
        <p:nvSpPr>
          <p:cNvPr id="750" name="Google Shape;750;p75"/>
          <p:cNvSpPr txBox="1"/>
          <p:nvPr/>
        </p:nvSpPr>
        <p:spPr>
          <a:xfrm>
            <a:off x="7323900" y="3565450"/>
            <a:ext cx="1508400" cy="5817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484"/>
              </a:spcAft>
              <a:buClr>
                <a:srgbClr val="000000"/>
              </a:buClr>
              <a:buSzPts val="1000"/>
              <a:buFont typeface="Arial"/>
              <a:buNone/>
            </a:pPr>
            <a:r>
              <a:rPr b="1" i="0" lang="en" sz="1000" u="none" cap="none" strike="noStrike">
                <a:solidFill>
                  <a:srgbClr val="57330E"/>
                </a:solidFill>
                <a:latin typeface="Inter"/>
                <a:ea typeface="Inter"/>
                <a:cs typeface="Inter"/>
                <a:sym typeface="Inter"/>
              </a:rPr>
              <a:t>または、デジタルアンケートにご回答ください</a:t>
            </a:r>
            <a:endParaRPr b="1" i="0" sz="1000" u="none" cap="none" strike="noStrike">
              <a:solidFill>
                <a:srgbClr val="57330E"/>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54" name="Shape 754"/>
        <p:cNvGrpSpPr/>
        <p:nvPr/>
      </p:nvGrpSpPr>
      <p:grpSpPr>
        <a:xfrm>
          <a:off x="0" y="0"/>
          <a:ext cx="0" cy="0"/>
          <a:chOff x="0" y="0"/>
          <a:chExt cx="0" cy="0"/>
        </a:xfrm>
      </p:grpSpPr>
      <p:sp>
        <p:nvSpPr>
          <p:cNvPr id="755" name="Google Shape;755;p76"/>
          <p:cNvSpPr/>
          <p:nvPr/>
        </p:nvSpPr>
        <p:spPr>
          <a:xfrm>
            <a:off x="558313" y="1852655"/>
            <a:ext cx="2479200" cy="2737500"/>
          </a:xfrm>
          <a:prstGeom prst="roundRect">
            <a:avLst>
              <a:gd fmla="val 11913" name="adj"/>
            </a:avLst>
          </a:prstGeom>
          <a:solidFill>
            <a:schemeClr val="accent4"/>
          </a:solidFill>
          <a:ln>
            <a:noFill/>
          </a:ln>
        </p:spPr>
        <p:txBody>
          <a:bodyPr anchorCtr="0" anchor="t" bIns="84150" lIns="84150" spcFirstLastPara="1" rIns="84150" wrap="square" tIns="8415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どの目標が最も共感でき、地域にとって最も大きな影響を与えると思いますか？上位5つの優先事項を選択してください。</a:t>
            </a:r>
            <a:endParaRPr b="1" i="0" sz="1400" u="none" cap="none" strike="noStrike">
              <a:solidFill>
                <a:schemeClr val="accent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6"/>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6"/>
                </a:solidFill>
                <a:latin typeface="Hanken Grotesk"/>
                <a:ea typeface="Hanken Grotesk"/>
                <a:cs typeface="Hanken Grotesk"/>
                <a:sym typeface="Hanken Grotesk"/>
              </a:rPr>
              <a:t>この目標設定は適切だと感じますか？不足している内容はありますか？</a:t>
            </a:r>
            <a:endParaRPr b="1" i="0" sz="1400" u="none" cap="none" strike="noStrike">
              <a:solidFill>
                <a:schemeClr val="accent6"/>
              </a:solidFill>
              <a:latin typeface="Hanken Grotesk"/>
              <a:ea typeface="Hanken Grotesk"/>
              <a:cs typeface="Hanken Grotesk"/>
              <a:sym typeface="Hanken Grotesk"/>
            </a:endParaRPr>
          </a:p>
        </p:txBody>
      </p:sp>
      <p:sp>
        <p:nvSpPr>
          <p:cNvPr id="756" name="Google Shape;756;p76"/>
          <p:cNvSpPr/>
          <p:nvPr/>
        </p:nvSpPr>
        <p:spPr>
          <a:xfrm>
            <a:off x="3346794" y="1852655"/>
            <a:ext cx="2479200" cy="2737500"/>
          </a:xfrm>
          <a:prstGeom prst="roundRect">
            <a:avLst>
              <a:gd fmla="val 9622" name="adj"/>
            </a:avLst>
          </a:prstGeom>
          <a:solidFill>
            <a:schemeClr val="accent1"/>
          </a:solidFill>
          <a:ln>
            <a:noFill/>
          </a:ln>
        </p:spPr>
        <p:txBody>
          <a:bodyPr anchorCtr="0" anchor="t" bIns="84150" lIns="84150" spcFirstLastPara="1" rIns="84150" wrap="square" tIns="8415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プロジェクトエリア内で、安全でない、または移動が困難だと感じる場所や経路はありますか？</a:t>
            </a:r>
            <a:endParaRPr b="1" i="0" sz="1400" u="none" cap="none" strike="noStrike">
              <a:solidFill>
                <a:schemeClr val="accent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2"/>
              </a:solidFill>
              <a:latin typeface="Hanken Grotesk"/>
              <a:ea typeface="Hanken Grotesk"/>
              <a:cs typeface="Hanken Grotesk"/>
              <a:sym typeface="Hanken Grotesk"/>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2"/>
                </a:solidFill>
                <a:latin typeface="Hanken Grotesk"/>
                <a:ea typeface="Hanken Grotesk"/>
                <a:cs typeface="Hanken Grotesk"/>
                <a:sym typeface="Hanken Grotesk"/>
              </a:rPr>
              <a:t>現在のギアリー大通りでの体験はいかがですか？どのような見た目、雰囲気、または機能を持つ場所になってほしいですか？</a:t>
            </a:r>
            <a:endParaRPr b="1" i="0" sz="1400" u="none" cap="none" strike="noStrike">
              <a:solidFill>
                <a:schemeClr val="accent2"/>
              </a:solidFill>
              <a:latin typeface="Hanken Grotesk"/>
              <a:ea typeface="Hanken Grotesk"/>
              <a:cs typeface="Hanken Grotesk"/>
              <a:sym typeface="Hanken Grotesk"/>
            </a:endParaRPr>
          </a:p>
        </p:txBody>
      </p:sp>
      <p:sp>
        <p:nvSpPr>
          <p:cNvPr id="757" name="Google Shape;757;p76"/>
          <p:cNvSpPr/>
          <p:nvPr/>
        </p:nvSpPr>
        <p:spPr>
          <a:xfrm>
            <a:off x="6106486" y="1852655"/>
            <a:ext cx="2479200" cy="2737500"/>
          </a:xfrm>
          <a:prstGeom prst="roundRect">
            <a:avLst>
              <a:gd fmla="val 9580" name="adj"/>
            </a:avLst>
          </a:prstGeom>
          <a:solidFill>
            <a:schemeClr val="accent3"/>
          </a:solidFill>
          <a:ln>
            <a:noFill/>
          </a:ln>
        </p:spPr>
        <p:txBody>
          <a:bodyPr anchorCtr="0" anchor="t" bIns="84150" lIns="84150" spcFirstLastPara="1" rIns="84150" wrap="square" tIns="8415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accent1"/>
                </a:solidFill>
                <a:latin typeface="Hanken Grotesk"/>
                <a:ea typeface="Hanken Grotesk"/>
                <a:cs typeface="Hanken Grotesk"/>
                <a:sym typeface="Hanken Grotesk"/>
              </a:rPr>
              <a:t>ウェスタン・アディションの将来の姿を想像してください。地域はどのようになっていますか？どのような用途、サービス、または地域に必要な施設があるとよいと思いますか？</a:t>
            </a:r>
            <a:endParaRPr b="0" i="0" sz="1400" u="none" cap="none" strike="noStrike">
              <a:solidFill>
                <a:schemeClr val="accent1"/>
              </a:solidFill>
              <a:latin typeface="Inter"/>
              <a:ea typeface="Inter"/>
              <a:cs typeface="Inter"/>
              <a:sym typeface="Inter"/>
            </a:endParaRPr>
          </a:p>
        </p:txBody>
      </p:sp>
      <p:sp>
        <p:nvSpPr>
          <p:cNvPr id="758" name="Google Shape;758;p76"/>
          <p:cNvSpPr/>
          <p:nvPr/>
        </p:nvSpPr>
        <p:spPr>
          <a:xfrm>
            <a:off x="7570425" y="359575"/>
            <a:ext cx="1015200" cy="1015200"/>
          </a:xfrm>
          <a:prstGeom prst="roundRect">
            <a:avLst>
              <a:gd fmla="val 16667" name="adj"/>
            </a:avLst>
          </a:prstGeom>
          <a:solidFill>
            <a:schemeClr val="accent5"/>
          </a:solidFill>
          <a:ln>
            <a:noFill/>
          </a:ln>
        </p:spPr>
        <p:txBody>
          <a:bodyPr anchorCtr="0" anchor="ctr" bIns="34000" lIns="34000" spcFirstLastPara="1" rIns="34000" wrap="square" tIns="34000">
            <a:noAutofit/>
          </a:bodyPr>
          <a:lstStyle/>
          <a:p>
            <a:pPr indent="0" lvl="0" marL="0" marR="0" rtl="0" algn="ctr">
              <a:lnSpc>
                <a:spcPct val="100000"/>
              </a:lnSpc>
              <a:spcBef>
                <a:spcPts val="0"/>
              </a:spcBef>
              <a:spcAft>
                <a:spcPts val="0"/>
              </a:spcAft>
              <a:buClr>
                <a:srgbClr val="000000"/>
              </a:buClr>
              <a:buSzPts val="521"/>
              <a:buFont typeface="Arial"/>
              <a:buNone/>
            </a:pPr>
            <a:r>
              <a:t/>
            </a:r>
            <a:endParaRPr b="0" i="0" sz="521" u="none" cap="none" strike="noStrike">
              <a:solidFill>
                <a:srgbClr val="000000"/>
              </a:solidFill>
              <a:latin typeface="Inter"/>
              <a:ea typeface="Inter"/>
              <a:cs typeface="Inter"/>
              <a:sym typeface="Inter"/>
            </a:endParaRPr>
          </a:p>
        </p:txBody>
      </p:sp>
      <p:pic>
        <p:nvPicPr>
          <p:cNvPr id="759" name="Google Shape;759;p76" title="qrcode_form.typeform.com.png"/>
          <p:cNvPicPr preferRelativeResize="0"/>
          <p:nvPr/>
        </p:nvPicPr>
        <p:blipFill rotWithShape="1">
          <a:blip r:embed="rId3">
            <a:alphaModFix/>
          </a:blip>
          <a:srcRect b="0" l="0" r="0" t="0"/>
          <a:stretch/>
        </p:blipFill>
        <p:spPr>
          <a:xfrm>
            <a:off x="7596905" y="386138"/>
            <a:ext cx="962203" cy="962203"/>
          </a:xfrm>
          <a:prstGeom prst="rect">
            <a:avLst/>
          </a:prstGeom>
          <a:noFill/>
          <a:ln>
            <a:noFill/>
          </a:ln>
        </p:spPr>
      </p:pic>
      <p:sp>
        <p:nvSpPr>
          <p:cNvPr id="760" name="Google Shape;760;p76"/>
          <p:cNvSpPr txBox="1"/>
          <p:nvPr/>
        </p:nvSpPr>
        <p:spPr>
          <a:xfrm>
            <a:off x="5460450" y="892175"/>
            <a:ext cx="2062200" cy="5817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1484"/>
              </a:spcAft>
              <a:buClr>
                <a:srgbClr val="000000"/>
              </a:buClr>
              <a:buSzPts val="1000"/>
              <a:buFont typeface="Arial"/>
              <a:buNone/>
            </a:pPr>
            <a:r>
              <a:rPr b="0" i="0" lang="en" sz="1000" u="none" cap="none" strike="noStrike">
                <a:solidFill>
                  <a:schemeClr val="dk1"/>
                </a:solidFill>
                <a:latin typeface="Inter"/>
                <a:ea typeface="Inter"/>
                <a:cs typeface="Inter"/>
                <a:sym typeface="Inter"/>
              </a:rPr>
              <a:t>または、デジタルアンケートにご回答ください</a:t>
            </a:r>
            <a:endParaRPr b="0" i="0" sz="1000" u="none" cap="none" strike="noStrike">
              <a:solidFill>
                <a:schemeClr val="dk1"/>
              </a:solidFill>
              <a:latin typeface="Inter"/>
              <a:ea typeface="Inter"/>
              <a:cs typeface="Inter"/>
              <a:sym typeface="Inter"/>
            </a:endParaRPr>
          </a:p>
        </p:txBody>
      </p:sp>
      <p:sp>
        <p:nvSpPr>
          <p:cNvPr id="761" name="Google Shape;761;p76"/>
          <p:cNvSpPr txBox="1"/>
          <p:nvPr>
            <p:ph type="title"/>
          </p:nvPr>
        </p:nvSpPr>
        <p:spPr>
          <a:xfrm>
            <a:off x="311700" y="242707"/>
            <a:ext cx="8520600" cy="572700"/>
          </a:xfrm>
          <a:prstGeom prst="rect">
            <a:avLst/>
          </a:prstGeom>
          <a:noFill/>
          <a:ln>
            <a:noFill/>
          </a:ln>
        </p:spPr>
        <p:txBody>
          <a:bodyPr anchorCtr="0" anchor="t" bIns="93500" lIns="93500" spcFirstLastPara="1" rIns="93500" wrap="square" tIns="93500">
            <a:noAutofit/>
          </a:bodyPr>
          <a:lstStyle/>
          <a:p>
            <a:pPr indent="0" lvl="0" marL="0" rtl="0" algn="l">
              <a:lnSpc>
                <a:spcPct val="100000"/>
              </a:lnSpc>
              <a:spcBef>
                <a:spcPts val="0"/>
              </a:spcBef>
              <a:spcAft>
                <a:spcPts val="0"/>
              </a:spcAft>
              <a:buSzPts val="3000"/>
              <a:buNone/>
            </a:pPr>
            <a:r>
              <a:rPr lang="en"/>
              <a:t>ディスカッション</a:t>
            </a:r>
            <a:endParaRPr/>
          </a:p>
          <a:p>
            <a:pPr indent="0" lvl="0" marL="0" rtl="0" algn="l">
              <a:lnSpc>
                <a:spcPct val="100000"/>
              </a:lnSpc>
              <a:spcBef>
                <a:spcPts val="0"/>
              </a:spcBef>
              <a:spcAft>
                <a:spcPts val="0"/>
              </a:spcAft>
              <a:buSzPts val="3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0A203E"/>
      </a:accent1>
      <a:accent2>
        <a:srgbClr val="E89FB0"/>
      </a:accent2>
      <a:accent3>
        <a:srgbClr val="EB9A36"/>
      </a:accent3>
      <a:accent4>
        <a:srgbClr val="96B8A2"/>
      </a:accent4>
      <a:accent5>
        <a:srgbClr val="FFECBB"/>
      </a:accent5>
      <a:accent6>
        <a:srgbClr val="5680C1"/>
      </a:accent6>
      <a:hlink>
        <a:srgbClr val="F4837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0A203E"/>
      </a:accent1>
      <a:accent2>
        <a:srgbClr val="E89FB0"/>
      </a:accent2>
      <a:accent3>
        <a:srgbClr val="EB9A36"/>
      </a:accent3>
      <a:accent4>
        <a:srgbClr val="204529"/>
      </a:accent4>
      <a:accent5>
        <a:srgbClr val="E7D7B4"/>
      </a:accent5>
      <a:accent6>
        <a:srgbClr val="FBEDB4"/>
      </a:accent6>
      <a:hlink>
        <a:srgbClr val="E89FB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