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omments/modernComment_101_CB93DC52.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94" r:id="rId3"/>
    <p:sldId id="258" r:id="rId4"/>
    <p:sldId id="27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ABBA00-F297-46D7-8E91-DCC778A6FF59}" name="Abe Bingham" initials="AB" userId="S::abingham@sfcta.org::32464794-120d-4361-aabd-1a9ad6e9ab7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EEFED"/>
    <a:srgbClr val="CFE7E5"/>
    <a:srgbClr val="B9D9EC"/>
    <a:srgbClr val="1C355E"/>
    <a:srgbClr val="006C69"/>
    <a:srgbClr val="A0D0CB"/>
    <a:srgbClr val="FF8D6D"/>
    <a:srgbClr val="003B49"/>
    <a:srgbClr val="FFB81D"/>
    <a:srgbClr val="5FA7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46213" autoAdjust="0"/>
  </p:normalViewPr>
  <p:slideViewPr>
    <p:cSldViewPr snapToGrid="0">
      <p:cViewPr varScale="1">
        <p:scale>
          <a:sx n="33" d="100"/>
          <a:sy n="33" d="100"/>
        </p:scale>
        <p:origin x="2443" y="19"/>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omments/modernComment_101_CB93DC52.xml><?xml version="1.0" encoding="utf-8"?>
<p188:cmLst xmlns:a="http://schemas.openxmlformats.org/drawingml/2006/main" xmlns:r="http://schemas.openxmlformats.org/officeDocument/2006/relationships" xmlns:p188="http://schemas.microsoft.com/office/powerpoint/2018/8/main">
  <p188:cm id="{5D980ABD-77E0-4307-AB3E-3E8FA7F3CE54}" authorId="{ACABBA00-F297-46D7-8E91-DCC778A6FF59}" created="2022-06-10T16:37:45.962">
    <ac:deMkLst xmlns:ac="http://schemas.microsoft.com/office/drawing/2013/main/command">
      <pc:docMk xmlns:pc="http://schemas.microsoft.com/office/powerpoint/2013/main/command"/>
      <pc:sldMk xmlns:pc="http://schemas.microsoft.com/office/powerpoint/2013/main/command" cId="3415465042" sldId="257"/>
      <ac:spMk id="2" creationId="{74CE4B51-5207-4845-8A47-A39F0790A8C7}"/>
    </ac:deMkLst>
    <p188:txBody>
      <a:bodyPr/>
      <a:lstStyle/>
      <a:p>
        <a:r>
          <a:rPr lang="en-US"/>
          <a:t>Remember to add a document title (File &gt; Info)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E2CFD-B368-6347-80AB-141727108E6A}" type="datetimeFigureOut">
              <a:rPr lang="en-US" smtClean="0"/>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B8FB1-BFE2-2345-8B78-5F94D8324521}" type="slidenum">
              <a:rPr lang="en-US" smtClean="0"/>
              <a:t>‹#›</a:t>
            </a:fld>
            <a:endParaRPr lang="en-US"/>
          </a:p>
        </p:txBody>
      </p:sp>
    </p:spTree>
    <p:extLst>
      <p:ext uri="{BB962C8B-B14F-4D97-AF65-F5344CB8AC3E}">
        <p14:creationId xmlns:p14="http://schemas.microsoft.com/office/powerpoint/2010/main" val="2540357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1999, San Francisco voters passed Proposition I that designated the use of proceeds from the sales and/or disposition of former Central Freeway parcels to build Octavia Boulevard and to use any remaining revenues for transportation improvements to corridors on or ancillary to Octavia Boulevard. Consistent with Article XIX of the California Constitution, proceeds can only be used for the research, planning, construction, improvement, maintenance, and operation of public streets and highways. </a:t>
            </a:r>
          </a:p>
          <a:p>
            <a:r>
              <a:rPr lang="en-US" sz="1200" kern="1200" dirty="0">
                <a:solidFill>
                  <a:schemeClr val="tx1"/>
                </a:solidFill>
                <a:effectLst/>
                <a:latin typeface="+mn-lt"/>
                <a:ea typeface="+mn-ea"/>
                <a:cs typeface="+mn-cs"/>
              </a:rPr>
              <a:t>Prop I required the Transportation Authority to prioritize the ancillary projects with guidance from the Central Freeway Citizens Advisory Committee (CAC) and our Technical Working Group, which includes the SFMTA, SF Public Works, SF Planning, and regional transit operators. The Central Freeway CAC has since dissolved, but we have met the intent of Prop I by working with the Market and Octavia CAC (MOCAC) to identify and prioritize projects for the Octavia Improvements Study.</a:t>
            </a:r>
            <a:endParaRPr lang="en-US" dirty="0"/>
          </a:p>
        </p:txBody>
      </p:sp>
      <p:sp>
        <p:nvSpPr>
          <p:cNvPr id="4" name="Slide Number Placeholder 3"/>
          <p:cNvSpPr>
            <a:spLocks noGrp="1"/>
          </p:cNvSpPr>
          <p:nvPr>
            <p:ph type="sldNum" sz="quarter" idx="5"/>
          </p:nvPr>
        </p:nvSpPr>
        <p:spPr/>
        <p:txBody>
          <a:bodyPr/>
          <a:lstStyle/>
          <a:p>
            <a:fld id="{0EAB8FB1-BFE2-2345-8B78-5F94D8324521}" type="slidenum">
              <a:rPr lang="en-US" smtClean="0"/>
              <a:t>2</a:t>
            </a:fld>
            <a:endParaRPr lang="en-US"/>
          </a:p>
        </p:txBody>
      </p:sp>
    </p:spTree>
    <p:extLst>
      <p:ext uri="{BB962C8B-B14F-4D97-AF65-F5344CB8AC3E}">
        <p14:creationId xmlns:p14="http://schemas.microsoft.com/office/powerpoint/2010/main" val="393333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Octavia Improvements Study, adopted by the Transportation Authority in June 2023, recommends street safety and traffic management concepts to be funded by the Market and Octavia Special Revenue Fund (Special Fund). </a:t>
            </a:r>
          </a:p>
          <a:p>
            <a:r>
              <a:rPr lang="en-US" sz="1200" b="1" kern="1200" dirty="0">
                <a:solidFill>
                  <a:schemeClr val="tx1"/>
                </a:solidFill>
                <a:effectLst/>
                <a:latin typeface="+mn-lt"/>
                <a:ea typeface="+mn-ea"/>
                <a:cs typeface="+mn-cs"/>
              </a:rPr>
              <a:t>Octavia Improvements Study. </a:t>
            </a:r>
            <a:r>
              <a:rPr lang="en-US" sz="1200" kern="1200" dirty="0">
                <a:solidFill>
                  <a:schemeClr val="tx1"/>
                </a:solidFill>
                <a:effectLst/>
                <a:latin typeface="+mn-lt"/>
                <a:ea typeface="+mn-ea"/>
                <a:cs typeface="+mn-cs"/>
              </a:rPr>
              <a:t>Approved by the Transportation Authority in June 2023 (Resolution 23-55), the Octavia Improvements Study recommends near-term local safety and connectivity improvements, as well as longer-term regional congestion management strategies, to support the safety and efficiency of Octavia Boulevard and surrounding streets.  Informed by technical analysis and community outreach, the Study identifies a set of local safety and connectivity improvements to be funded by Special Fund revenues. We led the Study in partnership with the SFMTA and undertook two major rounds of community outreach, including special collaboration with the MOCAC.</a:t>
            </a:r>
          </a:p>
          <a:p>
            <a:r>
              <a:rPr lang="en-US" sz="1200" b="0" kern="1200" dirty="0">
                <a:solidFill>
                  <a:schemeClr val="tx1"/>
                </a:solidFill>
                <a:effectLst/>
                <a:latin typeface="+mn-lt"/>
                <a:ea typeface="+mn-ea"/>
                <a:cs typeface="+mn-cs"/>
              </a:rPr>
              <a:t>The Octavia Improvements Study included the following Local Safety &amp; Connectivity    </a:t>
            </a:r>
            <a:r>
              <a:rPr lang="en-US" sz="1200" b="0" kern="1200">
                <a:solidFill>
                  <a:schemeClr val="tx1"/>
                </a:solidFill>
                <a:effectLst/>
                <a:latin typeface="+mn-lt"/>
                <a:ea typeface="+mn-ea"/>
                <a:cs typeface="+mn-cs"/>
              </a:rPr>
              <a:t>concept recommendations.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Attachment 2 provides an update prepared by SFMTA with the current status of advancing these recommendations with revenues from the Special Fund.</a:t>
            </a:r>
          </a:p>
        </p:txBody>
      </p:sp>
      <p:sp>
        <p:nvSpPr>
          <p:cNvPr id="4" name="Slide Number Placeholder 3"/>
          <p:cNvSpPr>
            <a:spLocks noGrp="1"/>
          </p:cNvSpPr>
          <p:nvPr>
            <p:ph type="sldNum" sz="quarter" idx="5"/>
          </p:nvPr>
        </p:nvSpPr>
        <p:spPr/>
        <p:txBody>
          <a:bodyPr/>
          <a:lstStyle/>
          <a:p>
            <a:fld id="{0EAB8FB1-BFE2-2345-8B78-5F94D8324521}" type="slidenum">
              <a:rPr lang="en-US" smtClean="0"/>
              <a:t>3</a:t>
            </a:fld>
            <a:endParaRPr lang="en-US"/>
          </a:p>
        </p:txBody>
      </p:sp>
    </p:spTree>
    <p:extLst>
      <p:ext uri="{BB962C8B-B14F-4D97-AF65-F5344CB8AC3E}">
        <p14:creationId xmlns:p14="http://schemas.microsoft.com/office/powerpoint/2010/main" val="875927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F1B17D-794C-2045-83C9-1AFC4DC630FE}"/>
              </a:ext>
              <a:ext uri="{C183D7F6-B498-43B3-948B-1728B52AA6E4}">
                <adec:decorative xmlns:adec="http://schemas.microsoft.com/office/drawing/2017/decorative" val="1"/>
              </a:ext>
            </a:extLst>
          </p:cNvPr>
          <p:cNvPicPr>
            <a:picLocks noChangeAspect="1"/>
          </p:cNvPicPr>
          <p:nvPr userDrawn="1"/>
        </p:nvPicPr>
        <p:blipFill rotWithShape="1">
          <a:blip r:embed="rId2">
            <a:alphaModFix amt="51000"/>
            <a:extLst>
              <a:ext uri="{28A0092B-C50C-407E-A947-70E740481C1C}">
                <a14:useLocalDpi xmlns:a14="http://schemas.microsoft.com/office/drawing/2010/main" val="0"/>
              </a:ext>
            </a:extLst>
          </a:blip>
          <a:srcRect l="75" t="17379" r="75" b="120"/>
          <a:stretch/>
        </p:blipFill>
        <p:spPr>
          <a:xfrm>
            <a:off x="162911" y="162910"/>
            <a:ext cx="11866179" cy="6532180"/>
          </a:xfrm>
          <a:prstGeom prst="rect">
            <a:avLst/>
          </a:prstGeom>
          <a:solidFill>
            <a:srgbClr val="A0D0CB">
              <a:alpha val="57000"/>
            </a:srgbClr>
          </a:solidFill>
        </p:spPr>
      </p:pic>
      <p:sp>
        <p:nvSpPr>
          <p:cNvPr id="12" name="Text Placeholder 11">
            <a:extLst>
              <a:ext uri="{FF2B5EF4-FFF2-40B4-BE49-F238E27FC236}">
                <a16:creationId xmlns:a16="http://schemas.microsoft.com/office/drawing/2014/main" id="{0E512DC8-C2E1-214F-A484-3CE0F7CE9103}"/>
              </a:ext>
            </a:extLst>
          </p:cNvPr>
          <p:cNvSpPr>
            <a:spLocks noGrp="1"/>
          </p:cNvSpPr>
          <p:nvPr>
            <p:ph type="body" sz="quarter" idx="13" hasCustomPrompt="1"/>
          </p:nvPr>
        </p:nvSpPr>
        <p:spPr>
          <a:xfrm>
            <a:off x="838200" y="796637"/>
            <a:ext cx="10515600" cy="4062525"/>
          </a:xfrm>
          <a:effectLst/>
        </p:spPr>
        <p:txBody>
          <a:bodyPr>
            <a:noAutofit/>
          </a:bodyPr>
          <a:lstStyle>
            <a:lvl1pPr marL="6350" indent="0">
              <a:lnSpc>
                <a:spcPct val="90000"/>
              </a:lnSpc>
              <a:spcAft>
                <a:spcPts val="1600"/>
              </a:spcAft>
              <a:buNone/>
              <a:tabLst/>
              <a:defRPr sz="7200" b="1" i="0">
                <a:solidFill>
                  <a:srgbClr val="1C355E"/>
                </a:solidFill>
                <a:latin typeface="Avenir Next LT Pro" panose="020B0504020202020204" pitchFamily="34" charset="0"/>
              </a:defRPr>
            </a:lvl1pPr>
            <a:lvl2pPr marL="6350" indent="0">
              <a:spcAft>
                <a:spcPts val="1600"/>
              </a:spcAft>
              <a:buNone/>
              <a:tabLst/>
              <a:defRPr>
                <a:solidFill>
                  <a:srgbClr val="1C355E"/>
                </a:solidFill>
                <a:latin typeface="Avenir Next LT Pro" panose="020B0504020202020204" pitchFamily="34" charset="0"/>
              </a:defRPr>
            </a:lvl2pPr>
            <a:lvl3pPr marL="6350" indent="0">
              <a:lnSpc>
                <a:spcPct val="100000"/>
              </a:lnSpc>
              <a:buNone/>
              <a:tabLst/>
              <a:defRPr sz="1400">
                <a:solidFill>
                  <a:srgbClr val="1C355E"/>
                </a:solidFill>
                <a:latin typeface="Avenir Next LT Pro" panose="020B0504020202020204" pitchFamily="34" charset="0"/>
              </a:defRPr>
            </a:lvl3pPr>
            <a:lvl4pPr>
              <a:buNone/>
              <a:defRPr>
                <a:solidFill>
                  <a:schemeClr val="bg1"/>
                </a:solidFill>
              </a:defRPr>
            </a:lvl4pPr>
            <a:lvl5pPr>
              <a:buNone/>
              <a:defRPr>
                <a:solidFill>
                  <a:schemeClr val="bg1"/>
                </a:solidFill>
              </a:defRPr>
            </a:lvl5pPr>
          </a:lstStyle>
          <a:p>
            <a:pPr lvl="0"/>
            <a:r>
              <a:rPr lang="en-US" dirty="0"/>
              <a:t>Presentation Title goes in this space</a:t>
            </a:r>
          </a:p>
          <a:p>
            <a:pPr lvl="1"/>
            <a:r>
              <a:rPr lang="en-US" dirty="0"/>
              <a:t>Use the indent button for subtitle styles</a:t>
            </a:r>
          </a:p>
          <a:p>
            <a:pPr lvl="2"/>
            <a:r>
              <a:rPr lang="en-US" dirty="0"/>
              <a:t>Keep indenting to get this very small sub-subtitle</a:t>
            </a:r>
          </a:p>
        </p:txBody>
      </p:sp>
      <p:pic>
        <p:nvPicPr>
          <p:cNvPr id="14" name="Picture 13" descr="San Francisco County Transportation Authority logo">
            <a:extLst>
              <a:ext uri="{FF2B5EF4-FFF2-40B4-BE49-F238E27FC236}">
                <a16:creationId xmlns:a16="http://schemas.microsoft.com/office/drawing/2014/main" id="{8BA8CE1F-73E0-8445-BAFC-39579410D4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377236"/>
            <a:ext cx="2283691" cy="637309"/>
          </a:xfrm>
          <a:prstGeom prst="rect">
            <a:avLst/>
          </a:prstGeom>
        </p:spPr>
      </p:pic>
      <p:sp>
        <p:nvSpPr>
          <p:cNvPr id="16" name="Text Placeholder 15">
            <a:extLst>
              <a:ext uri="{FF2B5EF4-FFF2-40B4-BE49-F238E27FC236}">
                <a16:creationId xmlns:a16="http://schemas.microsoft.com/office/drawing/2014/main" id="{8CB75A8C-AAF0-7648-8B92-F02D94649ACE}"/>
              </a:ext>
            </a:extLst>
          </p:cNvPr>
          <p:cNvSpPr>
            <a:spLocks noGrp="1"/>
          </p:cNvSpPr>
          <p:nvPr>
            <p:ph type="body" sz="quarter" idx="14" hasCustomPrompt="1"/>
          </p:nvPr>
        </p:nvSpPr>
        <p:spPr>
          <a:xfrm>
            <a:off x="4301837" y="5377235"/>
            <a:ext cx="7051964" cy="637309"/>
          </a:xfrm>
        </p:spPr>
        <p:txBody>
          <a:bodyPr anchor="ctr" anchorCtr="0">
            <a:noAutofit/>
          </a:bodyPr>
          <a:lstStyle>
            <a:lvl1pPr marL="0" marR="0" indent="0" algn="r" defTabSz="914400" rtl="0" eaLnBrk="1" fontAlgn="auto" latinLnBrk="0" hangingPunct="1">
              <a:lnSpc>
                <a:spcPct val="100000"/>
              </a:lnSpc>
              <a:spcBef>
                <a:spcPts val="0"/>
              </a:spcBef>
              <a:spcAft>
                <a:spcPts val="200"/>
              </a:spcAft>
              <a:buClrTx/>
              <a:buSzTx/>
              <a:buFont typeface="Arial" panose="020B0604020202020204" pitchFamily="34" charset="0"/>
              <a:buNone/>
              <a:tabLst/>
              <a:defRPr lang="en-US" sz="1400" b="0" smtClean="0">
                <a:solidFill>
                  <a:srgbClr val="006C69"/>
                </a:solidFill>
                <a:effectLst/>
                <a:latin typeface="Franklin Gothic Book" panose="020B0503020102020204" pitchFamily="34" charset="0"/>
              </a:defRPr>
            </a:lvl1pPr>
            <a:lvl2pPr algn="r">
              <a:defRPr sz="1400">
                <a:latin typeface="Franklin Gothic Book" panose="020B0503020102020204" pitchFamily="34" charset="0"/>
              </a:defRPr>
            </a:lvl2pPr>
            <a:lvl3pPr algn="r">
              <a:defRPr sz="1400">
                <a:latin typeface="Franklin Gothic Book" panose="020B0503020102020204" pitchFamily="34" charset="0"/>
              </a:defRPr>
            </a:lvl3pPr>
            <a:lvl4pPr algn="r">
              <a:defRPr sz="1400">
                <a:latin typeface="Franklin Gothic Book" panose="020B0503020102020204" pitchFamily="34" charset="0"/>
              </a:defRPr>
            </a:lvl4pPr>
            <a:lvl5pPr algn="r">
              <a:defRPr sz="1400">
                <a:latin typeface="Franklin Gothic Book" panose="020B0503020102020204" pitchFamily="34" charset="0"/>
              </a:defRPr>
            </a:lvl5pPr>
          </a:lstStyle>
          <a:p>
            <a:pPr lvl="0"/>
            <a:r>
              <a:rPr lang="en-US" dirty="0"/>
              <a:t>Committee Name — Agenda Item 1</a:t>
            </a:r>
          </a:p>
          <a:p>
            <a:pPr lvl="0"/>
            <a:r>
              <a:rPr lang="en-US" dirty="0"/>
              <a:t>January 1, 2021</a:t>
            </a:r>
          </a:p>
        </p:txBody>
      </p:sp>
      <p:cxnSp>
        <p:nvCxnSpPr>
          <p:cNvPr id="4" name="Straight Connector 3">
            <a:extLst>
              <a:ext uri="{FF2B5EF4-FFF2-40B4-BE49-F238E27FC236}">
                <a16:creationId xmlns:a16="http://schemas.microsoft.com/office/drawing/2014/main" id="{95A044EF-881A-744F-A6FE-A76BC08E7C04}"/>
              </a:ext>
              <a:ext uri="{C183D7F6-B498-43B3-948B-1728B52AA6E4}">
                <adec:decorative xmlns:adec="http://schemas.microsoft.com/office/drawing/2017/decorative" val="1"/>
              </a:ext>
            </a:extLst>
          </p:cNvPr>
          <p:cNvCxnSpPr>
            <a:cxnSpLocks/>
          </p:cNvCxnSpPr>
          <p:nvPr userDrawn="1"/>
        </p:nvCxnSpPr>
        <p:spPr>
          <a:xfrm>
            <a:off x="838200" y="5175199"/>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87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2 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0EADA-2FC3-4CA7-A230-410E408A974C}"/>
              </a:ext>
            </a:extLst>
          </p:cNvPr>
          <p:cNvSpPr>
            <a:spLocks noGrp="1"/>
          </p:cNvSpPr>
          <p:nvPr>
            <p:ph idx="1"/>
          </p:nvPr>
        </p:nvSpPr>
        <p:spPr>
          <a:xfrm>
            <a:off x="557766" y="505690"/>
            <a:ext cx="3425414" cy="5465619"/>
          </a:xfrm>
        </p:spPr>
        <p:txBody>
          <a:bodyPr>
            <a:noAutofit/>
          </a:bodyPr>
          <a:lstStyle>
            <a:lvl1pPr>
              <a:spcAft>
                <a:spcPts val="1600"/>
              </a:spcAft>
              <a:defRPr sz="4400">
                <a:solidFill>
                  <a:srgbClr val="006C69"/>
                </a:solidFill>
                <a:latin typeface="Avenir Next LT Pro" panose="020B0504020202020204" pitchFamily="34" charset="0"/>
              </a:defRPr>
            </a:lvl1pPr>
            <a:lvl2pPr>
              <a:defRPr b="1">
                <a:latin typeface="Avenir Next LT Pro" panose="020B0504020202020204" pitchFamily="34" charset="0"/>
              </a:defRPr>
            </a:lvl2pPr>
            <a:lvl3pPr marL="6350" indent="0">
              <a:buNone/>
              <a:tabLst/>
              <a:defRPr sz="2800">
                <a:latin typeface="Avenir Next LT Pro" panose="020B0504020202020204" pitchFamily="34" charset="0"/>
              </a:defRPr>
            </a:lvl3pPr>
            <a:lvl4pPr marL="288925" indent="-282575">
              <a:buFont typeface="System Font Regular"/>
              <a:buChar char="●"/>
              <a:tabLst/>
              <a:defRPr sz="2400">
                <a:latin typeface="Avenir Next LT Pro" panose="020B0504020202020204" pitchFamily="34" charset="0"/>
              </a:defRPr>
            </a:lvl4pPr>
            <a:lvl5pPr marL="571500" indent="-282575">
              <a:buFont typeface="System Font Regular"/>
              <a:buChar char="-"/>
              <a:tabLst/>
              <a:defRPr>
                <a:latin typeface="Avenir Next LT Pro" panose="020B0504020202020204" pitchFamily="34" charset="0"/>
              </a:defRPr>
            </a:lvl5pPr>
            <a:lvl6pPr marL="862013" indent="-220663">
              <a:buFont typeface="System Font Regular"/>
              <a:buChar char="◦"/>
              <a:tabLst/>
              <a:defRPr>
                <a:latin typeface="Avenir Next LT Pro" panose="020B05040202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3">
            <a:extLst>
              <a:ext uri="{FF2B5EF4-FFF2-40B4-BE49-F238E27FC236}">
                <a16:creationId xmlns:a16="http://schemas.microsoft.com/office/drawing/2014/main" id="{FBF71760-AE57-834F-AA4E-CFF43FBE2928}"/>
              </a:ext>
            </a:extLst>
          </p:cNvPr>
          <p:cNvSpPr>
            <a:spLocks noGrp="1"/>
          </p:cNvSpPr>
          <p:nvPr>
            <p:ph type="pic" sz="quarter" idx="14"/>
          </p:nvPr>
        </p:nvSpPr>
        <p:spPr>
          <a:xfrm>
            <a:off x="4380351" y="557766"/>
            <a:ext cx="3430671" cy="5413543"/>
          </a:xfrm>
          <a:solidFill>
            <a:schemeClr val="bg1">
              <a:lumMod val="85000"/>
            </a:schemeClr>
          </a:solidFill>
        </p:spPr>
        <p:txBody>
          <a:bodyPr/>
          <a:lstStyle>
            <a:lvl1pPr>
              <a:defRPr>
                <a:latin typeface="Avenir Next LT Pro" panose="020B0504020202020204" pitchFamily="34" charset="0"/>
              </a:defRPr>
            </a:lvl1pPr>
          </a:lstStyle>
          <a:p>
            <a:r>
              <a:rPr lang="en-US"/>
              <a:t>Click icon to add picture</a:t>
            </a:r>
            <a:endParaRPr lang="en-US" dirty="0"/>
          </a:p>
        </p:txBody>
      </p:sp>
      <p:sp>
        <p:nvSpPr>
          <p:cNvPr id="9" name="Text Placeholder 8">
            <a:extLst>
              <a:ext uri="{FF2B5EF4-FFF2-40B4-BE49-F238E27FC236}">
                <a16:creationId xmlns:a16="http://schemas.microsoft.com/office/drawing/2014/main" id="{CC9D5EDF-2F05-A1A1-21DF-F4F6F7C20AD8}"/>
              </a:ext>
            </a:extLst>
          </p:cNvPr>
          <p:cNvSpPr>
            <a:spLocks noGrp="1"/>
          </p:cNvSpPr>
          <p:nvPr>
            <p:ph type="body" sz="quarter" idx="16" hasCustomPrompt="1"/>
          </p:nvPr>
        </p:nvSpPr>
        <p:spPr>
          <a:xfrm>
            <a:off x="5510360" y="5780488"/>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sp>
        <p:nvSpPr>
          <p:cNvPr id="4" name="Picture Placeholder 3">
            <a:extLst>
              <a:ext uri="{FF2B5EF4-FFF2-40B4-BE49-F238E27FC236}">
                <a16:creationId xmlns:a16="http://schemas.microsoft.com/office/drawing/2014/main" id="{4C7B67E9-9EFB-724E-9C14-E3D8B00E406A}"/>
              </a:ext>
            </a:extLst>
          </p:cNvPr>
          <p:cNvSpPr>
            <a:spLocks noGrp="1"/>
          </p:cNvSpPr>
          <p:nvPr>
            <p:ph type="pic" sz="quarter" idx="13"/>
          </p:nvPr>
        </p:nvSpPr>
        <p:spPr>
          <a:xfrm>
            <a:off x="8203562" y="557766"/>
            <a:ext cx="3430671" cy="5413543"/>
          </a:xfrm>
          <a:solidFill>
            <a:schemeClr val="bg1">
              <a:lumMod val="85000"/>
            </a:schemeClr>
          </a:solidFill>
        </p:spPr>
        <p:txBody>
          <a:bodyPr/>
          <a:lstStyle>
            <a:lvl1pPr>
              <a:defRPr>
                <a:latin typeface="Avenir Next LT Pro" panose="020B0504020202020204" pitchFamily="34" charset="0"/>
              </a:defRPr>
            </a:lvl1pPr>
          </a:lstStyle>
          <a:p>
            <a:r>
              <a:rPr lang="en-US"/>
              <a:t>Click icon to add picture</a:t>
            </a:r>
            <a:endParaRPr lang="en-US" dirty="0"/>
          </a:p>
        </p:txBody>
      </p:sp>
      <p:sp>
        <p:nvSpPr>
          <p:cNvPr id="8" name="Text Placeholder 8">
            <a:extLst>
              <a:ext uri="{FF2B5EF4-FFF2-40B4-BE49-F238E27FC236}">
                <a16:creationId xmlns:a16="http://schemas.microsoft.com/office/drawing/2014/main" id="{5592AA8E-89B9-44BA-2FFD-AE0AC113E36A}"/>
              </a:ext>
            </a:extLst>
          </p:cNvPr>
          <p:cNvSpPr>
            <a:spLocks noGrp="1"/>
          </p:cNvSpPr>
          <p:nvPr>
            <p:ph type="body" sz="quarter" idx="15" hasCustomPrompt="1"/>
          </p:nvPr>
        </p:nvSpPr>
        <p:spPr>
          <a:xfrm>
            <a:off x="9333571" y="5780488"/>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pic>
        <p:nvPicPr>
          <p:cNvPr id="7" name="Picture 6" descr="San Francisco County Transportation Authority logo">
            <a:extLst>
              <a:ext uri="{FF2B5EF4-FFF2-40B4-BE49-F238E27FC236}">
                <a16:creationId xmlns:a16="http://schemas.microsoft.com/office/drawing/2014/main" id="{A7D8044D-6220-3C4D-871B-9ED7B816A6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767" y="6143306"/>
            <a:ext cx="1859852" cy="519028"/>
          </a:xfrm>
          <a:prstGeom prst="rect">
            <a:avLst/>
          </a:prstGeom>
        </p:spPr>
      </p:pic>
      <p:sp>
        <p:nvSpPr>
          <p:cNvPr id="12" name="Slide Number Placeholder 5">
            <a:extLst>
              <a:ext uri="{FF2B5EF4-FFF2-40B4-BE49-F238E27FC236}">
                <a16:creationId xmlns:a16="http://schemas.microsoft.com/office/drawing/2014/main" id="{D161E9B5-E1F4-594A-8C24-B2614D92ADFB}"/>
              </a:ext>
            </a:extLst>
          </p:cNvPr>
          <p:cNvSpPr>
            <a:spLocks noGrp="1"/>
          </p:cNvSpPr>
          <p:nvPr>
            <p:ph type="sldNum" sz="quarter" idx="12"/>
          </p:nvPr>
        </p:nvSpPr>
        <p:spPr>
          <a:xfrm>
            <a:off x="8891034" y="6220258"/>
            <a:ext cx="2743200" cy="365125"/>
          </a:xfrm>
        </p:spPr>
        <p:txBody>
          <a:bodyPr rIns="0"/>
          <a:lstStyle/>
          <a:p>
            <a:fld id="{4D082EF0-8D24-4083-96A5-EB15AADA686A}" type="slidenum">
              <a:rPr lang="en-US" smtClean="0"/>
              <a:t>‹#›</a:t>
            </a:fld>
            <a:endParaRPr lang="en-US" dirty="0"/>
          </a:p>
        </p:txBody>
      </p:sp>
    </p:spTree>
    <p:extLst>
      <p:ext uri="{BB962C8B-B14F-4D97-AF65-F5344CB8AC3E}">
        <p14:creationId xmlns:p14="http://schemas.microsoft.com/office/powerpoint/2010/main" val="221128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2 photo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4B21311-1436-1040-B0A9-F5EEE2B2A2AE}"/>
              </a:ext>
            </a:extLst>
          </p:cNvPr>
          <p:cNvSpPr>
            <a:spLocks noGrp="1"/>
          </p:cNvSpPr>
          <p:nvPr>
            <p:ph type="title"/>
          </p:nvPr>
        </p:nvSpPr>
        <p:spPr>
          <a:xfrm>
            <a:off x="557765" y="505691"/>
            <a:ext cx="11076468" cy="553998"/>
          </a:xfrm>
        </p:spPr>
        <p:txBody>
          <a:bodyPr wrap="square" anchor="t" anchorCtr="0">
            <a:noAutofit/>
          </a:bodyPr>
          <a:lstStyle>
            <a:lvl1pPr>
              <a:lnSpc>
                <a:spcPct val="100000"/>
              </a:lnSpc>
              <a:spcAft>
                <a:spcPts val="1600"/>
              </a:spcAft>
              <a:defRPr sz="4400">
                <a:latin typeface="Avenir Next LT Pro" panose="020B05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08CECA-24EA-A84A-8016-F0013760DCB1}"/>
              </a:ext>
            </a:extLst>
          </p:cNvPr>
          <p:cNvSpPr>
            <a:spLocks noGrp="1"/>
          </p:cNvSpPr>
          <p:nvPr>
            <p:ph type="body" sz="quarter" idx="15"/>
          </p:nvPr>
        </p:nvSpPr>
        <p:spPr>
          <a:xfrm>
            <a:off x="557766" y="1376515"/>
            <a:ext cx="3425414" cy="4594794"/>
          </a:xfrm>
        </p:spPr>
        <p:txBody>
          <a:bodyPr>
            <a:noAutofit/>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a:extLst>
              <a:ext uri="{FF2B5EF4-FFF2-40B4-BE49-F238E27FC236}">
                <a16:creationId xmlns:a16="http://schemas.microsoft.com/office/drawing/2014/main" id="{3AA961F5-7DF2-6640-9011-9B26A5294E7F}"/>
              </a:ext>
            </a:extLst>
          </p:cNvPr>
          <p:cNvSpPr>
            <a:spLocks noGrp="1"/>
          </p:cNvSpPr>
          <p:nvPr>
            <p:ph type="pic" sz="quarter" idx="14"/>
          </p:nvPr>
        </p:nvSpPr>
        <p:spPr>
          <a:xfrm>
            <a:off x="4380351" y="1376514"/>
            <a:ext cx="3430671" cy="4594795"/>
          </a:xfrm>
          <a:solidFill>
            <a:schemeClr val="bg1">
              <a:lumMod val="85000"/>
            </a:schemeClr>
          </a:solidFill>
        </p:spPr>
        <p:txBody>
          <a:bodyPr/>
          <a:lstStyle>
            <a:lvl1pPr>
              <a:defRPr>
                <a:latin typeface="Avenir Next LT Pro" panose="020B0504020202020204" pitchFamily="34" charset="0"/>
              </a:defRPr>
            </a:lvl1pPr>
          </a:lstStyle>
          <a:p>
            <a:r>
              <a:rPr lang="en-US"/>
              <a:t>Click icon to add picture</a:t>
            </a:r>
            <a:endParaRPr lang="en-US" dirty="0"/>
          </a:p>
        </p:txBody>
      </p:sp>
      <p:sp>
        <p:nvSpPr>
          <p:cNvPr id="9" name="Text Placeholder 8">
            <a:extLst>
              <a:ext uri="{FF2B5EF4-FFF2-40B4-BE49-F238E27FC236}">
                <a16:creationId xmlns:a16="http://schemas.microsoft.com/office/drawing/2014/main" id="{AF21D514-80B9-FE06-AE20-00FFB36DFAD1}"/>
              </a:ext>
            </a:extLst>
          </p:cNvPr>
          <p:cNvSpPr>
            <a:spLocks noGrp="1"/>
          </p:cNvSpPr>
          <p:nvPr>
            <p:ph type="body" sz="quarter" idx="17" hasCustomPrompt="1"/>
          </p:nvPr>
        </p:nvSpPr>
        <p:spPr>
          <a:xfrm>
            <a:off x="5510360" y="5780488"/>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sp>
        <p:nvSpPr>
          <p:cNvPr id="4" name="Picture Placeholder 3">
            <a:extLst>
              <a:ext uri="{FF2B5EF4-FFF2-40B4-BE49-F238E27FC236}">
                <a16:creationId xmlns:a16="http://schemas.microsoft.com/office/drawing/2014/main" id="{4C7B67E9-9EFB-724E-9C14-E3D8B00E406A}"/>
              </a:ext>
            </a:extLst>
          </p:cNvPr>
          <p:cNvSpPr>
            <a:spLocks noGrp="1"/>
          </p:cNvSpPr>
          <p:nvPr>
            <p:ph type="pic" sz="quarter" idx="13"/>
          </p:nvPr>
        </p:nvSpPr>
        <p:spPr>
          <a:xfrm>
            <a:off x="8203562" y="1376514"/>
            <a:ext cx="3430671" cy="4594796"/>
          </a:xfrm>
          <a:solidFill>
            <a:schemeClr val="bg1">
              <a:lumMod val="85000"/>
            </a:schemeClr>
          </a:solidFill>
        </p:spPr>
        <p:txBody>
          <a:bodyPr/>
          <a:lstStyle>
            <a:lvl1pPr>
              <a:defRPr>
                <a:latin typeface="Avenir Next LT Pro" panose="020B0504020202020204" pitchFamily="34" charset="0"/>
              </a:defRPr>
            </a:lvl1pPr>
          </a:lstStyle>
          <a:p>
            <a:r>
              <a:rPr lang="en-US"/>
              <a:t>Click icon to add picture</a:t>
            </a:r>
            <a:endParaRPr lang="en-US" dirty="0"/>
          </a:p>
        </p:txBody>
      </p:sp>
      <p:sp>
        <p:nvSpPr>
          <p:cNvPr id="8" name="Text Placeholder 8">
            <a:extLst>
              <a:ext uri="{FF2B5EF4-FFF2-40B4-BE49-F238E27FC236}">
                <a16:creationId xmlns:a16="http://schemas.microsoft.com/office/drawing/2014/main" id="{6A1DE714-9302-CAB7-D899-D332B87ADBF3}"/>
              </a:ext>
            </a:extLst>
          </p:cNvPr>
          <p:cNvSpPr>
            <a:spLocks noGrp="1"/>
          </p:cNvSpPr>
          <p:nvPr>
            <p:ph type="body" sz="quarter" idx="16" hasCustomPrompt="1"/>
          </p:nvPr>
        </p:nvSpPr>
        <p:spPr>
          <a:xfrm>
            <a:off x="9333571" y="5780488"/>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pic>
        <p:nvPicPr>
          <p:cNvPr id="7" name="Picture 6" descr="San Francisco County Transportation Authority logo">
            <a:extLst>
              <a:ext uri="{FF2B5EF4-FFF2-40B4-BE49-F238E27FC236}">
                <a16:creationId xmlns:a16="http://schemas.microsoft.com/office/drawing/2014/main" id="{A7D8044D-6220-3C4D-871B-9ED7B816A6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767" y="6143306"/>
            <a:ext cx="1859852" cy="519028"/>
          </a:xfrm>
          <a:prstGeom prst="rect">
            <a:avLst/>
          </a:prstGeom>
        </p:spPr>
      </p:pic>
      <p:sp>
        <p:nvSpPr>
          <p:cNvPr id="15" name="Slide Number Placeholder 5">
            <a:extLst>
              <a:ext uri="{FF2B5EF4-FFF2-40B4-BE49-F238E27FC236}">
                <a16:creationId xmlns:a16="http://schemas.microsoft.com/office/drawing/2014/main" id="{A804AF1C-A0B5-DD45-836C-B36094DF797B}"/>
              </a:ext>
            </a:extLst>
          </p:cNvPr>
          <p:cNvSpPr>
            <a:spLocks noGrp="1"/>
          </p:cNvSpPr>
          <p:nvPr>
            <p:ph type="sldNum" sz="quarter" idx="12"/>
          </p:nvPr>
        </p:nvSpPr>
        <p:spPr>
          <a:xfrm>
            <a:off x="8891034" y="6220258"/>
            <a:ext cx="2743200" cy="365125"/>
          </a:xfrm>
        </p:spPr>
        <p:txBody>
          <a:bodyPr rIns="0"/>
          <a:lstStyle/>
          <a:p>
            <a:fld id="{4D082EF0-8D24-4083-96A5-EB15AADA686A}" type="slidenum">
              <a:rPr lang="en-US" smtClean="0"/>
              <a:t>‹#›</a:t>
            </a:fld>
            <a:endParaRPr lang="en-US" dirty="0"/>
          </a:p>
        </p:txBody>
      </p:sp>
    </p:spTree>
    <p:extLst>
      <p:ext uri="{BB962C8B-B14F-4D97-AF65-F5344CB8AC3E}">
        <p14:creationId xmlns:p14="http://schemas.microsoft.com/office/powerpoint/2010/main" val="2879290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photo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4B21311-1436-1040-B0A9-F5EEE2B2A2AE}"/>
              </a:ext>
            </a:extLst>
          </p:cNvPr>
          <p:cNvSpPr>
            <a:spLocks noGrp="1"/>
          </p:cNvSpPr>
          <p:nvPr>
            <p:ph type="title"/>
          </p:nvPr>
        </p:nvSpPr>
        <p:spPr>
          <a:xfrm>
            <a:off x="557765" y="505691"/>
            <a:ext cx="11076468" cy="553998"/>
          </a:xfrm>
        </p:spPr>
        <p:txBody>
          <a:bodyPr wrap="square" anchor="t" anchorCtr="0">
            <a:noAutofit/>
          </a:bodyPr>
          <a:lstStyle>
            <a:lvl1pPr>
              <a:lnSpc>
                <a:spcPct val="100000"/>
              </a:lnSpc>
              <a:spcAft>
                <a:spcPts val="1600"/>
              </a:spcAft>
              <a:defRPr sz="4400">
                <a:latin typeface="Avenir Next LT Pro" panose="020B0504020202020204" pitchFamily="34" charset="0"/>
              </a:defRPr>
            </a:lvl1pPr>
          </a:lstStyle>
          <a:p>
            <a:r>
              <a:rPr lang="en-US"/>
              <a:t>Click to edit Master title style</a:t>
            </a:r>
            <a:endParaRPr lang="en-US" dirty="0"/>
          </a:p>
        </p:txBody>
      </p:sp>
      <p:sp>
        <p:nvSpPr>
          <p:cNvPr id="12" name="Picture Placeholder 3">
            <a:extLst>
              <a:ext uri="{FF2B5EF4-FFF2-40B4-BE49-F238E27FC236}">
                <a16:creationId xmlns:a16="http://schemas.microsoft.com/office/drawing/2014/main" id="{3AA961F5-7DF2-6640-9011-9B26A5294E7F}"/>
              </a:ext>
            </a:extLst>
          </p:cNvPr>
          <p:cNvSpPr>
            <a:spLocks noGrp="1"/>
          </p:cNvSpPr>
          <p:nvPr>
            <p:ph type="pic" sz="quarter" idx="14"/>
          </p:nvPr>
        </p:nvSpPr>
        <p:spPr>
          <a:xfrm>
            <a:off x="557766" y="1376516"/>
            <a:ext cx="5341652" cy="4594794"/>
          </a:xfrm>
          <a:solidFill>
            <a:schemeClr val="bg1">
              <a:lumMod val="85000"/>
            </a:schemeClr>
          </a:solidFill>
        </p:spPr>
        <p:txBody>
          <a:bodyPr/>
          <a:lstStyle>
            <a:lvl1pPr>
              <a:defRPr>
                <a:latin typeface="Avenir Next LT Pro" panose="020B0504020202020204" pitchFamily="34" charset="0"/>
              </a:defRPr>
            </a:lvl1pPr>
          </a:lstStyle>
          <a:p>
            <a:r>
              <a:rPr lang="en-US"/>
              <a:t>Click icon to add picture</a:t>
            </a:r>
            <a:endParaRPr lang="en-US" dirty="0"/>
          </a:p>
        </p:txBody>
      </p:sp>
      <p:sp>
        <p:nvSpPr>
          <p:cNvPr id="9" name="Text Placeholder 8">
            <a:extLst>
              <a:ext uri="{FF2B5EF4-FFF2-40B4-BE49-F238E27FC236}">
                <a16:creationId xmlns:a16="http://schemas.microsoft.com/office/drawing/2014/main" id="{AF21D514-80B9-FE06-AE20-00FFB36DFAD1}"/>
              </a:ext>
            </a:extLst>
          </p:cNvPr>
          <p:cNvSpPr>
            <a:spLocks noGrp="1"/>
          </p:cNvSpPr>
          <p:nvPr>
            <p:ph type="body" sz="quarter" idx="17" hasCustomPrompt="1"/>
          </p:nvPr>
        </p:nvSpPr>
        <p:spPr>
          <a:xfrm>
            <a:off x="3598755" y="5780488"/>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sp>
        <p:nvSpPr>
          <p:cNvPr id="4" name="Picture Placeholder 3">
            <a:extLst>
              <a:ext uri="{FF2B5EF4-FFF2-40B4-BE49-F238E27FC236}">
                <a16:creationId xmlns:a16="http://schemas.microsoft.com/office/drawing/2014/main" id="{4C7B67E9-9EFB-724E-9C14-E3D8B00E406A}"/>
              </a:ext>
            </a:extLst>
          </p:cNvPr>
          <p:cNvSpPr>
            <a:spLocks noGrp="1"/>
          </p:cNvSpPr>
          <p:nvPr>
            <p:ph type="pic" sz="quarter" idx="13"/>
          </p:nvPr>
        </p:nvSpPr>
        <p:spPr>
          <a:xfrm>
            <a:off x="6291958" y="1376516"/>
            <a:ext cx="5342276" cy="4594794"/>
          </a:xfrm>
          <a:solidFill>
            <a:schemeClr val="bg1">
              <a:lumMod val="85000"/>
            </a:schemeClr>
          </a:solidFill>
        </p:spPr>
        <p:txBody>
          <a:bodyPr/>
          <a:lstStyle>
            <a:lvl1pPr>
              <a:defRPr>
                <a:latin typeface="Avenir Next LT Pro" panose="020B0504020202020204" pitchFamily="34" charset="0"/>
              </a:defRPr>
            </a:lvl1pPr>
          </a:lstStyle>
          <a:p>
            <a:r>
              <a:rPr lang="en-US"/>
              <a:t>Click icon to add picture</a:t>
            </a:r>
            <a:endParaRPr lang="en-US" dirty="0"/>
          </a:p>
        </p:txBody>
      </p:sp>
      <p:sp>
        <p:nvSpPr>
          <p:cNvPr id="8" name="Text Placeholder 8">
            <a:extLst>
              <a:ext uri="{FF2B5EF4-FFF2-40B4-BE49-F238E27FC236}">
                <a16:creationId xmlns:a16="http://schemas.microsoft.com/office/drawing/2014/main" id="{6A1DE714-9302-CAB7-D899-D332B87ADBF3}"/>
              </a:ext>
            </a:extLst>
          </p:cNvPr>
          <p:cNvSpPr>
            <a:spLocks noGrp="1"/>
          </p:cNvSpPr>
          <p:nvPr>
            <p:ph type="body" sz="quarter" idx="16" hasCustomPrompt="1"/>
          </p:nvPr>
        </p:nvSpPr>
        <p:spPr>
          <a:xfrm>
            <a:off x="9333571" y="5780488"/>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pic>
        <p:nvPicPr>
          <p:cNvPr id="7" name="Picture 6" descr="San Francisco County Transportation Authority logo">
            <a:extLst>
              <a:ext uri="{FF2B5EF4-FFF2-40B4-BE49-F238E27FC236}">
                <a16:creationId xmlns:a16="http://schemas.microsoft.com/office/drawing/2014/main" id="{A7D8044D-6220-3C4D-871B-9ED7B816A6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767" y="6143306"/>
            <a:ext cx="1859852" cy="519028"/>
          </a:xfrm>
          <a:prstGeom prst="rect">
            <a:avLst/>
          </a:prstGeom>
        </p:spPr>
      </p:pic>
      <p:sp>
        <p:nvSpPr>
          <p:cNvPr id="15" name="Slide Number Placeholder 5">
            <a:extLst>
              <a:ext uri="{FF2B5EF4-FFF2-40B4-BE49-F238E27FC236}">
                <a16:creationId xmlns:a16="http://schemas.microsoft.com/office/drawing/2014/main" id="{A804AF1C-A0B5-DD45-836C-B36094DF797B}"/>
              </a:ext>
            </a:extLst>
          </p:cNvPr>
          <p:cNvSpPr>
            <a:spLocks noGrp="1"/>
          </p:cNvSpPr>
          <p:nvPr>
            <p:ph type="sldNum" sz="quarter" idx="12"/>
          </p:nvPr>
        </p:nvSpPr>
        <p:spPr>
          <a:xfrm>
            <a:off x="8891034" y="6220258"/>
            <a:ext cx="2743200" cy="365125"/>
          </a:xfrm>
        </p:spPr>
        <p:txBody>
          <a:bodyPr rIns="0"/>
          <a:lstStyle/>
          <a:p>
            <a:fld id="{4D082EF0-8D24-4083-96A5-EB15AADA686A}" type="slidenum">
              <a:rPr lang="en-US" smtClean="0"/>
              <a:t>‹#›</a:t>
            </a:fld>
            <a:endParaRPr lang="en-US" dirty="0"/>
          </a:p>
        </p:txBody>
      </p:sp>
    </p:spTree>
    <p:extLst>
      <p:ext uri="{BB962C8B-B14F-4D97-AF65-F5344CB8AC3E}">
        <p14:creationId xmlns:p14="http://schemas.microsoft.com/office/powerpoint/2010/main" val="1299821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photo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4B21311-1436-1040-B0A9-F5EEE2B2A2AE}"/>
              </a:ext>
            </a:extLst>
          </p:cNvPr>
          <p:cNvSpPr>
            <a:spLocks noGrp="1"/>
          </p:cNvSpPr>
          <p:nvPr>
            <p:ph type="title"/>
          </p:nvPr>
        </p:nvSpPr>
        <p:spPr>
          <a:xfrm>
            <a:off x="557765" y="505691"/>
            <a:ext cx="11076468" cy="553998"/>
          </a:xfrm>
        </p:spPr>
        <p:txBody>
          <a:bodyPr wrap="square" anchor="t" anchorCtr="0">
            <a:noAutofit/>
          </a:bodyPr>
          <a:lstStyle>
            <a:lvl1pPr>
              <a:lnSpc>
                <a:spcPct val="100000"/>
              </a:lnSpc>
              <a:spcAft>
                <a:spcPts val="1600"/>
              </a:spcAft>
              <a:defRPr sz="4400">
                <a:latin typeface="Avenir Next LT Pro" panose="020B0504020202020204" pitchFamily="34" charset="0"/>
              </a:defRPr>
            </a:lvl1pPr>
          </a:lstStyle>
          <a:p>
            <a:r>
              <a:rPr lang="en-US"/>
              <a:t>Click to edit Master title style</a:t>
            </a:r>
            <a:endParaRPr lang="en-US" dirty="0"/>
          </a:p>
        </p:txBody>
      </p:sp>
      <p:sp>
        <p:nvSpPr>
          <p:cNvPr id="13" name="Picture Placeholder 3">
            <a:extLst>
              <a:ext uri="{FF2B5EF4-FFF2-40B4-BE49-F238E27FC236}">
                <a16:creationId xmlns:a16="http://schemas.microsoft.com/office/drawing/2014/main" id="{443B7764-6482-BF4C-90BC-D17F230836E1}"/>
              </a:ext>
            </a:extLst>
          </p:cNvPr>
          <p:cNvSpPr>
            <a:spLocks noGrp="1"/>
          </p:cNvSpPr>
          <p:nvPr>
            <p:ph type="pic" sz="quarter" idx="15"/>
          </p:nvPr>
        </p:nvSpPr>
        <p:spPr>
          <a:xfrm>
            <a:off x="557140" y="1376516"/>
            <a:ext cx="3430671" cy="4594794"/>
          </a:xfrm>
          <a:solidFill>
            <a:schemeClr val="bg1">
              <a:lumMod val="85000"/>
            </a:schemeClr>
          </a:solidFill>
        </p:spPr>
        <p:txBody>
          <a:bodyPr/>
          <a:lstStyle>
            <a:lvl1pPr>
              <a:defRPr>
                <a:latin typeface="Avenir Next LT Pro" panose="020B0504020202020204" pitchFamily="34" charset="0"/>
              </a:defRPr>
            </a:lvl1pPr>
          </a:lstStyle>
          <a:p>
            <a:r>
              <a:rPr lang="en-US"/>
              <a:t>Click icon to add picture</a:t>
            </a:r>
            <a:endParaRPr lang="en-US" dirty="0"/>
          </a:p>
        </p:txBody>
      </p:sp>
      <p:sp>
        <p:nvSpPr>
          <p:cNvPr id="10" name="Text Placeholder 8">
            <a:extLst>
              <a:ext uri="{FF2B5EF4-FFF2-40B4-BE49-F238E27FC236}">
                <a16:creationId xmlns:a16="http://schemas.microsoft.com/office/drawing/2014/main" id="{23B48D0D-00E7-5D14-D754-F13F7CDCDB61}"/>
              </a:ext>
            </a:extLst>
          </p:cNvPr>
          <p:cNvSpPr>
            <a:spLocks noGrp="1"/>
          </p:cNvSpPr>
          <p:nvPr>
            <p:ph type="body" sz="quarter" idx="18" hasCustomPrompt="1"/>
          </p:nvPr>
        </p:nvSpPr>
        <p:spPr>
          <a:xfrm>
            <a:off x="1687149" y="5780489"/>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sp>
        <p:nvSpPr>
          <p:cNvPr id="12" name="Picture Placeholder 3">
            <a:extLst>
              <a:ext uri="{FF2B5EF4-FFF2-40B4-BE49-F238E27FC236}">
                <a16:creationId xmlns:a16="http://schemas.microsoft.com/office/drawing/2014/main" id="{3AA961F5-7DF2-6640-9011-9B26A5294E7F}"/>
              </a:ext>
            </a:extLst>
          </p:cNvPr>
          <p:cNvSpPr>
            <a:spLocks noGrp="1"/>
          </p:cNvSpPr>
          <p:nvPr>
            <p:ph type="pic" sz="quarter" idx="14"/>
          </p:nvPr>
        </p:nvSpPr>
        <p:spPr>
          <a:xfrm>
            <a:off x="4380351" y="1376516"/>
            <a:ext cx="3430671" cy="4594794"/>
          </a:xfrm>
          <a:solidFill>
            <a:schemeClr val="bg1">
              <a:lumMod val="85000"/>
            </a:schemeClr>
          </a:solidFill>
        </p:spPr>
        <p:txBody>
          <a:bodyPr/>
          <a:lstStyle>
            <a:lvl1pPr>
              <a:defRPr>
                <a:latin typeface="Avenir Next LT Pro" panose="020B0504020202020204" pitchFamily="34" charset="0"/>
              </a:defRPr>
            </a:lvl1pPr>
          </a:lstStyle>
          <a:p>
            <a:r>
              <a:rPr lang="en-US"/>
              <a:t>Click icon to add picture</a:t>
            </a:r>
            <a:endParaRPr lang="en-US" dirty="0"/>
          </a:p>
        </p:txBody>
      </p:sp>
      <p:sp>
        <p:nvSpPr>
          <p:cNvPr id="9" name="Text Placeholder 8">
            <a:extLst>
              <a:ext uri="{FF2B5EF4-FFF2-40B4-BE49-F238E27FC236}">
                <a16:creationId xmlns:a16="http://schemas.microsoft.com/office/drawing/2014/main" id="{90511155-7603-1CC9-9EEE-BD83EF341186}"/>
              </a:ext>
            </a:extLst>
          </p:cNvPr>
          <p:cNvSpPr>
            <a:spLocks noGrp="1"/>
          </p:cNvSpPr>
          <p:nvPr>
            <p:ph type="body" sz="quarter" idx="17" hasCustomPrompt="1"/>
          </p:nvPr>
        </p:nvSpPr>
        <p:spPr>
          <a:xfrm>
            <a:off x="5510360" y="5780488"/>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sp>
        <p:nvSpPr>
          <p:cNvPr id="4" name="Picture Placeholder 3">
            <a:extLst>
              <a:ext uri="{FF2B5EF4-FFF2-40B4-BE49-F238E27FC236}">
                <a16:creationId xmlns:a16="http://schemas.microsoft.com/office/drawing/2014/main" id="{4C7B67E9-9EFB-724E-9C14-E3D8B00E406A}"/>
              </a:ext>
            </a:extLst>
          </p:cNvPr>
          <p:cNvSpPr>
            <a:spLocks noGrp="1"/>
          </p:cNvSpPr>
          <p:nvPr>
            <p:ph type="pic" sz="quarter" idx="13"/>
          </p:nvPr>
        </p:nvSpPr>
        <p:spPr>
          <a:xfrm>
            <a:off x="8203562" y="1376516"/>
            <a:ext cx="3430671" cy="4594794"/>
          </a:xfrm>
          <a:solidFill>
            <a:schemeClr val="bg1">
              <a:lumMod val="85000"/>
            </a:schemeClr>
          </a:solidFill>
        </p:spPr>
        <p:txBody>
          <a:bodyPr/>
          <a:lstStyle>
            <a:lvl1pPr>
              <a:defRPr>
                <a:latin typeface="Avenir Next LT Pro" panose="020B0504020202020204" pitchFamily="34" charset="0"/>
              </a:defRPr>
            </a:lvl1pPr>
          </a:lstStyle>
          <a:p>
            <a:r>
              <a:rPr lang="en-US"/>
              <a:t>Click icon to add picture</a:t>
            </a:r>
            <a:endParaRPr lang="en-US" dirty="0"/>
          </a:p>
        </p:txBody>
      </p:sp>
      <p:sp>
        <p:nvSpPr>
          <p:cNvPr id="8" name="Text Placeholder 8">
            <a:extLst>
              <a:ext uri="{FF2B5EF4-FFF2-40B4-BE49-F238E27FC236}">
                <a16:creationId xmlns:a16="http://schemas.microsoft.com/office/drawing/2014/main" id="{2AE2EE7F-F378-812A-C4EC-734B4E663A40}"/>
              </a:ext>
            </a:extLst>
          </p:cNvPr>
          <p:cNvSpPr>
            <a:spLocks noGrp="1"/>
          </p:cNvSpPr>
          <p:nvPr>
            <p:ph type="body" sz="quarter" idx="16" hasCustomPrompt="1"/>
          </p:nvPr>
        </p:nvSpPr>
        <p:spPr>
          <a:xfrm>
            <a:off x="9333571" y="5780488"/>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pic>
        <p:nvPicPr>
          <p:cNvPr id="7" name="Picture 6" descr="San Francisco County Transportation Authority logo">
            <a:extLst>
              <a:ext uri="{FF2B5EF4-FFF2-40B4-BE49-F238E27FC236}">
                <a16:creationId xmlns:a16="http://schemas.microsoft.com/office/drawing/2014/main" id="{A7D8044D-6220-3C4D-871B-9ED7B816A6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767" y="6143306"/>
            <a:ext cx="1859852" cy="519028"/>
          </a:xfrm>
          <a:prstGeom prst="rect">
            <a:avLst/>
          </a:prstGeom>
        </p:spPr>
      </p:pic>
      <p:sp>
        <p:nvSpPr>
          <p:cNvPr id="15" name="Slide Number Placeholder 5">
            <a:extLst>
              <a:ext uri="{FF2B5EF4-FFF2-40B4-BE49-F238E27FC236}">
                <a16:creationId xmlns:a16="http://schemas.microsoft.com/office/drawing/2014/main" id="{D6F55303-A4EB-1341-A7DD-F265148F9BB1}"/>
              </a:ext>
            </a:extLst>
          </p:cNvPr>
          <p:cNvSpPr>
            <a:spLocks noGrp="1"/>
          </p:cNvSpPr>
          <p:nvPr>
            <p:ph type="sldNum" sz="quarter" idx="12"/>
          </p:nvPr>
        </p:nvSpPr>
        <p:spPr>
          <a:xfrm>
            <a:off x="8891034" y="6220258"/>
            <a:ext cx="2743200" cy="365125"/>
          </a:xfrm>
        </p:spPr>
        <p:txBody>
          <a:bodyPr rIns="0"/>
          <a:lstStyle/>
          <a:p>
            <a:fld id="{4D082EF0-8D24-4083-96A5-EB15AADA686A}" type="slidenum">
              <a:rPr lang="en-US" smtClean="0"/>
              <a:t>‹#›</a:t>
            </a:fld>
            <a:endParaRPr lang="en-US" dirty="0"/>
          </a:p>
        </p:txBody>
      </p:sp>
    </p:spTree>
    <p:extLst>
      <p:ext uri="{BB962C8B-B14F-4D97-AF65-F5344CB8AC3E}">
        <p14:creationId xmlns:p14="http://schemas.microsoft.com/office/powerpoint/2010/main" val="1877467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1 photo">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4B21311-1436-1040-B0A9-F5EEE2B2A2AE}"/>
              </a:ext>
            </a:extLst>
          </p:cNvPr>
          <p:cNvSpPr>
            <a:spLocks noGrp="1"/>
          </p:cNvSpPr>
          <p:nvPr>
            <p:ph type="title"/>
          </p:nvPr>
        </p:nvSpPr>
        <p:spPr>
          <a:xfrm>
            <a:off x="557765" y="505691"/>
            <a:ext cx="11076468" cy="553998"/>
          </a:xfrm>
        </p:spPr>
        <p:txBody>
          <a:bodyPr wrap="square" anchor="t" anchorCtr="0">
            <a:noAutofit/>
          </a:bodyPr>
          <a:lstStyle>
            <a:lvl1pPr>
              <a:lnSpc>
                <a:spcPct val="100000"/>
              </a:lnSpc>
              <a:spcAft>
                <a:spcPts val="1600"/>
              </a:spcAft>
              <a:defRPr sz="4400">
                <a:latin typeface="Avenir Next LT Pro" panose="020B0504020202020204" pitchFamily="34" charset="0"/>
              </a:defRPr>
            </a:lvl1pPr>
          </a:lstStyle>
          <a:p>
            <a:r>
              <a:rPr lang="en-US"/>
              <a:t>Click to edit Master title style</a:t>
            </a:r>
            <a:endParaRPr lang="en-US" dirty="0"/>
          </a:p>
        </p:txBody>
      </p:sp>
      <p:sp>
        <p:nvSpPr>
          <p:cNvPr id="13" name="Picture Placeholder 3">
            <a:extLst>
              <a:ext uri="{FF2B5EF4-FFF2-40B4-BE49-F238E27FC236}">
                <a16:creationId xmlns:a16="http://schemas.microsoft.com/office/drawing/2014/main" id="{443B7764-6482-BF4C-90BC-D17F230836E1}"/>
              </a:ext>
            </a:extLst>
          </p:cNvPr>
          <p:cNvSpPr>
            <a:spLocks noGrp="1"/>
          </p:cNvSpPr>
          <p:nvPr>
            <p:ph type="pic" sz="quarter" idx="15"/>
          </p:nvPr>
        </p:nvSpPr>
        <p:spPr>
          <a:xfrm>
            <a:off x="557140" y="1376516"/>
            <a:ext cx="11076468" cy="4594794"/>
          </a:xfrm>
          <a:solidFill>
            <a:schemeClr val="bg1">
              <a:lumMod val="85000"/>
            </a:schemeClr>
          </a:solidFill>
        </p:spPr>
        <p:txBody>
          <a:bodyPr/>
          <a:lstStyle>
            <a:lvl1pPr>
              <a:defRPr>
                <a:latin typeface="Avenir Next LT Pro" panose="020B0504020202020204" pitchFamily="34" charset="0"/>
              </a:defRPr>
            </a:lvl1pPr>
          </a:lstStyle>
          <a:p>
            <a:r>
              <a:rPr lang="en-US"/>
              <a:t>Click icon to add picture</a:t>
            </a:r>
            <a:endParaRPr lang="en-US" dirty="0"/>
          </a:p>
        </p:txBody>
      </p:sp>
      <p:sp>
        <p:nvSpPr>
          <p:cNvPr id="6" name="Text Placeholder 8">
            <a:extLst>
              <a:ext uri="{FF2B5EF4-FFF2-40B4-BE49-F238E27FC236}">
                <a16:creationId xmlns:a16="http://schemas.microsoft.com/office/drawing/2014/main" id="{9EC685A9-CD65-A7D8-A50D-0E6E7B51ABC9}"/>
              </a:ext>
            </a:extLst>
          </p:cNvPr>
          <p:cNvSpPr>
            <a:spLocks noGrp="1"/>
          </p:cNvSpPr>
          <p:nvPr>
            <p:ph type="body" sz="quarter" idx="16" hasCustomPrompt="1"/>
          </p:nvPr>
        </p:nvSpPr>
        <p:spPr>
          <a:xfrm>
            <a:off x="9333571" y="5780488"/>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pic>
        <p:nvPicPr>
          <p:cNvPr id="7" name="Picture 6" descr="San Francisco County Transportation Authority logo">
            <a:extLst>
              <a:ext uri="{FF2B5EF4-FFF2-40B4-BE49-F238E27FC236}">
                <a16:creationId xmlns:a16="http://schemas.microsoft.com/office/drawing/2014/main" id="{A7D8044D-6220-3C4D-871B-9ED7B816A6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767" y="6143306"/>
            <a:ext cx="1859852" cy="519028"/>
          </a:xfrm>
          <a:prstGeom prst="rect">
            <a:avLst/>
          </a:prstGeom>
        </p:spPr>
      </p:pic>
      <p:sp>
        <p:nvSpPr>
          <p:cNvPr id="15" name="Slide Number Placeholder 5">
            <a:extLst>
              <a:ext uri="{FF2B5EF4-FFF2-40B4-BE49-F238E27FC236}">
                <a16:creationId xmlns:a16="http://schemas.microsoft.com/office/drawing/2014/main" id="{D6F55303-A4EB-1341-A7DD-F265148F9BB1}"/>
              </a:ext>
            </a:extLst>
          </p:cNvPr>
          <p:cNvSpPr>
            <a:spLocks noGrp="1"/>
          </p:cNvSpPr>
          <p:nvPr>
            <p:ph type="sldNum" sz="quarter" idx="12"/>
          </p:nvPr>
        </p:nvSpPr>
        <p:spPr>
          <a:xfrm>
            <a:off x="8891034" y="6220258"/>
            <a:ext cx="2743200" cy="365125"/>
          </a:xfrm>
        </p:spPr>
        <p:txBody>
          <a:bodyPr rIns="0"/>
          <a:lstStyle/>
          <a:p>
            <a:fld id="{4D082EF0-8D24-4083-96A5-EB15AADA686A}" type="slidenum">
              <a:rPr lang="en-US" smtClean="0"/>
              <a:t>‹#›</a:t>
            </a:fld>
            <a:endParaRPr lang="en-US" dirty="0"/>
          </a:p>
        </p:txBody>
      </p:sp>
    </p:spTree>
    <p:extLst>
      <p:ext uri="{BB962C8B-B14F-4D97-AF65-F5344CB8AC3E}">
        <p14:creationId xmlns:p14="http://schemas.microsoft.com/office/powerpoint/2010/main" val="2827144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4B21311-1436-1040-B0A9-F5EEE2B2A2AE}"/>
              </a:ext>
            </a:extLst>
          </p:cNvPr>
          <p:cNvSpPr>
            <a:spLocks noGrp="1"/>
          </p:cNvSpPr>
          <p:nvPr>
            <p:ph type="title"/>
          </p:nvPr>
        </p:nvSpPr>
        <p:spPr>
          <a:xfrm>
            <a:off x="557765" y="505691"/>
            <a:ext cx="11076468" cy="553998"/>
          </a:xfrm>
        </p:spPr>
        <p:txBody>
          <a:bodyPr wrap="square" anchor="t" anchorCtr="0">
            <a:noAutofit/>
          </a:bodyPr>
          <a:lstStyle>
            <a:lvl1pPr>
              <a:lnSpc>
                <a:spcPct val="100000"/>
              </a:lnSpc>
              <a:spcAft>
                <a:spcPts val="1600"/>
              </a:spcAft>
              <a:defRPr sz="4400">
                <a:latin typeface="Avenir Next LT Pro" panose="020B05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041603-856E-698B-1C88-913207893D0C}"/>
              </a:ext>
            </a:extLst>
          </p:cNvPr>
          <p:cNvSpPr>
            <a:spLocks noGrp="1"/>
          </p:cNvSpPr>
          <p:nvPr>
            <p:ph sz="quarter" idx="17"/>
          </p:nvPr>
        </p:nvSpPr>
        <p:spPr>
          <a:xfrm>
            <a:off x="557140" y="1376516"/>
            <a:ext cx="11076468" cy="4594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an Francisco County Transportation Authority logo">
            <a:extLst>
              <a:ext uri="{FF2B5EF4-FFF2-40B4-BE49-F238E27FC236}">
                <a16:creationId xmlns:a16="http://schemas.microsoft.com/office/drawing/2014/main" id="{A7D8044D-6220-3C4D-871B-9ED7B816A6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767" y="6143306"/>
            <a:ext cx="1859852" cy="519028"/>
          </a:xfrm>
          <a:prstGeom prst="rect">
            <a:avLst/>
          </a:prstGeom>
        </p:spPr>
      </p:pic>
      <p:sp>
        <p:nvSpPr>
          <p:cNvPr id="15" name="Slide Number Placeholder 5">
            <a:extLst>
              <a:ext uri="{FF2B5EF4-FFF2-40B4-BE49-F238E27FC236}">
                <a16:creationId xmlns:a16="http://schemas.microsoft.com/office/drawing/2014/main" id="{D6F55303-A4EB-1341-A7DD-F265148F9BB1}"/>
              </a:ext>
            </a:extLst>
          </p:cNvPr>
          <p:cNvSpPr>
            <a:spLocks noGrp="1"/>
          </p:cNvSpPr>
          <p:nvPr>
            <p:ph type="sldNum" sz="quarter" idx="12"/>
          </p:nvPr>
        </p:nvSpPr>
        <p:spPr>
          <a:xfrm>
            <a:off x="8891034" y="6220258"/>
            <a:ext cx="2743200" cy="365125"/>
          </a:xfrm>
        </p:spPr>
        <p:txBody>
          <a:bodyPr rIns="0"/>
          <a:lstStyle/>
          <a:p>
            <a:fld id="{4D082EF0-8D24-4083-96A5-EB15AADA686A}" type="slidenum">
              <a:rPr lang="en-US" smtClean="0"/>
              <a:t>‹#›</a:t>
            </a:fld>
            <a:endParaRPr lang="en-US" dirty="0"/>
          </a:p>
        </p:txBody>
      </p:sp>
    </p:spTree>
    <p:extLst>
      <p:ext uri="{BB962C8B-B14F-4D97-AF65-F5344CB8AC3E}">
        <p14:creationId xmlns:p14="http://schemas.microsoft.com/office/powerpoint/2010/main" val="2985647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title and 1 photo">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443B7764-6482-BF4C-90BC-D17F230836E1}"/>
              </a:ext>
            </a:extLst>
          </p:cNvPr>
          <p:cNvSpPr>
            <a:spLocks noGrp="1"/>
          </p:cNvSpPr>
          <p:nvPr>
            <p:ph type="pic" sz="quarter" idx="15"/>
          </p:nvPr>
        </p:nvSpPr>
        <p:spPr>
          <a:xfrm>
            <a:off x="162911" y="162910"/>
            <a:ext cx="11866179" cy="6532180"/>
          </a:xfrm>
          <a:solidFill>
            <a:schemeClr val="bg1">
              <a:lumMod val="85000"/>
            </a:schemeClr>
          </a:solidFill>
        </p:spPr>
        <p:txBody>
          <a:bodyPr anchor="ctr" anchorCtr="0"/>
          <a:lstStyle>
            <a:lvl1pPr algn="ctr">
              <a:defRPr>
                <a:latin typeface="Avenir Next LT Pro" panose="020B0504020202020204" pitchFamily="34" charset="0"/>
              </a:defRPr>
            </a:lvl1pPr>
          </a:lstStyle>
          <a:p>
            <a:r>
              <a:rPr lang="en-US"/>
              <a:t>Click icon to add picture</a:t>
            </a:r>
            <a:endParaRPr lang="en-US" dirty="0"/>
          </a:p>
        </p:txBody>
      </p:sp>
      <p:sp>
        <p:nvSpPr>
          <p:cNvPr id="3" name="Title 2">
            <a:extLst>
              <a:ext uri="{FF2B5EF4-FFF2-40B4-BE49-F238E27FC236}">
                <a16:creationId xmlns:a16="http://schemas.microsoft.com/office/drawing/2014/main" id="{9F9A259E-ADD2-6F49-A491-569FAEDBCA0C}"/>
              </a:ext>
            </a:extLst>
          </p:cNvPr>
          <p:cNvSpPr>
            <a:spLocks noGrp="1"/>
          </p:cNvSpPr>
          <p:nvPr>
            <p:ph type="title"/>
          </p:nvPr>
        </p:nvSpPr>
        <p:spPr>
          <a:xfrm>
            <a:off x="512795" y="505690"/>
            <a:ext cx="11166411" cy="669393"/>
          </a:xfrm>
          <a:solidFill>
            <a:schemeClr val="bg1">
              <a:alpha val="90000"/>
            </a:schemeClr>
          </a:solidFill>
        </p:spPr>
        <p:txBody>
          <a:bodyPr lIns="45720" rIns="45720" anchor="ctr" anchorCtr="0">
            <a:noAutofit/>
          </a:bodyPr>
          <a:lstStyle>
            <a:lvl1pPr>
              <a:lnSpc>
                <a:spcPct val="100000"/>
              </a:lnSpc>
              <a:defRPr sz="4400">
                <a:latin typeface="Avenir Next LT Pro" panose="020B0504020202020204" pitchFamily="34" charset="0"/>
              </a:defRPr>
            </a:lvl1pPr>
          </a:lstStyle>
          <a:p>
            <a:r>
              <a:rPr lang="en-US"/>
              <a:t>Click to edit Master title style</a:t>
            </a:r>
            <a:endParaRPr lang="en-US" dirty="0"/>
          </a:p>
        </p:txBody>
      </p:sp>
      <p:sp>
        <p:nvSpPr>
          <p:cNvPr id="4" name="Text Placeholder 8">
            <a:extLst>
              <a:ext uri="{FF2B5EF4-FFF2-40B4-BE49-F238E27FC236}">
                <a16:creationId xmlns:a16="http://schemas.microsoft.com/office/drawing/2014/main" id="{0D0E7792-6B9E-2944-7D14-A1A05D541831}"/>
              </a:ext>
            </a:extLst>
          </p:cNvPr>
          <p:cNvSpPr>
            <a:spLocks noGrp="1"/>
          </p:cNvSpPr>
          <p:nvPr>
            <p:ph type="body" sz="quarter" idx="16" hasCustomPrompt="1"/>
          </p:nvPr>
        </p:nvSpPr>
        <p:spPr>
          <a:xfrm>
            <a:off x="9728428" y="6504269"/>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spTree>
    <p:extLst>
      <p:ext uri="{BB962C8B-B14F-4D97-AF65-F5344CB8AC3E}">
        <p14:creationId xmlns:p14="http://schemas.microsoft.com/office/powerpoint/2010/main" val="2358731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ull page title and 1 photo">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443B7764-6482-BF4C-90BC-D17F230836E1}"/>
              </a:ext>
            </a:extLst>
          </p:cNvPr>
          <p:cNvSpPr>
            <a:spLocks noGrp="1"/>
          </p:cNvSpPr>
          <p:nvPr>
            <p:ph type="pic" sz="quarter" idx="15"/>
          </p:nvPr>
        </p:nvSpPr>
        <p:spPr>
          <a:xfrm>
            <a:off x="162911" y="162910"/>
            <a:ext cx="11866179" cy="6532180"/>
          </a:xfrm>
          <a:solidFill>
            <a:schemeClr val="bg1">
              <a:lumMod val="85000"/>
            </a:schemeClr>
          </a:solidFill>
        </p:spPr>
        <p:txBody>
          <a:bodyPr anchor="t" anchorCtr="0"/>
          <a:lstStyle>
            <a:lvl1pPr algn="ctr">
              <a:defRPr>
                <a:latin typeface="Avenir Next LT Pro" panose="020B0504020202020204" pitchFamily="34" charset="0"/>
              </a:defRPr>
            </a:lvl1pPr>
          </a:lstStyle>
          <a:p>
            <a:r>
              <a:rPr lang="en-US"/>
              <a:t>Click icon to add picture</a:t>
            </a:r>
            <a:endParaRPr lang="en-US" dirty="0"/>
          </a:p>
        </p:txBody>
      </p:sp>
      <p:sp>
        <p:nvSpPr>
          <p:cNvPr id="3" name="Title 2">
            <a:extLst>
              <a:ext uri="{FF2B5EF4-FFF2-40B4-BE49-F238E27FC236}">
                <a16:creationId xmlns:a16="http://schemas.microsoft.com/office/drawing/2014/main" id="{9F9A259E-ADD2-6F49-A491-569FAEDBCA0C}"/>
              </a:ext>
            </a:extLst>
          </p:cNvPr>
          <p:cNvSpPr>
            <a:spLocks noGrp="1"/>
          </p:cNvSpPr>
          <p:nvPr>
            <p:ph type="title"/>
          </p:nvPr>
        </p:nvSpPr>
        <p:spPr>
          <a:xfrm>
            <a:off x="1451667" y="1571861"/>
            <a:ext cx="9288666" cy="3385187"/>
          </a:xfrm>
          <a:noFill/>
          <a:effectLst>
            <a:outerShdw blurRad="50800" dist="38100" dir="5400000" algn="t" rotWithShape="0">
              <a:prstClr val="black">
                <a:alpha val="25000"/>
              </a:prstClr>
            </a:outerShdw>
          </a:effectLst>
        </p:spPr>
        <p:txBody>
          <a:bodyPr lIns="45720" rIns="45720" anchor="ctr" anchorCtr="0">
            <a:normAutofit/>
          </a:bodyPr>
          <a:lstStyle>
            <a:lvl1pPr algn="ctr">
              <a:lnSpc>
                <a:spcPct val="100000"/>
              </a:lnSpc>
              <a:defRPr sz="4800">
                <a:solidFill>
                  <a:schemeClr val="bg1"/>
                </a:solidFill>
                <a:latin typeface="Avenir Next LT Pro" panose="020B0504020202020204" pitchFamily="34" charset="0"/>
              </a:defRPr>
            </a:lvl1pPr>
          </a:lstStyle>
          <a:p>
            <a:r>
              <a:rPr lang="en-US"/>
              <a:t>Click to edit Master title style</a:t>
            </a:r>
            <a:endParaRPr lang="en-US" dirty="0"/>
          </a:p>
        </p:txBody>
      </p:sp>
      <p:sp>
        <p:nvSpPr>
          <p:cNvPr id="4" name="Text Placeholder 8">
            <a:extLst>
              <a:ext uri="{FF2B5EF4-FFF2-40B4-BE49-F238E27FC236}">
                <a16:creationId xmlns:a16="http://schemas.microsoft.com/office/drawing/2014/main" id="{0C0BBECA-7F49-F00E-6285-656B8EB2F684}"/>
              </a:ext>
            </a:extLst>
          </p:cNvPr>
          <p:cNvSpPr>
            <a:spLocks noGrp="1"/>
          </p:cNvSpPr>
          <p:nvPr>
            <p:ph type="body" sz="quarter" idx="16" hasCustomPrompt="1"/>
          </p:nvPr>
        </p:nvSpPr>
        <p:spPr>
          <a:xfrm>
            <a:off x="9728428" y="6504269"/>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spTree>
    <p:extLst>
      <p:ext uri="{BB962C8B-B14F-4D97-AF65-F5344CB8AC3E}">
        <p14:creationId xmlns:p14="http://schemas.microsoft.com/office/powerpoint/2010/main" val="3450603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2-col) and photo (1-col) - larg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1DC7B29-1BBD-5C43-8ADC-96AD7DB58C38}"/>
              </a:ext>
            </a:extLst>
          </p:cNvPr>
          <p:cNvSpPr>
            <a:spLocks noGrp="1"/>
          </p:cNvSpPr>
          <p:nvPr>
            <p:ph idx="1"/>
          </p:nvPr>
        </p:nvSpPr>
        <p:spPr>
          <a:xfrm>
            <a:off x="552509" y="505690"/>
            <a:ext cx="7256198" cy="5465618"/>
          </a:xfrm>
        </p:spPr>
        <p:txBody>
          <a:bodyPr>
            <a:noAutofit/>
          </a:bodyPr>
          <a:lstStyle>
            <a:lvl1pPr>
              <a:spcAft>
                <a:spcPts val="1600"/>
              </a:spcAft>
              <a:defRPr sz="4400">
                <a:solidFill>
                  <a:srgbClr val="006C69"/>
                </a:solidFill>
                <a:latin typeface="Avenir Next LT Pro" panose="020B0504020202020204" pitchFamily="34" charset="0"/>
              </a:defRPr>
            </a:lvl1pPr>
            <a:lvl2pPr>
              <a:defRPr b="1">
                <a:latin typeface="Avenir Next LT Pro" panose="020B0504020202020204" pitchFamily="34" charset="0"/>
              </a:defRPr>
            </a:lvl2pPr>
            <a:lvl3pPr marL="6350" indent="0">
              <a:buNone/>
              <a:tabLst/>
              <a:defRPr sz="2800">
                <a:latin typeface="Avenir Next LT Pro" panose="020B0504020202020204" pitchFamily="34" charset="0"/>
              </a:defRPr>
            </a:lvl3pPr>
            <a:lvl4pPr marL="288925" indent="-282575">
              <a:lnSpc>
                <a:spcPct val="100000"/>
              </a:lnSpc>
              <a:spcBef>
                <a:spcPts val="0"/>
              </a:spcBef>
              <a:buFont typeface="System Font Regular"/>
              <a:buChar char="●"/>
              <a:tabLst/>
              <a:defRPr sz="2400">
                <a:latin typeface="Avenir Next LT Pro" panose="020B0504020202020204" pitchFamily="34" charset="0"/>
              </a:defRPr>
            </a:lvl4pPr>
            <a:lvl5pPr marL="571500" indent="-282575">
              <a:buFont typeface="System Font Regular"/>
              <a:buChar char="-"/>
              <a:tabLst/>
              <a:defRPr>
                <a:latin typeface="Avenir Next LT Pro" panose="020B0504020202020204" pitchFamily="34" charset="0"/>
              </a:defRPr>
            </a:lvl5pPr>
            <a:lvl6pPr marL="862013" indent="-220663">
              <a:buFont typeface="System Font Regular"/>
              <a:buChar char="◦"/>
              <a:tabLst/>
              <a:defRPr>
                <a:latin typeface="Avenir Next LT Pro" panose="020B05040202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4C7B67E9-9EFB-724E-9C14-E3D8B00E406A}"/>
              </a:ext>
            </a:extLst>
          </p:cNvPr>
          <p:cNvSpPr>
            <a:spLocks noGrp="1"/>
          </p:cNvSpPr>
          <p:nvPr>
            <p:ph type="pic" sz="quarter" idx="13"/>
          </p:nvPr>
        </p:nvSpPr>
        <p:spPr>
          <a:xfrm>
            <a:off x="8203562" y="162910"/>
            <a:ext cx="3825527" cy="6532180"/>
          </a:xfrm>
          <a:solidFill>
            <a:schemeClr val="bg1">
              <a:lumMod val="85000"/>
            </a:schemeClr>
          </a:solidFill>
        </p:spPr>
        <p:txBody>
          <a:bodyPr/>
          <a:lstStyle>
            <a:lvl1pPr>
              <a:defRPr>
                <a:latin typeface="Avenir Next LT Pro" panose="020B0504020202020204" pitchFamily="34" charset="0"/>
              </a:defRPr>
            </a:lvl1pPr>
          </a:lstStyle>
          <a:p>
            <a:r>
              <a:rPr lang="en-US"/>
              <a:t>Click icon to add picture</a:t>
            </a:r>
          </a:p>
        </p:txBody>
      </p:sp>
      <p:sp>
        <p:nvSpPr>
          <p:cNvPr id="5" name="Text Placeholder 8">
            <a:extLst>
              <a:ext uri="{FF2B5EF4-FFF2-40B4-BE49-F238E27FC236}">
                <a16:creationId xmlns:a16="http://schemas.microsoft.com/office/drawing/2014/main" id="{6F2FB812-6CDD-A89A-D470-4853686E7571}"/>
              </a:ext>
            </a:extLst>
          </p:cNvPr>
          <p:cNvSpPr>
            <a:spLocks noGrp="1"/>
          </p:cNvSpPr>
          <p:nvPr>
            <p:ph type="body" sz="quarter" idx="16" hasCustomPrompt="1"/>
          </p:nvPr>
        </p:nvSpPr>
        <p:spPr>
          <a:xfrm>
            <a:off x="9728428" y="6504269"/>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pic>
        <p:nvPicPr>
          <p:cNvPr id="11" name="Picture 10" descr="San Francisco County Transportation Authority logo">
            <a:extLst>
              <a:ext uri="{FF2B5EF4-FFF2-40B4-BE49-F238E27FC236}">
                <a16:creationId xmlns:a16="http://schemas.microsoft.com/office/drawing/2014/main" id="{A7C5A7CC-EF77-EF43-B819-9F2E26993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767" y="6143306"/>
            <a:ext cx="1859852" cy="519028"/>
          </a:xfrm>
          <a:prstGeom prst="rect">
            <a:avLst/>
          </a:prstGeom>
        </p:spPr>
      </p:pic>
    </p:spTree>
    <p:extLst>
      <p:ext uri="{BB962C8B-B14F-4D97-AF65-F5344CB8AC3E}">
        <p14:creationId xmlns:p14="http://schemas.microsoft.com/office/powerpoint/2010/main" val="4275408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1-col) and photo (1-col) - lar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0EADA-2FC3-4CA7-A230-410E408A974C}"/>
              </a:ext>
            </a:extLst>
          </p:cNvPr>
          <p:cNvSpPr>
            <a:spLocks noGrp="1"/>
          </p:cNvSpPr>
          <p:nvPr>
            <p:ph idx="1"/>
          </p:nvPr>
        </p:nvSpPr>
        <p:spPr>
          <a:xfrm>
            <a:off x="557768" y="505691"/>
            <a:ext cx="5335550" cy="5465618"/>
          </a:xfrm>
        </p:spPr>
        <p:txBody>
          <a:bodyPr>
            <a:noAutofit/>
          </a:bodyPr>
          <a:lstStyle>
            <a:lvl1pPr>
              <a:spcAft>
                <a:spcPts val="1600"/>
              </a:spcAft>
              <a:defRPr sz="4400">
                <a:solidFill>
                  <a:srgbClr val="006C69"/>
                </a:solidFill>
                <a:latin typeface="Avenir Next LT Pro" panose="020B0504020202020204" pitchFamily="34" charset="0"/>
              </a:defRPr>
            </a:lvl1pPr>
            <a:lvl2pPr>
              <a:defRPr b="1">
                <a:latin typeface="Avenir Next LT Pro" panose="020B0504020202020204" pitchFamily="34" charset="0"/>
              </a:defRPr>
            </a:lvl2pPr>
            <a:lvl3pPr marL="6350" indent="0">
              <a:buNone/>
              <a:tabLst/>
              <a:defRPr sz="2800">
                <a:latin typeface="Avenir Next LT Pro" panose="020B0504020202020204" pitchFamily="34" charset="0"/>
              </a:defRPr>
            </a:lvl3pPr>
            <a:lvl4pPr marL="288925" indent="-282575">
              <a:buFont typeface="System Font Regular"/>
              <a:buChar char="●"/>
              <a:tabLst/>
              <a:defRPr sz="2400">
                <a:latin typeface="Avenir Next LT Pro" panose="020B0504020202020204" pitchFamily="34" charset="0"/>
              </a:defRPr>
            </a:lvl4pPr>
            <a:lvl5pPr marL="571500" indent="-282575">
              <a:buFont typeface="System Font Regular"/>
              <a:buChar char="-"/>
              <a:tabLst/>
              <a:defRPr>
                <a:latin typeface="Avenir Next LT Pro" panose="020B0504020202020204" pitchFamily="34" charset="0"/>
              </a:defRPr>
            </a:lvl5pPr>
            <a:lvl6pPr marL="862013" indent="-220663">
              <a:buFont typeface="System Font Regular"/>
              <a:buChar char="◦"/>
              <a:tabLst/>
              <a:defRPr>
                <a:latin typeface="Avenir Next LT Pro" panose="020B05040202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4C7B67E9-9EFB-724E-9C14-E3D8B00E406A}"/>
              </a:ext>
            </a:extLst>
          </p:cNvPr>
          <p:cNvSpPr>
            <a:spLocks noGrp="1"/>
          </p:cNvSpPr>
          <p:nvPr>
            <p:ph type="pic" sz="quarter" idx="13"/>
          </p:nvPr>
        </p:nvSpPr>
        <p:spPr>
          <a:xfrm>
            <a:off x="6298684" y="162910"/>
            <a:ext cx="5730405" cy="6532180"/>
          </a:xfrm>
          <a:solidFill>
            <a:schemeClr val="bg1">
              <a:lumMod val="85000"/>
            </a:schemeClr>
          </a:solidFill>
        </p:spPr>
        <p:txBody>
          <a:bodyPr/>
          <a:lstStyle>
            <a:lvl1pPr>
              <a:defRPr>
                <a:latin typeface="Avenir Next LT Pro" panose="020B0504020202020204" pitchFamily="34" charset="0"/>
              </a:defRPr>
            </a:lvl1pPr>
          </a:lstStyle>
          <a:p>
            <a:r>
              <a:rPr lang="en-US"/>
              <a:t>Click icon to add picture</a:t>
            </a:r>
          </a:p>
        </p:txBody>
      </p:sp>
      <p:sp>
        <p:nvSpPr>
          <p:cNvPr id="5" name="Text Placeholder 8">
            <a:extLst>
              <a:ext uri="{FF2B5EF4-FFF2-40B4-BE49-F238E27FC236}">
                <a16:creationId xmlns:a16="http://schemas.microsoft.com/office/drawing/2014/main" id="{67D5786D-FF49-7888-D569-1053F92A8E9C}"/>
              </a:ext>
            </a:extLst>
          </p:cNvPr>
          <p:cNvSpPr>
            <a:spLocks noGrp="1"/>
          </p:cNvSpPr>
          <p:nvPr>
            <p:ph type="body" sz="quarter" idx="16" hasCustomPrompt="1"/>
          </p:nvPr>
        </p:nvSpPr>
        <p:spPr>
          <a:xfrm>
            <a:off x="9728428" y="6504269"/>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pic>
        <p:nvPicPr>
          <p:cNvPr id="16" name="Picture 15" descr="San Francisco County Transportation Authority logo">
            <a:extLst>
              <a:ext uri="{FF2B5EF4-FFF2-40B4-BE49-F238E27FC236}">
                <a16:creationId xmlns:a16="http://schemas.microsoft.com/office/drawing/2014/main" id="{596D65AD-D2C9-814C-8A95-26B4BB1105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767" y="6143306"/>
            <a:ext cx="1859852" cy="519028"/>
          </a:xfrm>
          <a:prstGeom prst="rect">
            <a:avLst/>
          </a:prstGeom>
        </p:spPr>
      </p:pic>
    </p:spTree>
    <p:extLst>
      <p:ext uri="{BB962C8B-B14F-4D97-AF65-F5344CB8AC3E}">
        <p14:creationId xmlns:p14="http://schemas.microsoft.com/office/powerpoint/2010/main" val="20207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olid light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9B7FF3-DEE3-4A42-A9B1-858562DCA162}"/>
              </a:ext>
              <a:ext uri="{C183D7F6-B498-43B3-948B-1728B52AA6E4}">
                <adec:decorative xmlns:adec="http://schemas.microsoft.com/office/drawing/2017/decorative" val="1"/>
              </a:ext>
            </a:extLst>
          </p:cNvPr>
          <p:cNvSpPr/>
          <p:nvPr userDrawn="1"/>
        </p:nvSpPr>
        <p:spPr>
          <a:xfrm>
            <a:off x="162911" y="162909"/>
            <a:ext cx="11866178" cy="6532179"/>
          </a:xfrm>
          <a:prstGeom prst="rect">
            <a:avLst/>
          </a:prstGeom>
          <a:solidFill>
            <a:srgbClr val="A0D0C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0E512DC8-C2E1-214F-A484-3CE0F7CE9103}"/>
              </a:ext>
            </a:extLst>
          </p:cNvPr>
          <p:cNvSpPr>
            <a:spLocks noGrp="1"/>
          </p:cNvSpPr>
          <p:nvPr>
            <p:ph type="body" sz="quarter" idx="13" hasCustomPrompt="1"/>
          </p:nvPr>
        </p:nvSpPr>
        <p:spPr>
          <a:xfrm>
            <a:off x="838200" y="796637"/>
            <a:ext cx="10515600" cy="4062525"/>
          </a:xfrm>
          <a:effectLst/>
        </p:spPr>
        <p:txBody>
          <a:bodyPr>
            <a:noAutofit/>
          </a:bodyPr>
          <a:lstStyle>
            <a:lvl1pPr marL="6350" indent="0">
              <a:lnSpc>
                <a:spcPct val="90000"/>
              </a:lnSpc>
              <a:spcAft>
                <a:spcPts val="1600"/>
              </a:spcAft>
              <a:buNone/>
              <a:tabLst/>
              <a:defRPr sz="7200" b="1" i="0">
                <a:solidFill>
                  <a:srgbClr val="1C355E"/>
                </a:solidFill>
                <a:latin typeface="Avenir Next LT Pro" panose="020B0504020202020204" pitchFamily="34" charset="0"/>
              </a:defRPr>
            </a:lvl1pPr>
            <a:lvl2pPr marL="6350" indent="0">
              <a:spcAft>
                <a:spcPts val="1600"/>
              </a:spcAft>
              <a:buNone/>
              <a:tabLst/>
              <a:defRPr>
                <a:solidFill>
                  <a:srgbClr val="1C355E"/>
                </a:solidFill>
                <a:latin typeface="Avenir Next LT Pro" panose="020B0504020202020204" pitchFamily="34" charset="0"/>
              </a:defRPr>
            </a:lvl2pPr>
            <a:lvl3pPr marL="6350" indent="0">
              <a:lnSpc>
                <a:spcPct val="100000"/>
              </a:lnSpc>
              <a:buNone/>
              <a:tabLst/>
              <a:defRPr sz="1400">
                <a:solidFill>
                  <a:srgbClr val="1C355E"/>
                </a:solidFill>
                <a:latin typeface="Avenir Next LT Pro" panose="020B0504020202020204" pitchFamily="34" charset="0"/>
              </a:defRPr>
            </a:lvl3pPr>
            <a:lvl4pPr>
              <a:buNone/>
              <a:defRPr>
                <a:solidFill>
                  <a:schemeClr val="bg1"/>
                </a:solidFill>
              </a:defRPr>
            </a:lvl4pPr>
            <a:lvl5pPr>
              <a:buNone/>
              <a:defRPr>
                <a:solidFill>
                  <a:schemeClr val="bg1"/>
                </a:solidFill>
              </a:defRPr>
            </a:lvl5pPr>
          </a:lstStyle>
          <a:p>
            <a:pPr lvl="0"/>
            <a:r>
              <a:rPr lang="en-US" dirty="0"/>
              <a:t>Presentation Title goes in this space</a:t>
            </a:r>
          </a:p>
          <a:p>
            <a:pPr lvl="1"/>
            <a:r>
              <a:rPr lang="en-US" dirty="0"/>
              <a:t>Use the indent button for subtitle styles</a:t>
            </a:r>
          </a:p>
          <a:p>
            <a:pPr lvl="2"/>
            <a:r>
              <a:rPr lang="en-US" dirty="0"/>
              <a:t>Keep indenting to get this very small sub-subtitle</a:t>
            </a:r>
          </a:p>
        </p:txBody>
      </p:sp>
      <p:pic>
        <p:nvPicPr>
          <p:cNvPr id="14" name="Picture 13" descr="San Francisco County Transportation Authority logo">
            <a:extLst>
              <a:ext uri="{FF2B5EF4-FFF2-40B4-BE49-F238E27FC236}">
                <a16:creationId xmlns:a16="http://schemas.microsoft.com/office/drawing/2014/main" id="{8BA8CE1F-73E0-8445-BAFC-39579410D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377236"/>
            <a:ext cx="2283691" cy="637309"/>
          </a:xfrm>
          <a:prstGeom prst="rect">
            <a:avLst/>
          </a:prstGeom>
        </p:spPr>
      </p:pic>
      <p:sp>
        <p:nvSpPr>
          <p:cNvPr id="16" name="Text Placeholder 15">
            <a:extLst>
              <a:ext uri="{FF2B5EF4-FFF2-40B4-BE49-F238E27FC236}">
                <a16:creationId xmlns:a16="http://schemas.microsoft.com/office/drawing/2014/main" id="{8CB75A8C-AAF0-7648-8B92-F02D94649ACE}"/>
              </a:ext>
            </a:extLst>
          </p:cNvPr>
          <p:cNvSpPr>
            <a:spLocks noGrp="1"/>
          </p:cNvSpPr>
          <p:nvPr>
            <p:ph type="body" sz="quarter" idx="14" hasCustomPrompt="1"/>
          </p:nvPr>
        </p:nvSpPr>
        <p:spPr>
          <a:xfrm>
            <a:off x="4301837" y="5377235"/>
            <a:ext cx="7051964" cy="637309"/>
          </a:xfrm>
        </p:spPr>
        <p:txBody>
          <a:bodyPr anchor="ctr" anchorCtr="0">
            <a:noAutofit/>
          </a:bodyPr>
          <a:lstStyle>
            <a:lvl1pPr marL="0" marR="0" indent="0" algn="r" defTabSz="914400" rtl="0" eaLnBrk="1" fontAlgn="auto" latinLnBrk="0" hangingPunct="1">
              <a:lnSpc>
                <a:spcPct val="100000"/>
              </a:lnSpc>
              <a:spcBef>
                <a:spcPts val="0"/>
              </a:spcBef>
              <a:spcAft>
                <a:spcPts val="200"/>
              </a:spcAft>
              <a:buClrTx/>
              <a:buSzTx/>
              <a:buFont typeface="Arial" panose="020B0604020202020204" pitchFamily="34" charset="0"/>
              <a:buNone/>
              <a:tabLst/>
              <a:defRPr lang="en-US" sz="1400" b="0" smtClean="0">
                <a:solidFill>
                  <a:srgbClr val="1C355E"/>
                </a:solidFill>
                <a:effectLst/>
                <a:latin typeface="Franklin Gothic Book" panose="020B0503020102020204" pitchFamily="34" charset="0"/>
              </a:defRPr>
            </a:lvl1pPr>
            <a:lvl2pPr algn="r">
              <a:defRPr sz="1400">
                <a:latin typeface="Franklin Gothic Book" panose="020B0503020102020204" pitchFamily="34" charset="0"/>
              </a:defRPr>
            </a:lvl2pPr>
            <a:lvl3pPr algn="r">
              <a:defRPr sz="1400">
                <a:latin typeface="Franklin Gothic Book" panose="020B0503020102020204" pitchFamily="34" charset="0"/>
              </a:defRPr>
            </a:lvl3pPr>
            <a:lvl4pPr algn="r">
              <a:defRPr sz="1400">
                <a:latin typeface="Franklin Gothic Book" panose="020B0503020102020204" pitchFamily="34" charset="0"/>
              </a:defRPr>
            </a:lvl4pPr>
            <a:lvl5pPr algn="r">
              <a:defRPr sz="1400">
                <a:latin typeface="Franklin Gothic Book" panose="020B0503020102020204" pitchFamily="34" charset="0"/>
              </a:defRPr>
            </a:lvl5pPr>
          </a:lstStyle>
          <a:p>
            <a:pPr lvl="0"/>
            <a:r>
              <a:rPr lang="en-US" dirty="0"/>
              <a:t>Committee Name — Agenda Item 1</a:t>
            </a:r>
          </a:p>
          <a:p>
            <a:pPr lvl="0"/>
            <a:r>
              <a:rPr lang="en-US" dirty="0"/>
              <a:t>January 1, 2021</a:t>
            </a:r>
          </a:p>
        </p:txBody>
      </p:sp>
      <p:cxnSp>
        <p:nvCxnSpPr>
          <p:cNvPr id="4" name="Straight Connector 3">
            <a:extLst>
              <a:ext uri="{FF2B5EF4-FFF2-40B4-BE49-F238E27FC236}">
                <a16:creationId xmlns:a16="http://schemas.microsoft.com/office/drawing/2014/main" id="{95A044EF-881A-744F-A6FE-A76BC08E7C04}"/>
              </a:ext>
              <a:ext uri="{C183D7F6-B498-43B3-948B-1728B52AA6E4}">
                <adec:decorative xmlns:adec="http://schemas.microsoft.com/office/drawing/2017/decorative" val="1"/>
              </a:ext>
            </a:extLst>
          </p:cNvPr>
          <p:cNvCxnSpPr>
            <a:cxnSpLocks/>
          </p:cNvCxnSpPr>
          <p:nvPr userDrawn="1"/>
        </p:nvCxnSpPr>
        <p:spPr>
          <a:xfrm>
            <a:off x="838200" y="5175199"/>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899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1-col) and photo (2-col) - lar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0EADA-2FC3-4CA7-A230-410E408A974C}"/>
              </a:ext>
            </a:extLst>
          </p:cNvPr>
          <p:cNvSpPr>
            <a:spLocks noGrp="1"/>
          </p:cNvSpPr>
          <p:nvPr>
            <p:ph idx="1"/>
          </p:nvPr>
        </p:nvSpPr>
        <p:spPr>
          <a:xfrm>
            <a:off x="552509" y="505690"/>
            <a:ext cx="3430671" cy="5465618"/>
          </a:xfrm>
        </p:spPr>
        <p:txBody>
          <a:bodyPr>
            <a:noAutofit/>
          </a:bodyPr>
          <a:lstStyle>
            <a:lvl1pPr>
              <a:spcAft>
                <a:spcPts val="1600"/>
              </a:spcAft>
              <a:defRPr sz="4400">
                <a:solidFill>
                  <a:srgbClr val="006C69"/>
                </a:solidFill>
                <a:latin typeface="Avenir Next LT Pro" panose="020B0504020202020204" pitchFamily="34" charset="0"/>
              </a:defRPr>
            </a:lvl1pPr>
            <a:lvl2pPr>
              <a:defRPr b="1">
                <a:latin typeface="Avenir Next LT Pro" panose="020B0504020202020204" pitchFamily="34" charset="0"/>
              </a:defRPr>
            </a:lvl2pPr>
            <a:lvl3pPr marL="6350" indent="0">
              <a:buNone/>
              <a:tabLst/>
              <a:defRPr sz="2800">
                <a:latin typeface="Avenir Next LT Pro" panose="020B0504020202020204" pitchFamily="34" charset="0"/>
              </a:defRPr>
            </a:lvl3pPr>
            <a:lvl4pPr marL="288925" indent="-282575">
              <a:buFont typeface="System Font Regular"/>
              <a:buChar char="●"/>
              <a:tabLst/>
              <a:defRPr sz="2400">
                <a:latin typeface="Avenir Next LT Pro" panose="020B0504020202020204" pitchFamily="34" charset="0"/>
              </a:defRPr>
            </a:lvl4pPr>
            <a:lvl5pPr marL="571500" indent="-282575">
              <a:buFont typeface="System Font Regular"/>
              <a:buChar char="-"/>
              <a:tabLst/>
              <a:defRPr>
                <a:latin typeface="Avenir Next LT Pro" panose="020B0504020202020204" pitchFamily="34" charset="0"/>
              </a:defRPr>
            </a:lvl5pPr>
            <a:lvl6pPr marL="862013" indent="-220663">
              <a:buFont typeface="System Font Regular"/>
              <a:buChar char="◦"/>
              <a:tabLst/>
              <a:defRPr>
                <a:latin typeface="Avenir Next LT Pro" panose="020B05040202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4C7B67E9-9EFB-724E-9C14-E3D8B00E406A}"/>
              </a:ext>
            </a:extLst>
          </p:cNvPr>
          <p:cNvSpPr>
            <a:spLocks noGrp="1"/>
          </p:cNvSpPr>
          <p:nvPr>
            <p:ph type="pic" sz="quarter" idx="13"/>
          </p:nvPr>
        </p:nvSpPr>
        <p:spPr>
          <a:xfrm>
            <a:off x="4378036" y="162910"/>
            <a:ext cx="7651053" cy="6532180"/>
          </a:xfrm>
          <a:solidFill>
            <a:schemeClr val="bg1">
              <a:lumMod val="85000"/>
            </a:schemeClr>
          </a:solidFill>
        </p:spPr>
        <p:txBody>
          <a:bodyPr/>
          <a:lstStyle>
            <a:lvl1pPr>
              <a:defRPr>
                <a:latin typeface="Avenir Next LT Pro" panose="020B0504020202020204" pitchFamily="34" charset="0"/>
              </a:defRPr>
            </a:lvl1pPr>
          </a:lstStyle>
          <a:p>
            <a:r>
              <a:rPr lang="en-US"/>
              <a:t>Click icon to add picture</a:t>
            </a:r>
          </a:p>
        </p:txBody>
      </p:sp>
      <p:sp>
        <p:nvSpPr>
          <p:cNvPr id="5" name="Text Placeholder 8">
            <a:extLst>
              <a:ext uri="{FF2B5EF4-FFF2-40B4-BE49-F238E27FC236}">
                <a16:creationId xmlns:a16="http://schemas.microsoft.com/office/drawing/2014/main" id="{25DEA0A5-C994-F02E-0F4D-7AC5BA3C46B3}"/>
              </a:ext>
            </a:extLst>
          </p:cNvPr>
          <p:cNvSpPr>
            <a:spLocks noGrp="1"/>
          </p:cNvSpPr>
          <p:nvPr>
            <p:ph type="body" sz="quarter" idx="16" hasCustomPrompt="1"/>
          </p:nvPr>
        </p:nvSpPr>
        <p:spPr>
          <a:xfrm>
            <a:off x="9728428" y="6504269"/>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pic>
        <p:nvPicPr>
          <p:cNvPr id="20" name="Picture 19" descr="San Francisco County Transportation Authority logo">
            <a:extLst>
              <a:ext uri="{FF2B5EF4-FFF2-40B4-BE49-F238E27FC236}">
                <a16:creationId xmlns:a16="http://schemas.microsoft.com/office/drawing/2014/main" id="{7324FF63-BDBC-2B40-AC72-B601E0961C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767" y="6143306"/>
            <a:ext cx="1859852" cy="519028"/>
          </a:xfrm>
          <a:prstGeom prst="rect">
            <a:avLst/>
          </a:prstGeom>
        </p:spPr>
      </p:pic>
    </p:spTree>
    <p:extLst>
      <p:ext uri="{BB962C8B-B14F-4D97-AF65-F5344CB8AC3E}">
        <p14:creationId xmlns:p14="http://schemas.microsoft.com/office/powerpoint/2010/main" val="2193570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28CB79-6A9C-C94D-A4AB-70073CCD7685}"/>
              </a:ext>
              <a:ext uri="{C183D7F6-B498-43B3-948B-1728B52AA6E4}">
                <adec:decorative xmlns:adec="http://schemas.microsoft.com/office/drawing/2017/decorative" val="1"/>
              </a:ext>
            </a:extLst>
          </p:cNvPr>
          <p:cNvSpPr/>
          <p:nvPr userDrawn="1"/>
        </p:nvSpPr>
        <p:spPr>
          <a:xfrm>
            <a:off x="162911" y="162909"/>
            <a:ext cx="11866178" cy="6532179"/>
          </a:xfrm>
          <a:prstGeom prst="rect">
            <a:avLst/>
          </a:prstGeom>
          <a:solidFill>
            <a:srgbClr val="A0D0C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F6C2DAA3-FD59-DF42-B5BD-C183EA52E4CB}"/>
              </a:ext>
            </a:extLst>
          </p:cNvPr>
          <p:cNvSpPr>
            <a:spLocks noGrp="1"/>
          </p:cNvSpPr>
          <p:nvPr>
            <p:ph type="body" sz="quarter" idx="13" hasCustomPrompt="1"/>
          </p:nvPr>
        </p:nvSpPr>
        <p:spPr>
          <a:xfrm>
            <a:off x="838200" y="796636"/>
            <a:ext cx="10515600" cy="4062525"/>
          </a:xfrm>
          <a:effectLst/>
        </p:spPr>
        <p:txBody>
          <a:bodyPr>
            <a:noAutofit/>
          </a:bodyPr>
          <a:lstStyle>
            <a:lvl1pPr marL="6350" indent="0">
              <a:lnSpc>
                <a:spcPct val="90000"/>
              </a:lnSpc>
              <a:spcAft>
                <a:spcPts val="1600"/>
              </a:spcAft>
              <a:buNone/>
              <a:tabLst/>
              <a:defRPr sz="7200" b="1" i="0">
                <a:solidFill>
                  <a:srgbClr val="1C355E"/>
                </a:solidFill>
                <a:latin typeface="Avenir Next LT Pro" panose="020B0504020202020204" pitchFamily="34" charset="0"/>
              </a:defRPr>
            </a:lvl1pPr>
            <a:lvl2pPr marL="6350" indent="0">
              <a:spcAft>
                <a:spcPts val="1600"/>
              </a:spcAft>
              <a:buNone/>
              <a:tabLst/>
              <a:defRPr>
                <a:solidFill>
                  <a:srgbClr val="1C355E"/>
                </a:solidFill>
                <a:latin typeface="Avenir Next LT Pro" panose="020B0504020202020204" pitchFamily="34" charset="0"/>
              </a:defRPr>
            </a:lvl2pPr>
            <a:lvl3pPr marL="6350" indent="0">
              <a:lnSpc>
                <a:spcPct val="100000"/>
              </a:lnSpc>
              <a:buNone/>
              <a:tabLst/>
              <a:defRPr sz="1400">
                <a:solidFill>
                  <a:srgbClr val="1C355E"/>
                </a:solidFill>
                <a:latin typeface="Avenir Next LT Pro" panose="020B0504020202020204" pitchFamily="34" charset="0"/>
              </a:defRPr>
            </a:lvl3pPr>
            <a:lvl4pPr>
              <a:buNone/>
              <a:defRPr>
                <a:solidFill>
                  <a:schemeClr val="bg1"/>
                </a:solidFill>
              </a:defRPr>
            </a:lvl4pPr>
            <a:lvl5pPr>
              <a:buNone/>
              <a:defRPr>
                <a:solidFill>
                  <a:schemeClr val="bg1"/>
                </a:solidFill>
              </a:defRPr>
            </a:lvl5pPr>
          </a:lstStyle>
          <a:p>
            <a:pPr lvl="0"/>
            <a:r>
              <a:rPr lang="en-US" dirty="0"/>
              <a:t>Section Title goes in this space</a:t>
            </a:r>
          </a:p>
          <a:p>
            <a:pPr lvl="1"/>
            <a:r>
              <a:rPr lang="en-US" dirty="0"/>
              <a:t>Use the indent button for subtitle styles</a:t>
            </a:r>
          </a:p>
          <a:p>
            <a:pPr lvl="2"/>
            <a:r>
              <a:rPr lang="en-US" dirty="0"/>
              <a:t>Keep indenting to get this very small sub-subtitle</a:t>
            </a:r>
          </a:p>
        </p:txBody>
      </p:sp>
      <p:pic>
        <p:nvPicPr>
          <p:cNvPr id="6" name="Picture 5" descr="San Francisco County Transportation Authority logo">
            <a:extLst>
              <a:ext uri="{FF2B5EF4-FFF2-40B4-BE49-F238E27FC236}">
                <a16:creationId xmlns:a16="http://schemas.microsoft.com/office/drawing/2014/main" id="{ADFA180D-FA00-4342-9BBE-A4D50E9A4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377236"/>
            <a:ext cx="2283691" cy="637309"/>
          </a:xfrm>
          <a:prstGeom prst="rect">
            <a:avLst/>
          </a:prstGeom>
        </p:spPr>
      </p:pic>
      <p:sp>
        <p:nvSpPr>
          <p:cNvPr id="7" name="Text Placeholder 15">
            <a:extLst>
              <a:ext uri="{FF2B5EF4-FFF2-40B4-BE49-F238E27FC236}">
                <a16:creationId xmlns:a16="http://schemas.microsoft.com/office/drawing/2014/main" id="{3FC9B5B5-6AE0-A445-A4AC-40E38C01B5D0}"/>
              </a:ext>
            </a:extLst>
          </p:cNvPr>
          <p:cNvSpPr>
            <a:spLocks noGrp="1"/>
          </p:cNvSpPr>
          <p:nvPr>
            <p:ph type="body" sz="quarter" idx="14" hasCustomPrompt="1"/>
          </p:nvPr>
        </p:nvSpPr>
        <p:spPr>
          <a:xfrm>
            <a:off x="4301837" y="5377235"/>
            <a:ext cx="7051964" cy="637309"/>
          </a:xfrm>
        </p:spPr>
        <p:txBody>
          <a:bodyPr anchor="ctr" anchorCtr="0">
            <a:noAutofit/>
          </a:bodyPr>
          <a:lstStyle>
            <a:lvl1pPr marL="0" marR="0" indent="0" algn="r" defTabSz="914400" rtl="0" eaLnBrk="1" fontAlgn="auto" latinLnBrk="0" hangingPunct="1">
              <a:lnSpc>
                <a:spcPct val="100000"/>
              </a:lnSpc>
              <a:spcBef>
                <a:spcPts val="0"/>
              </a:spcBef>
              <a:spcAft>
                <a:spcPts val="200"/>
              </a:spcAft>
              <a:buClrTx/>
              <a:buSzTx/>
              <a:buFont typeface="Arial" panose="020B0604020202020204" pitchFamily="34" charset="0"/>
              <a:buNone/>
              <a:tabLst/>
              <a:defRPr lang="en-US" sz="1400" b="0" smtClean="0">
                <a:solidFill>
                  <a:srgbClr val="1C355E"/>
                </a:solidFill>
                <a:effectLst/>
                <a:latin typeface="Franklin Gothic Book" panose="020B0503020102020204" pitchFamily="34" charset="0"/>
              </a:defRPr>
            </a:lvl1pPr>
            <a:lvl2pPr algn="r">
              <a:defRPr sz="1400">
                <a:latin typeface="Franklin Gothic Book" panose="020B0503020102020204" pitchFamily="34" charset="0"/>
              </a:defRPr>
            </a:lvl2pPr>
            <a:lvl3pPr algn="r">
              <a:defRPr sz="1400">
                <a:latin typeface="Franklin Gothic Book" panose="020B0503020102020204" pitchFamily="34" charset="0"/>
              </a:defRPr>
            </a:lvl3pPr>
            <a:lvl4pPr algn="r">
              <a:defRPr sz="1400">
                <a:latin typeface="Franklin Gothic Book" panose="020B0503020102020204" pitchFamily="34" charset="0"/>
              </a:defRPr>
            </a:lvl4pPr>
            <a:lvl5pPr algn="r">
              <a:defRPr sz="1400">
                <a:latin typeface="Franklin Gothic Book" panose="020B0503020102020204" pitchFamily="34" charset="0"/>
              </a:defRPr>
            </a:lvl5pPr>
          </a:lstStyle>
          <a:p>
            <a:pPr lvl="0"/>
            <a:r>
              <a:rPr lang="en-US" dirty="0"/>
              <a:t>Presentation Title</a:t>
            </a:r>
          </a:p>
          <a:p>
            <a:pPr lvl="0"/>
            <a:r>
              <a:rPr lang="en-US" dirty="0"/>
              <a:t>January 1, 2021</a:t>
            </a:r>
          </a:p>
        </p:txBody>
      </p:sp>
      <p:cxnSp>
        <p:nvCxnSpPr>
          <p:cNvPr id="8" name="Straight Connector 7">
            <a:extLst>
              <a:ext uri="{FF2B5EF4-FFF2-40B4-BE49-F238E27FC236}">
                <a16:creationId xmlns:a16="http://schemas.microsoft.com/office/drawing/2014/main" id="{574D1601-0DE8-E145-9384-FF34F623689E}"/>
              </a:ext>
              <a:ext uri="{C183D7F6-B498-43B3-948B-1728B52AA6E4}">
                <adec:decorative xmlns:adec="http://schemas.microsoft.com/office/drawing/2017/decorative" val="1"/>
              </a:ext>
            </a:extLst>
          </p:cNvPr>
          <p:cNvCxnSpPr>
            <a:cxnSpLocks/>
          </p:cNvCxnSpPr>
          <p:nvPr userDrawn="1"/>
        </p:nvCxnSpPr>
        <p:spPr>
          <a:xfrm>
            <a:off x="838200" y="5175199"/>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719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28CB79-6A9C-C94D-A4AB-70073CCD7685}"/>
              </a:ext>
              <a:ext uri="{C183D7F6-B498-43B3-948B-1728B52AA6E4}">
                <adec:decorative xmlns:adec="http://schemas.microsoft.com/office/drawing/2017/decorative" val="1"/>
              </a:ext>
            </a:extLst>
          </p:cNvPr>
          <p:cNvSpPr/>
          <p:nvPr userDrawn="1"/>
        </p:nvSpPr>
        <p:spPr>
          <a:xfrm>
            <a:off x="162911" y="162909"/>
            <a:ext cx="11866178" cy="6532179"/>
          </a:xfrm>
          <a:prstGeom prst="rect">
            <a:avLst/>
          </a:prstGeom>
          <a:solidFill>
            <a:srgbClr val="B9D9E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F6C2DAA3-FD59-DF42-B5BD-C183EA52E4CB}"/>
              </a:ext>
            </a:extLst>
          </p:cNvPr>
          <p:cNvSpPr>
            <a:spLocks noGrp="1"/>
          </p:cNvSpPr>
          <p:nvPr>
            <p:ph type="body" sz="quarter" idx="13" hasCustomPrompt="1"/>
          </p:nvPr>
        </p:nvSpPr>
        <p:spPr>
          <a:xfrm>
            <a:off x="838200" y="796636"/>
            <a:ext cx="10515600" cy="4062525"/>
          </a:xfrm>
          <a:effectLst/>
        </p:spPr>
        <p:txBody>
          <a:bodyPr>
            <a:noAutofit/>
          </a:bodyPr>
          <a:lstStyle>
            <a:lvl1pPr marL="6350" indent="0">
              <a:lnSpc>
                <a:spcPct val="90000"/>
              </a:lnSpc>
              <a:spcAft>
                <a:spcPts val="1600"/>
              </a:spcAft>
              <a:buNone/>
              <a:tabLst/>
              <a:defRPr sz="7200" b="1" i="0">
                <a:solidFill>
                  <a:srgbClr val="006C69"/>
                </a:solidFill>
                <a:latin typeface="Avenir Next LT Pro" panose="020B0504020202020204" pitchFamily="34" charset="0"/>
              </a:defRPr>
            </a:lvl1pPr>
            <a:lvl2pPr marL="6350" indent="0">
              <a:spcAft>
                <a:spcPts val="1600"/>
              </a:spcAft>
              <a:buNone/>
              <a:tabLst/>
              <a:defRPr>
                <a:solidFill>
                  <a:schemeClr val="tx1">
                    <a:lumMod val="75000"/>
                    <a:lumOff val="25000"/>
                  </a:schemeClr>
                </a:solidFill>
                <a:latin typeface="Avenir Next LT Pro" panose="020B0504020202020204" pitchFamily="34" charset="0"/>
              </a:defRPr>
            </a:lvl2pPr>
            <a:lvl3pPr marL="6350" indent="0">
              <a:lnSpc>
                <a:spcPct val="100000"/>
              </a:lnSpc>
              <a:buNone/>
              <a:tabLst/>
              <a:defRPr sz="1400">
                <a:solidFill>
                  <a:schemeClr val="tx1">
                    <a:lumMod val="75000"/>
                    <a:lumOff val="25000"/>
                  </a:schemeClr>
                </a:solidFill>
                <a:latin typeface="Avenir Next LT Pro" panose="020B0504020202020204" pitchFamily="34" charset="0"/>
              </a:defRPr>
            </a:lvl3pPr>
            <a:lvl4pPr>
              <a:buNone/>
              <a:defRPr>
                <a:solidFill>
                  <a:schemeClr val="bg1"/>
                </a:solidFill>
              </a:defRPr>
            </a:lvl4pPr>
            <a:lvl5pPr>
              <a:buNone/>
              <a:defRPr>
                <a:solidFill>
                  <a:schemeClr val="bg1"/>
                </a:solidFill>
              </a:defRPr>
            </a:lvl5pPr>
          </a:lstStyle>
          <a:p>
            <a:pPr lvl="0"/>
            <a:r>
              <a:rPr lang="en-US" dirty="0"/>
              <a:t>Section Title goes in this space</a:t>
            </a:r>
          </a:p>
          <a:p>
            <a:pPr lvl="1"/>
            <a:r>
              <a:rPr lang="en-US" dirty="0"/>
              <a:t>Use the indent button for subtitle styles</a:t>
            </a:r>
          </a:p>
          <a:p>
            <a:pPr lvl="2"/>
            <a:r>
              <a:rPr lang="en-US" dirty="0"/>
              <a:t>Keep indenting to get this very small sub-subtitle</a:t>
            </a:r>
          </a:p>
        </p:txBody>
      </p:sp>
      <p:pic>
        <p:nvPicPr>
          <p:cNvPr id="5" name="Picture 4" descr="San Francisco County Transportation Authority logo">
            <a:extLst>
              <a:ext uri="{FF2B5EF4-FFF2-40B4-BE49-F238E27FC236}">
                <a16:creationId xmlns:a16="http://schemas.microsoft.com/office/drawing/2014/main" id="{250DA629-0661-D84F-8D2D-E7E851325B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377236"/>
            <a:ext cx="2283691" cy="637309"/>
          </a:xfrm>
          <a:prstGeom prst="rect">
            <a:avLst/>
          </a:prstGeom>
        </p:spPr>
      </p:pic>
      <p:sp>
        <p:nvSpPr>
          <p:cNvPr id="6" name="Text Placeholder 15">
            <a:extLst>
              <a:ext uri="{FF2B5EF4-FFF2-40B4-BE49-F238E27FC236}">
                <a16:creationId xmlns:a16="http://schemas.microsoft.com/office/drawing/2014/main" id="{D5855D83-0304-BB4E-BD4B-E4E2D7E1B319}"/>
              </a:ext>
            </a:extLst>
          </p:cNvPr>
          <p:cNvSpPr>
            <a:spLocks noGrp="1"/>
          </p:cNvSpPr>
          <p:nvPr>
            <p:ph type="body" sz="quarter" idx="14" hasCustomPrompt="1"/>
          </p:nvPr>
        </p:nvSpPr>
        <p:spPr>
          <a:xfrm>
            <a:off x="4301837" y="5377235"/>
            <a:ext cx="7051964" cy="637309"/>
          </a:xfrm>
        </p:spPr>
        <p:txBody>
          <a:bodyPr anchor="ctr" anchorCtr="0">
            <a:noAutofit/>
          </a:bodyPr>
          <a:lstStyle>
            <a:lvl1pPr marL="0" marR="0" indent="0" algn="r" defTabSz="914400" rtl="0" eaLnBrk="1" fontAlgn="auto" latinLnBrk="0" hangingPunct="1">
              <a:lnSpc>
                <a:spcPct val="100000"/>
              </a:lnSpc>
              <a:spcBef>
                <a:spcPts val="0"/>
              </a:spcBef>
              <a:spcAft>
                <a:spcPts val="200"/>
              </a:spcAft>
              <a:buClrTx/>
              <a:buSzTx/>
              <a:buFont typeface="Arial" panose="020B0604020202020204" pitchFamily="34" charset="0"/>
              <a:buNone/>
              <a:tabLst/>
              <a:defRPr lang="en-US" sz="1400" b="0" smtClean="0">
                <a:solidFill>
                  <a:srgbClr val="006C69"/>
                </a:solidFill>
                <a:effectLst/>
                <a:latin typeface="Franklin Gothic Book" panose="020B0503020102020204" pitchFamily="34" charset="0"/>
              </a:defRPr>
            </a:lvl1pPr>
            <a:lvl2pPr algn="r">
              <a:defRPr sz="1400">
                <a:latin typeface="Franklin Gothic Book" panose="020B0503020102020204" pitchFamily="34" charset="0"/>
              </a:defRPr>
            </a:lvl2pPr>
            <a:lvl3pPr algn="r">
              <a:defRPr sz="1400">
                <a:latin typeface="Franklin Gothic Book" panose="020B0503020102020204" pitchFamily="34" charset="0"/>
              </a:defRPr>
            </a:lvl3pPr>
            <a:lvl4pPr algn="r">
              <a:defRPr sz="1400">
                <a:latin typeface="Franklin Gothic Book" panose="020B0503020102020204" pitchFamily="34" charset="0"/>
              </a:defRPr>
            </a:lvl4pPr>
            <a:lvl5pPr algn="r">
              <a:defRPr sz="1400">
                <a:latin typeface="Franklin Gothic Book" panose="020B0503020102020204" pitchFamily="34" charset="0"/>
              </a:defRPr>
            </a:lvl5pPr>
          </a:lstStyle>
          <a:p>
            <a:pPr lvl="0"/>
            <a:r>
              <a:rPr lang="en-US" dirty="0"/>
              <a:t>Presentation Title</a:t>
            </a:r>
          </a:p>
          <a:p>
            <a:pPr lvl="0"/>
            <a:r>
              <a:rPr lang="en-US" dirty="0"/>
              <a:t>January 1, 2021</a:t>
            </a:r>
          </a:p>
        </p:txBody>
      </p:sp>
      <p:cxnSp>
        <p:nvCxnSpPr>
          <p:cNvPr id="7" name="Straight Connector 6">
            <a:extLst>
              <a:ext uri="{FF2B5EF4-FFF2-40B4-BE49-F238E27FC236}">
                <a16:creationId xmlns:a16="http://schemas.microsoft.com/office/drawing/2014/main" id="{9D34A563-18C4-DD47-A775-DDDB20ADCC5B}"/>
              </a:ext>
              <a:ext uri="{C183D7F6-B498-43B3-948B-1728B52AA6E4}">
                <adec:decorative xmlns:adec="http://schemas.microsoft.com/office/drawing/2017/decorative" val="1"/>
              </a:ext>
            </a:extLst>
          </p:cNvPr>
          <p:cNvCxnSpPr>
            <a:cxnSpLocks/>
          </p:cNvCxnSpPr>
          <p:nvPr userDrawn="1"/>
        </p:nvCxnSpPr>
        <p:spPr>
          <a:xfrm>
            <a:off x="838200" y="5175199"/>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660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 war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28CB79-6A9C-C94D-A4AB-70073CCD7685}"/>
              </a:ext>
              <a:ext uri="{C183D7F6-B498-43B3-948B-1728B52AA6E4}">
                <adec:decorative xmlns:adec="http://schemas.microsoft.com/office/drawing/2017/decorative" val="1"/>
              </a:ext>
            </a:extLst>
          </p:cNvPr>
          <p:cNvSpPr/>
          <p:nvPr userDrawn="1"/>
        </p:nvSpPr>
        <p:spPr>
          <a:xfrm>
            <a:off x="162911" y="162909"/>
            <a:ext cx="11866178" cy="6532179"/>
          </a:xfrm>
          <a:prstGeom prst="rect">
            <a:avLst/>
          </a:prstGeom>
          <a:solidFill>
            <a:srgbClr val="FFB81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F6C2DAA3-FD59-DF42-B5BD-C183EA52E4CB}"/>
              </a:ext>
            </a:extLst>
          </p:cNvPr>
          <p:cNvSpPr>
            <a:spLocks noGrp="1"/>
          </p:cNvSpPr>
          <p:nvPr>
            <p:ph type="body" sz="quarter" idx="13" hasCustomPrompt="1"/>
          </p:nvPr>
        </p:nvSpPr>
        <p:spPr>
          <a:xfrm>
            <a:off x="838200" y="796636"/>
            <a:ext cx="10515600" cy="4062525"/>
          </a:xfrm>
          <a:effectLst/>
        </p:spPr>
        <p:txBody>
          <a:bodyPr>
            <a:noAutofit/>
          </a:bodyPr>
          <a:lstStyle>
            <a:lvl1pPr marL="6350" indent="0">
              <a:lnSpc>
                <a:spcPct val="90000"/>
              </a:lnSpc>
              <a:spcAft>
                <a:spcPts val="1600"/>
              </a:spcAft>
              <a:buNone/>
              <a:tabLst/>
              <a:defRPr sz="7200" b="1" i="0">
                <a:solidFill>
                  <a:srgbClr val="FF8D6D"/>
                </a:solidFill>
                <a:latin typeface="Avenir Next LT Pro" panose="020B0504020202020204" pitchFamily="34" charset="0"/>
              </a:defRPr>
            </a:lvl1pPr>
            <a:lvl2pPr marL="6350" indent="0">
              <a:spcAft>
                <a:spcPts val="1600"/>
              </a:spcAft>
              <a:buNone/>
              <a:tabLst/>
              <a:defRPr>
                <a:solidFill>
                  <a:schemeClr val="tx1">
                    <a:lumMod val="65000"/>
                    <a:lumOff val="35000"/>
                  </a:schemeClr>
                </a:solidFill>
                <a:latin typeface="Avenir Next LT Pro" panose="020B0504020202020204" pitchFamily="34" charset="0"/>
              </a:defRPr>
            </a:lvl2pPr>
            <a:lvl3pPr marL="6350" indent="0">
              <a:lnSpc>
                <a:spcPct val="100000"/>
              </a:lnSpc>
              <a:buNone/>
              <a:tabLst/>
              <a:defRPr sz="1400">
                <a:solidFill>
                  <a:schemeClr val="tx1">
                    <a:lumMod val="65000"/>
                    <a:lumOff val="35000"/>
                  </a:schemeClr>
                </a:solidFill>
                <a:latin typeface="Avenir Next LT Pro" panose="020B0504020202020204" pitchFamily="34" charset="0"/>
              </a:defRPr>
            </a:lvl3pPr>
            <a:lvl4pPr>
              <a:buNone/>
              <a:defRPr>
                <a:solidFill>
                  <a:schemeClr val="bg1"/>
                </a:solidFill>
              </a:defRPr>
            </a:lvl4pPr>
            <a:lvl5pPr>
              <a:buNone/>
              <a:defRPr>
                <a:solidFill>
                  <a:schemeClr val="bg1"/>
                </a:solidFill>
              </a:defRPr>
            </a:lvl5pPr>
          </a:lstStyle>
          <a:p>
            <a:pPr lvl="0"/>
            <a:r>
              <a:rPr lang="en-US" dirty="0"/>
              <a:t>Section Title goes in this space</a:t>
            </a:r>
          </a:p>
          <a:p>
            <a:pPr lvl="1"/>
            <a:r>
              <a:rPr lang="en-US" dirty="0"/>
              <a:t>Use the indent button for subtitle styles</a:t>
            </a:r>
          </a:p>
          <a:p>
            <a:pPr lvl="2"/>
            <a:r>
              <a:rPr lang="en-US" dirty="0"/>
              <a:t>Keep indenting to get this very small sub-subtitle</a:t>
            </a:r>
          </a:p>
        </p:txBody>
      </p:sp>
      <p:pic>
        <p:nvPicPr>
          <p:cNvPr id="5" name="Picture 4" descr="San Francisco County Transportation Authority logo">
            <a:extLst>
              <a:ext uri="{FF2B5EF4-FFF2-40B4-BE49-F238E27FC236}">
                <a16:creationId xmlns:a16="http://schemas.microsoft.com/office/drawing/2014/main" id="{7C9F8657-A9DD-1441-9A86-15AD9120E7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377236"/>
            <a:ext cx="2283691" cy="637309"/>
          </a:xfrm>
          <a:prstGeom prst="rect">
            <a:avLst/>
          </a:prstGeom>
        </p:spPr>
      </p:pic>
      <p:sp>
        <p:nvSpPr>
          <p:cNvPr id="6" name="Text Placeholder 15">
            <a:extLst>
              <a:ext uri="{FF2B5EF4-FFF2-40B4-BE49-F238E27FC236}">
                <a16:creationId xmlns:a16="http://schemas.microsoft.com/office/drawing/2014/main" id="{EB221B56-DB1D-F447-9BE7-1E44943F7F23}"/>
              </a:ext>
            </a:extLst>
          </p:cNvPr>
          <p:cNvSpPr>
            <a:spLocks noGrp="1"/>
          </p:cNvSpPr>
          <p:nvPr>
            <p:ph type="body" sz="quarter" idx="14" hasCustomPrompt="1"/>
          </p:nvPr>
        </p:nvSpPr>
        <p:spPr>
          <a:xfrm>
            <a:off x="4301837" y="5377235"/>
            <a:ext cx="7051964" cy="637309"/>
          </a:xfrm>
        </p:spPr>
        <p:txBody>
          <a:bodyPr anchor="ctr" anchorCtr="0">
            <a:noAutofit/>
          </a:bodyPr>
          <a:lstStyle>
            <a:lvl1pPr marL="0" marR="0" indent="0" algn="r" defTabSz="914400" rtl="0" eaLnBrk="1" fontAlgn="auto" latinLnBrk="0" hangingPunct="1">
              <a:lnSpc>
                <a:spcPct val="100000"/>
              </a:lnSpc>
              <a:spcBef>
                <a:spcPts val="0"/>
              </a:spcBef>
              <a:spcAft>
                <a:spcPts val="200"/>
              </a:spcAft>
              <a:buClrTx/>
              <a:buSzTx/>
              <a:buFont typeface="Arial" panose="020B0604020202020204" pitchFamily="34" charset="0"/>
              <a:buNone/>
              <a:tabLst/>
              <a:defRPr lang="en-US" sz="1400" b="0" smtClean="0">
                <a:solidFill>
                  <a:srgbClr val="FF8D6D"/>
                </a:solidFill>
                <a:effectLst/>
                <a:latin typeface="Franklin Gothic Book" panose="020B0503020102020204" pitchFamily="34" charset="0"/>
              </a:defRPr>
            </a:lvl1pPr>
            <a:lvl2pPr algn="r">
              <a:defRPr sz="1400">
                <a:latin typeface="Franklin Gothic Book" panose="020B0503020102020204" pitchFamily="34" charset="0"/>
              </a:defRPr>
            </a:lvl2pPr>
            <a:lvl3pPr algn="r">
              <a:defRPr sz="1400">
                <a:latin typeface="Franklin Gothic Book" panose="020B0503020102020204" pitchFamily="34" charset="0"/>
              </a:defRPr>
            </a:lvl3pPr>
            <a:lvl4pPr algn="r">
              <a:defRPr sz="1400">
                <a:latin typeface="Franklin Gothic Book" panose="020B0503020102020204" pitchFamily="34" charset="0"/>
              </a:defRPr>
            </a:lvl4pPr>
            <a:lvl5pPr algn="r">
              <a:defRPr sz="1400">
                <a:latin typeface="Franklin Gothic Book" panose="020B0503020102020204" pitchFamily="34" charset="0"/>
              </a:defRPr>
            </a:lvl5pPr>
          </a:lstStyle>
          <a:p>
            <a:pPr lvl="0"/>
            <a:r>
              <a:rPr lang="en-US" dirty="0"/>
              <a:t>Presentation Title</a:t>
            </a:r>
          </a:p>
          <a:p>
            <a:pPr lvl="0"/>
            <a:r>
              <a:rPr lang="en-US" dirty="0"/>
              <a:t>January 1, 2021</a:t>
            </a:r>
          </a:p>
        </p:txBody>
      </p:sp>
      <p:cxnSp>
        <p:nvCxnSpPr>
          <p:cNvPr id="7" name="Straight Connector 6">
            <a:extLst>
              <a:ext uri="{FF2B5EF4-FFF2-40B4-BE49-F238E27FC236}">
                <a16:creationId xmlns:a16="http://schemas.microsoft.com/office/drawing/2014/main" id="{D7E4BFE5-BFF7-CB45-8F4D-13078EB79359}"/>
              </a:ext>
              <a:ext uri="{C183D7F6-B498-43B3-948B-1728B52AA6E4}">
                <adec:decorative xmlns:adec="http://schemas.microsoft.com/office/drawing/2017/decorative" val="1"/>
              </a:ext>
            </a:extLst>
          </p:cNvPr>
          <p:cNvCxnSpPr>
            <a:cxnSpLocks/>
          </p:cNvCxnSpPr>
          <p:nvPr userDrawn="1"/>
        </p:nvCxnSpPr>
        <p:spPr>
          <a:xfrm>
            <a:off x="838200" y="5175199"/>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800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9B7FF3-DEE3-4A42-A9B1-858562DCA162}"/>
              </a:ext>
              <a:ext uri="{C183D7F6-B498-43B3-948B-1728B52AA6E4}">
                <adec:decorative xmlns:adec="http://schemas.microsoft.com/office/drawing/2017/decorative" val="1"/>
              </a:ext>
            </a:extLst>
          </p:cNvPr>
          <p:cNvSpPr/>
          <p:nvPr userDrawn="1"/>
        </p:nvSpPr>
        <p:spPr>
          <a:xfrm>
            <a:off x="162911" y="162909"/>
            <a:ext cx="11866178" cy="6532179"/>
          </a:xfrm>
          <a:prstGeom prst="rect">
            <a:avLst/>
          </a:prstGeom>
          <a:solidFill>
            <a:srgbClr val="A0D0CB">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0E512DC8-C2E1-214F-A484-3CE0F7CE9103}"/>
              </a:ext>
            </a:extLst>
          </p:cNvPr>
          <p:cNvSpPr>
            <a:spLocks noGrp="1"/>
          </p:cNvSpPr>
          <p:nvPr>
            <p:ph type="body" sz="quarter" idx="13" hasCustomPrompt="1"/>
          </p:nvPr>
        </p:nvSpPr>
        <p:spPr>
          <a:xfrm>
            <a:off x="838200" y="796637"/>
            <a:ext cx="10515600" cy="2513823"/>
          </a:xfrm>
          <a:effectLst/>
        </p:spPr>
        <p:txBody>
          <a:bodyPr>
            <a:noAutofit/>
          </a:bodyPr>
          <a:lstStyle>
            <a:lvl1pPr marL="6350" indent="0">
              <a:lnSpc>
                <a:spcPct val="90000"/>
              </a:lnSpc>
              <a:spcAft>
                <a:spcPts val="1600"/>
              </a:spcAft>
              <a:buNone/>
              <a:tabLst/>
              <a:defRPr sz="7200" b="1" i="0">
                <a:solidFill>
                  <a:srgbClr val="1C355E"/>
                </a:solidFill>
                <a:latin typeface="Avenir Next LT Pro" panose="020B0504020202020204" pitchFamily="34" charset="0"/>
              </a:defRPr>
            </a:lvl1pPr>
            <a:lvl2pPr marL="6350" indent="0">
              <a:spcAft>
                <a:spcPts val="1600"/>
              </a:spcAft>
              <a:buNone/>
              <a:tabLst/>
              <a:defRPr>
                <a:solidFill>
                  <a:srgbClr val="1C355E"/>
                </a:solidFill>
                <a:latin typeface="Avenir Next LT Pro" panose="020B0504020202020204" pitchFamily="34" charset="0"/>
              </a:defRPr>
            </a:lvl2pPr>
            <a:lvl3pPr marL="6350" indent="0">
              <a:lnSpc>
                <a:spcPct val="100000"/>
              </a:lnSpc>
              <a:buNone/>
              <a:tabLst/>
              <a:defRPr sz="1400">
                <a:solidFill>
                  <a:schemeClr val="bg1"/>
                </a:solidFill>
              </a:defRPr>
            </a:lvl3pPr>
            <a:lvl4pPr>
              <a:buNone/>
              <a:defRPr>
                <a:solidFill>
                  <a:schemeClr val="bg1"/>
                </a:solidFill>
              </a:defRPr>
            </a:lvl4pPr>
            <a:lvl5pPr>
              <a:buNone/>
              <a:defRPr>
                <a:solidFill>
                  <a:schemeClr val="bg1"/>
                </a:solidFill>
              </a:defRPr>
            </a:lvl5pPr>
          </a:lstStyle>
          <a:p>
            <a:pPr lvl="0"/>
            <a:r>
              <a:rPr lang="en-US" dirty="0"/>
              <a:t>Thank you.</a:t>
            </a:r>
          </a:p>
          <a:p>
            <a:pPr lvl="1"/>
            <a:r>
              <a:rPr lang="en-US" dirty="0"/>
              <a:t>Project webpage and/or email</a:t>
            </a:r>
            <a:br>
              <a:rPr lang="en-US" dirty="0"/>
            </a:br>
            <a:r>
              <a:rPr lang="en-US" dirty="0"/>
              <a:t>(use the indent button for to move between styles)</a:t>
            </a:r>
          </a:p>
        </p:txBody>
      </p:sp>
      <p:sp>
        <p:nvSpPr>
          <p:cNvPr id="3" name="Text Placeholder 2">
            <a:extLst>
              <a:ext uri="{FF2B5EF4-FFF2-40B4-BE49-F238E27FC236}">
                <a16:creationId xmlns:a16="http://schemas.microsoft.com/office/drawing/2014/main" id="{9C7DE81E-02DD-8E41-81AF-0DCCC379FBC4}"/>
              </a:ext>
            </a:extLst>
          </p:cNvPr>
          <p:cNvSpPr>
            <a:spLocks noGrp="1"/>
          </p:cNvSpPr>
          <p:nvPr>
            <p:ph type="body" sz="quarter" idx="15" hasCustomPrompt="1"/>
          </p:nvPr>
        </p:nvSpPr>
        <p:spPr>
          <a:xfrm>
            <a:off x="838200" y="3688014"/>
            <a:ext cx="3239647" cy="1231106"/>
          </a:xfrm>
        </p:spPr>
        <p:txBody>
          <a:bodyPr anchor="b" anchorCtr="0">
            <a:noAutofit/>
          </a:bodyPr>
          <a:lstStyle>
            <a:lvl1pPr>
              <a:lnSpc>
                <a:spcPct val="100000"/>
              </a:lnSpc>
              <a:spcAft>
                <a:spcPts val="0"/>
              </a:spcAft>
              <a:defRPr sz="2000">
                <a:solidFill>
                  <a:srgbClr val="1C355E"/>
                </a:solidFill>
                <a:latin typeface="Avenir Next LT Pro" panose="020B0504020202020204" pitchFamily="34" charset="0"/>
              </a:defRPr>
            </a:lvl1pPr>
            <a:lvl2pPr>
              <a:lnSpc>
                <a:spcPct val="100000"/>
              </a:lnSpc>
              <a:spcAft>
                <a:spcPts val="0"/>
              </a:spcAft>
              <a:defRPr sz="2000">
                <a:solidFill>
                  <a:srgbClr val="1C355E"/>
                </a:solidFill>
                <a:latin typeface="Avenir Next LT Pro" panose="020B0504020202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1 Name</a:t>
            </a:r>
          </a:p>
          <a:p>
            <a:pPr lvl="1"/>
            <a:r>
              <a:rPr lang="en-US" dirty="0" err="1"/>
              <a:t>email.address@sfcta.org</a:t>
            </a:r>
            <a:endParaRPr lang="en-US" dirty="0"/>
          </a:p>
          <a:p>
            <a:pPr lvl="1"/>
            <a:r>
              <a:rPr lang="en-US" dirty="0"/>
              <a:t>415-522-4800 office</a:t>
            </a:r>
          </a:p>
          <a:p>
            <a:pPr lvl="1"/>
            <a:r>
              <a:rPr lang="en-US" dirty="0"/>
              <a:t>415-522-4800 cell</a:t>
            </a:r>
          </a:p>
        </p:txBody>
      </p:sp>
      <p:sp>
        <p:nvSpPr>
          <p:cNvPr id="15" name="Text Placeholder 2">
            <a:extLst>
              <a:ext uri="{FF2B5EF4-FFF2-40B4-BE49-F238E27FC236}">
                <a16:creationId xmlns:a16="http://schemas.microsoft.com/office/drawing/2014/main" id="{6F8E5B01-586C-2B4D-95A8-778F55C93A2A}"/>
              </a:ext>
            </a:extLst>
          </p:cNvPr>
          <p:cNvSpPr>
            <a:spLocks noGrp="1"/>
          </p:cNvSpPr>
          <p:nvPr>
            <p:ph type="body" sz="quarter" idx="16" hasCustomPrompt="1"/>
          </p:nvPr>
        </p:nvSpPr>
        <p:spPr>
          <a:xfrm>
            <a:off x="4476176" y="3688014"/>
            <a:ext cx="3239647" cy="1231106"/>
          </a:xfrm>
        </p:spPr>
        <p:txBody>
          <a:bodyPr anchor="b" anchorCtr="0">
            <a:noAutofit/>
          </a:bodyPr>
          <a:lstStyle>
            <a:lvl1pPr>
              <a:lnSpc>
                <a:spcPct val="100000"/>
              </a:lnSpc>
              <a:spcAft>
                <a:spcPts val="0"/>
              </a:spcAft>
              <a:defRPr sz="2000">
                <a:solidFill>
                  <a:srgbClr val="1C355E"/>
                </a:solidFill>
                <a:latin typeface="Avenir Next LT Pro" panose="020B0504020202020204" pitchFamily="34" charset="0"/>
              </a:defRPr>
            </a:lvl1pPr>
            <a:lvl2pPr>
              <a:lnSpc>
                <a:spcPct val="100000"/>
              </a:lnSpc>
              <a:spcAft>
                <a:spcPts val="0"/>
              </a:spcAft>
              <a:defRPr sz="2000">
                <a:solidFill>
                  <a:srgbClr val="1C355E"/>
                </a:solidFill>
                <a:latin typeface="Avenir Next LT Pro" panose="020B0504020202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2 Name</a:t>
            </a:r>
          </a:p>
          <a:p>
            <a:pPr lvl="1"/>
            <a:r>
              <a:rPr lang="en-US" dirty="0" err="1"/>
              <a:t>email.address@sfcta.org</a:t>
            </a:r>
            <a:endParaRPr lang="en-US" dirty="0"/>
          </a:p>
          <a:p>
            <a:pPr lvl="1"/>
            <a:r>
              <a:rPr lang="en-US" dirty="0"/>
              <a:t>415-522-4800 office</a:t>
            </a:r>
          </a:p>
          <a:p>
            <a:pPr lvl="1"/>
            <a:r>
              <a:rPr lang="en-US" dirty="0"/>
              <a:t>415-522-4800 cell</a:t>
            </a:r>
          </a:p>
        </p:txBody>
      </p:sp>
      <p:sp>
        <p:nvSpPr>
          <p:cNvPr id="17" name="Text Placeholder 2">
            <a:extLst>
              <a:ext uri="{FF2B5EF4-FFF2-40B4-BE49-F238E27FC236}">
                <a16:creationId xmlns:a16="http://schemas.microsoft.com/office/drawing/2014/main" id="{487BF879-4EBE-7F4C-B843-0822AA07BE94}"/>
              </a:ext>
            </a:extLst>
          </p:cNvPr>
          <p:cNvSpPr>
            <a:spLocks noGrp="1"/>
          </p:cNvSpPr>
          <p:nvPr>
            <p:ph type="body" sz="quarter" idx="17" hasCustomPrompt="1"/>
          </p:nvPr>
        </p:nvSpPr>
        <p:spPr>
          <a:xfrm>
            <a:off x="8114153" y="3688014"/>
            <a:ext cx="3239647" cy="1231106"/>
          </a:xfrm>
        </p:spPr>
        <p:txBody>
          <a:bodyPr anchor="b" anchorCtr="0">
            <a:noAutofit/>
          </a:bodyPr>
          <a:lstStyle>
            <a:lvl1pPr>
              <a:lnSpc>
                <a:spcPct val="100000"/>
              </a:lnSpc>
              <a:spcAft>
                <a:spcPts val="0"/>
              </a:spcAft>
              <a:defRPr sz="2000">
                <a:solidFill>
                  <a:srgbClr val="1C355E"/>
                </a:solidFill>
                <a:latin typeface="Avenir Next LT Pro" panose="020B0504020202020204" pitchFamily="34" charset="0"/>
              </a:defRPr>
            </a:lvl1pPr>
            <a:lvl2pPr>
              <a:lnSpc>
                <a:spcPct val="100000"/>
              </a:lnSpc>
              <a:spcAft>
                <a:spcPts val="0"/>
              </a:spcAft>
              <a:defRPr sz="2000">
                <a:solidFill>
                  <a:srgbClr val="1C355E"/>
                </a:solidFill>
                <a:latin typeface="Avenir Next LT Pro" panose="020B0504020202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3 Name</a:t>
            </a:r>
          </a:p>
          <a:p>
            <a:pPr lvl="1"/>
            <a:r>
              <a:rPr lang="en-US" dirty="0" err="1"/>
              <a:t>email.address@sfcta.org</a:t>
            </a:r>
            <a:endParaRPr lang="en-US" dirty="0"/>
          </a:p>
          <a:p>
            <a:pPr lvl="1"/>
            <a:r>
              <a:rPr lang="en-US" dirty="0"/>
              <a:t>415-522-4800 office</a:t>
            </a:r>
          </a:p>
          <a:p>
            <a:pPr lvl="1"/>
            <a:r>
              <a:rPr lang="en-US" dirty="0"/>
              <a:t>415-522-4800 cell</a:t>
            </a:r>
          </a:p>
        </p:txBody>
      </p:sp>
      <p:pic>
        <p:nvPicPr>
          <p:cNvPr id="10" name="Picture 9" descr="San Francisco County Transportation Authority logo">
            <a:extLst>
              <a:ext uri="{FF2B5EF4-FFF2-40B4-BE49-F238E27FC236}">
                <a16:creationId xmlns:a16="http://schemas.microsoft.com/office/drawing/2014/main" id="{1F308109-E40A-9C49-A59F-167F0D29FC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377236"/>
            <a:ext cx="2283691" cy="637309"/>
          </a:xfrm>
          <a:prstGeom prst="rect">
            <a:avLst/>
          </a:prstGeom>
        </p:spPr>
      </p:pic>
      <p:pic>
        <p:nvPicPr>
          <p:cNvPr id="13" name="Picture 12" descr="Facebook">
            <a:extLst>
              <a:ext uri="{FF2B5EF4-FFF2-40B4-BE49-F238E27FC236}">
                <a16:creationId xmlns:a16="http://schemas.microsoft.com/office/drawing/2014/main" id="{F0EBC8B4-3A60-A1FD-ED4E-CC4C16976A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564843" y="5573956"/>
            <a:ext cx="240792" cy="240792"/>
          </a:xfrm>
          <a:prstGeom prst="rect">
            <a:avLst/>
          </a:prstGeom>
          <a:noFill/>
        </p:spPr>
      </p:pic>
      <p:pic>
        <p:nvPicPr>
          <p:cNvPr id="14" name="Picture 13" descr="Instagram">
            <a:extLst>
              <a:ext uri="{FF2B5EF4-FFF2-40B4-BE49-F238E27FC236}">
                <a16:creationId xmlns:a16="http://schemas.microsoft.com/office/drawing/2014/main" id="{BFC908A4-067C-14D8-4A4E-E49695A0A5A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887131" y="5573956"/>
            <a:ext cx="240792" cy="240792"/>
          </a:xfrm>
          <a:prstGeom prst="rect">
            <a:avLst/>
          </a:prstGeom>
          <a:noFill/>
        </p:spPr>
      </p:pic>
      <p:pic>
        <p:nvPicPr>
          <p:cNvPr id="16" name="Picture 15" descr="LinkedIn">
            <a:extLst>
              <a:ext uri="{FF2B5EF4-FFF2-40B4-BE49-F238E27FC236}">
                <a16:creationId xmlns:a16="http://schemas.microsoft.com/office/drawing/2014/main" id="{18ADBA3D-55B6-F697-E72A-2BA9AD55A47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209419" y="5573956"/>
            <a:ext cx="240792" cy="240792"/>
          </a:xfrm>
          <a:prstGeom prst="rect">
            <a:avLst/>
          </a:prstGeom>
          <a:noFill/>
        </p:spPr>
      </p:pic>
      <p:pic>
        <p:nvPicPr>
          <p:cNvPr id="18" name="Picture 17" descr="Twitter">
            <a:extLst>
              <a:ext uri="{FF2B5EF4-FFF2-40B4-BE49-F238E27FC236}">
                <a16:creationId xmlns:a16="http://schemas.microsoft.com/office/drawing/2014/main" id="{C01E39A2-2B35-71F8-B536-FAD1282E9EC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531707" y="5573956"/>
            <a:ext cx="240792" cy="240792"/>
          </a:xfrm>
          <a:prstGeom prst="rect">
            <a:avLst/>
          </a:prstGeom>
          <a:noFill/>
        </p:spPr>
      </p:pic>
      <p:pic>
        <p:nvPicPr>
          <p:cNvPr id="19" name="Picture 18" descr="YouTube">
            <a:extLst>
              <a:ext uri="{FF2B5EF4-FFF2-40B4-BE49-F238E27FC236}">
                <a16:creationId xmlns:a16="http://schemas.microsoft.com/office/drawing/2014/main" id="{3B55B897-8919-41E8-EA5C-8E4213734A9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8853993" y="5573956"/>
            <a:ext cx="240792" cy="240792"/>
          </a:xfrm>
          <a:prstGeom prst="rect">
            <a:avLst/>
          </a:prstGeom>
          <a:noFill/>
        </p:spPr>
      </p:pic>
      <p:sp>
        <p:nvSpPr>
          <p:cNvPr id="11" name="TextBox 10">
            <a:extLst>
              <a:ext uri="{FF2B5EF4-FFF2-40B4-BE49-F238E27FC236}">
                <a16:creationId xmlns:a16="http://schemas.microsoft.com/office/drawing/2014/main" id="{6F914EAA-8C19-4E1D-BDD1-844C99F8F1DB}"/>
              </a:ext>
            </a:extLst>
          </p:cNvPr>
          <p:cNvSpPr txBox="1"/>
          <p:nvPr userDrawn="1"/>
        </p:nvSpPr>
        <p:spPr>
          <a:xfrm>
            <a:off x="4476176" y="5377235"/>
            <a:ext cx="6877624" cy="637304"/>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tab pos="2336800" algn="l"/>
                <a:tab pos="4740275" algn="l"/>
              </a:tabLst>
              <a:defRPr/>
            </a:pPr>
            <a:r>
              <a:rPr lang="en-US" sz="2400" baseline="10000" dirty="0">
                <a:solidFill>
                  <a:srgbClr val="1C355E"/>
                </a:solidFill>
                <a:latin typeface="Franklin Gothic Book" panose="020B0503020102020204" pitchFamily="34" charset="0"/>
              </a:rPr>
              <a:t>sfcta.org/stay-connected</a:t>
            </a:r>
            <a:endParaRPr lang="en-US" sz="1400" baseline="10000" dirty="0">
              <a:solidFill>
                <a:srgbClr val="1C355E"/>
              </a:solidFill>
              <a:latin typeface="Franklin Gothic Book" panose="020B0503020102020204" pitchFamily="34" charset="0"/>
            </a:endParaRPr>
          </a:p>
        </p:txBody>
      </p:sp>
      <p:cxnSp>
        <p:nvCxnSpPr>
          <p:cNvPr id="4" name="Straight Connector 3">
            <a:extLst>
              <a:ext uri="{FF2B5EF4-FFF2-40B4-BE49-F238E27FC236}">
                <a16:creationId xmlns:a16="http://schemas.microsoft.com/office/drawing/2014/main" id="{95A044EF-881A-744F-A6FE-A76BC08E7C04}"/>
              </a:ext>
              <a:ext uri="{C183D7F6-B498-43B3-948B-1728B52AA6E4}">
                <adec:decorative xmlns:adec="http://schemas.microsoft.com/office/drawing/2017/decorative" val="1"/>
              </a:ext>
            </a:extLst>
          </p:cNvPr>
          <p:cNvCxnSpPr>
            <a:cxnSpLocks/>
          </p:cNvCxnSpPr>
          <p:nvPr userDrawn="1"/>
        </p:nvCxnSpPr>
        <p:spPr>
          <a:xfrm>
            <a:off x="838200" y="5175199"/>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817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9B7FF3-DEE3-4A42-A9B1-858562DCA162}"/>
              </a:ext>
              <a:ext uri="{C183D7F6-B498-43B3-948B-1728B52AA6E4}">
                <adec:decorative xmlns:adec="http://schemas.microsoft.com/office/drawing/2017/decorative" val="1"/>
              </a:ext>
            </a:extLst>
          </p:cNvPr>
          <p:cNvSpPr/>
          <p:nvPr userDrawn="1"/>
        </p:nvSpPr>
        <p:spPr>
          <a:xfrm>
            <a:off x="162911" y="162909"/>
            <a:ext cx="11866178" cy="6532179"/>
          </a:xfrm>
          <a:prstGeom prst="rect">
            <a:avLst/>
          </a:prstGeom>
          <a:solidFill>
            <a:srgbClr val="006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0E512DC8-C2E1-214F-A484-3CE0F7CE9103}"/>
              </a:ext>
            </a:extLst>
          </p:cNvPr>
          <p:cNvSpPr>
            <a:spLocks noGrp="1"/>
          </p:cNvSpPr>
          <p:nvPr>
            <p:ph type="body" sz="quarter" idx="13" hasCustomPrompt="1"/>
          </p:nvPr>
        </p:nvSpPr>
        <p:spPr>
          <a:xfrm>
            <a:off x="838200" y="796637"/>
            <a:ext cx="10515600" cy="2513823"/>
          </a:xfrm>
          <a:effectLst/>
        </p:spPr>
        <p:txBody>
          <a:bodyPr>
            <a:noAutofit/>
          </a:bodyPr>
          <a:lstStyle>
            <a:lvl1pPr marL="6350" indent="0">
              <a:lnSpc>
                <a:spcPct val="90000"/>
              </a:lnSpc>
              <a:spcAft>
                <a:spcPts val="1600"/>
              </a:spcAft>
              <a:buNone/>
              <a:tabLst/>
              <a:defRPr sz="7200" b="1" i="0">
                <a:solidFill>
                  <a:srgbClr val="B9D9EC"/>
                </a:solidFill>
                <a:latin typeface="Avenir Next LT Pro" panose="020B0504020202020204" pitchFamily="34" charset="0"/>
              </a:defRPr>
            </a:lvl1pPr>
            <a:lvl2pPr marL="6350" indent="0">
              <a:spcAft>
                <a:spcPts val="1600"/>
              </a:spcAft>
              <a:buNone/>
              <a:tabLst/>
              <a:defRPr>
                <a:solidFill>
                  <a:schemeClr val="bg1"/>
                </a:solidFill>
                <a:latin typeface="Avenir Next LT Pro" panose="020B0504020202020204" pitchFamily="34" charset="0"/>
              </a:defRPr>
            </a:lvl2pPr>
            <a:lvl3pPr marL="6350" indent="0">
              <a:lnSpc>
                <a:spcPct val="100000"/>
              </a:lnSpc>
              <a:buNone/>
              <a:tabLst/>
              <a:defRPr sz="1400">
                <a:solidFill>
                  <a:schemeClr val="bg1"/>
                </a:solidFill>
              </a:defRPr>
            </a:lvl3pPr>
            <a:lvl4pPr>
              <a:buNone/>
              <a:defRPr>
                <a:solidFill>
                  <a:schemeClr val="bg1"/>
                </a:solidFill>
              </a:defRPr>
            </a:lvl4pPr>
            <a:lvl5pPr>
              <a:buNone/>
              <a:defRPr>
                <a:solidFill>
                  <a:schemeClr val="bg1"/>
                </a:solidFill>
              </a:defRPr>
            </a:lvl5pPr>
          </a:lstStyle>
          <a:p>
            <a:pPr lvl="0"/>
            <a:r>
              <a:rPr lang="en-US" dirty="0"/>
              <a:t>Thank you.</a:t>
            </a:r>
          </a:p>
          <a:p>
            <a:pPr lvl="1"/>
            <a:r>
              <a:rPr lang="en-US" dirty="0"/>
              <a:t>Project webpage and/or email</a:t>
            </a:r>
            <a:br>
              <a:rPr lang="en-US" dirty="0"/>
            </a:br>
            <a:r>
              <a:rPr lang="en-US" dirty="0"/>
              <a:t>(use the indent button for to move between styles)</a:t>
            </a:r>
          </a:p>
        </p:txBody>
      </p:sp>
      <p:sp>
        <p:nvSpPr>
          <p:cNvPr id="18" name="Text Placeholder 2">
            <a:extLst>
              <a:ext uri="{FF2B5EF4-FFF2-40B4-BE49-F238E27FC236}">
                <a16:creationId xmlns:a16="http://schemas.microsoft.com/office/drawing/2014/main" id="{E8635FDA-C5CA-FB4D-A310-4A54407D8881}"/>
              </a:ext>
            </a:extLst>
          </p:cNvPr>
          <p:cNvSpPr>
            <a:spLocks noGrp="1"/>
          </p:cNvSpPr>
          <p:nvPr>
            <p:ph type="body" sz="quarter" idx="15" hasCustomPrompt="1"/>
          </p:nvPr>
        </p:nvSpPr>
        <p:spPr>
          <a:xfrm>
            <a:off x="838200" y="3688014"/>
            <a:ext cx="3239647" cy="1231106"/>
          </a:xfrm>
        </p:spPr>
        <p:txBody>
          <a:bodyPr anchor="b" anchorCtr="0">
            <a:noAutofit/>
          </a:bodyPr>
          <a:lstStyle>
            <a:lvl1pPr>
              <a:lnSpc>
                <a:spcPct val="100000"/>
              </a:lnSpc>
              <a:spcAft>
                <a:spcPts val="0"/>
              </a:spcAft>
              <a:defRPr sz="2000">
                <a:solidFill>
                  <a:schemeClr val="bg1"/>
                </a:solidFill>
                <a:latin typeface="Avenir Next LT Pro" panose="020B0504020202020204" pitchFamily="34" charset="0"/>
              </a:defRPr>
            </a:lvl1pPr>
            <a:lvl2pPr>
              <a:lnSpc>
                <a:spcPct val="100000"/>
              </a:lnSpc>
              <a:spcAft>
                <a:spcPts val="0"/>
              </a:spcAft>
              <a:defRPr sz="2000">
                <a:solidFill>
                  <a:schemeClr val="bg1"/>
                </a:solidFill>
                <a:latin typeface="Avenir Next LT Pro" panose="020B0504020202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1 Name</a:t>
            </a:r>
          </a:p>
          <a:p>
            <a:pPr lvl="1"/>
            <a:r>
              <a:rPr lang="en-US" dirty="0" err="1"/>
              <a:t>email.address@sfcta.org</a:t>
            </a:r>
            <a:endParaRPr lang="en-US" dirty="0"/>
          </a:p>
          <a:p>
            <a:pPr lvl="1"/>
            <a:r>
              <a:rPr lang="en-US" dirty="0"/>
              <a:t>415-522-4800 office</a:t>
            </a:r>
          </a:p>
          <a:p>
            <a:pPr lvl="1"/>
            <a:r>
              <a:rPr lang="en-US" dirty="0"/>
              <a:t>415-522-4800 cell</a:t>
            </a:r>
          </a:p>
        </p:txBody>
      </p:sp>
      <p:sp>
        <p:nvSpPr>
          <p:cNvPr id="19" name="Text Placeholder 2">
            <a:extLst>
              <a:ext uri="{FF2B5EF4-FFF2-40B4-BE49-F238E27FC236}">
                <a16:creationId xmlns:a16="http://schemas.microsoft.com/office/drawing/2014/main" id="{D2A35918-2FFD-304F-BE98-332CDEBD2830}"/>
              </a:ext>
            </a:extLst>
          </p:cNvPr>
          <p:cNvSpPr>
            <a:spLocks noGrp="1"/>
          </p:cNvSpPr>
          <p:nvPr>
            <p:ph type="body" sz="quarter" idx="16" hasCustomPrompt="1"/>
          </p:nvPr>
        </p:nvSpPr>
        <p:spPr>
          <a:xfrm>
            <a:off x="4476176" y="3688014"/>
            <a:ext cx="3239647" cy="1231106"/>
          </a:xfrm>
        </p:spPr>
        <p:txBody>
          <a:bodyPr anchor="b" anchorCtr="0">
            <a:noAutofit/>
          </a:bodyPr>
          <a:lstStyle>
            <a:lvl1pPr>
              <a:lnSpc>
                <a:spcPct val="100000"/>
              </a:lnSpc>
              <a:spcAft>
                <a:spcPts val="0"/>
              </a:spcAft>
              <a:defRPr sz="2000">
                <a:solidFill>
                  <a:schemeClr val="bg1"/>
                </a:solidFill>
                <a:latin typeface="Avenir Next LT Pro" panose="020B0504020202020204" pitchFamily="34" charset="0"/>
              </a:defRPr>
            </a:lvl1pPr>
            <a:lvl2pPr>
              <a:lnSpc>
                <a:spcPct val="100000"/>
              </a:lnSpc>
              <a:spcAft>
                <a:spcPts val="0"/>
              </a:spcAft>
              <a:defRPr sz="2000">
                <a:solidFill>
                  <a:schemeClr val="bg1"/>
                </a:solidFill>
                <a:latin typeface="Avenir Next LT Pro" panose="020B0504020202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2 Name</a:t>
            </a:r>
          </a:p>
          <a:p>
            <a:pPr lvl="1"/>
            <a:r>
              <a:rPr lang="en-US" dirty="0" err="1"/>
              <a:t>email.address@sfcta.org</a:t>
            </a:r>
            <a:endParaRPr lang="en-US" dirty="0"/>
          </a:p>
          <a:p>
            <a:pPr lvl="1"/>
            <a:r>
              <a:rPr lang="en-US" dirty="0"/>
              <a:t>415-522-4800 office</a:t>
            </a:r>
          </a:p>
          <a:p>
            <a:pPr lvl="1"/>
            <a:r>
              <a:rPr lang="en-US" dirty="0"/>
              <a:t>415-522-4800 cell</a:t>
            </a:r>
          </a:p>
        </p:txBody>
      </p:sp>
      <p:sp>
        <p:nvSpPr>
          <p:cNvPr id="20" name="Text Placeholder 2">
            <a:extLst>
              <a:ext uri="{FF2B5EF4-FFF2-40B4-BE49-F238E27FC236}">
                <a16:creationId xmlns:a16="http://schemas.microsoft.com/office/drawing/2014/main" id="{A28F0103-041E-4544-BBA1-76F604995633}"/>
              </a:ext>
            </a:extLst>
          </p:cNvPr>
          <p:cNvSpPr>
            <a:spLocks noGrp="1"/>
          </p:cNvSpPr>
          <p:nvPr>
            <p:ph type="body" sz="quarter" idx="17" hasCustomPrompt="1"/>
          </p:nvPr>
        </p:nvSpPr>
        <p:spPr>
          <a:xfrm>
            <a:off x="8114153" y="3688014"/>
            <a:ext cx="3239647" cy="1231106"/>
          </a:xfrm>
        </p:spPr>
        <p:txBody>
          <a:bodyPr anchor="b" anchorCtr="0">
            <a:noAutofit/>
          </a:bodyPr>
          <a:lstStyle>
            <a:lvl1pPr>
              <a:lnSpc>
                <a:spcPct val="100000"/>
              </a:lnSpc>
              <a:spcAft>
                <a:spcPts val="0"/>
              </a:spcAft>
              <a:defRPr sz="2000">
                <a:solidFill>
                  <a:schemeClr val="bg1"/>
                </a:solidFill>
                <a:latin typeface="Avenir Next LT Pro" panose="020B0504020202020204" pitchFamily="34" charset="0"/>
              </a:defRPr>
            </a:lvl1pPr>
            <a:lvl2pPr>
              <a:lnSpc>
                <a:spcPct val="100000"/>
              </a:lnSpc>
              <a:spcAft>
                <a:spcPts val="0"/>
              </a:spcAft>
              <a:defRPr sz="2000">
                <a:solidFill>
                  <a:schemeClr val="bg1"/>
                </a:solidFill>
                <a:latin typeface="Avenir Next LT Pro" panose="020B050402020202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3 Name</a:t>
            </a:r>
          </a:p>
          <a:p>
            <a:pPr lvl="1"/>
            <a:r>
              <a:rPr lang="en-US" dirty="0" err="1"/>
              <a:t>email.address@sfcta.org</a:t>
            </a:r>
            <a:endParaRPr lang="en-US" dirty="0"/>
          </a:p>
          <a:p>
            <a:pPr lvl="1"/>
            <a:r>
              <a:rPr lang="en-US" dirty="0"/>
              <a:t>415-522-4800 office</a:t>
            </a:r>
          </a:p>
          <a:p>
            <a:pPr lvl="1"/>
            <a:r>
              <a:rPr lang="en-US" dirty="0"/>
              <a:t>415-522-4800 cell</a:t>
            </a:r>
          </a:p>
        </p:txBody>
      </p:sp>
      <p:pic>
        <p:nvPicPr>
          <p:cNvPr id="14" name="Picture 13" descr="San Francisco County Transportation Authority logo">
            <a:extLst>
              <a:ext uri="{FF2B5EF4-FFF2-40B4-BE49-F238E27FC236}">
                <a16:creationId xmlns:a16="http://schemas.microsoft.com/office/drawing/2014/main" id="{8BA8CE1F-73E0-8445-BAFC-39579410D4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5377236"/>
            <a:ext cx="2283690" cy="637309"/>
          </a:xfrm>
          <a:prstGeom prst="rect">
            <a:avLst/>
          </a:prstGeom>
        </p:spPr>
      </p:pic>
      <p:pic>
        <p:nvPicPr>
          <p:cNvPr id="10" name="Picture 9" descr="Facebook">
            <a:extLst>
              <a:ext uri="{FF2B5EF4-FFF2-40B4-BE49-F238E27FC236}">
                <a16:creationId xmlns:a16="http://schemas.microsoft.com/office/drawing/2014/main" id="{C2F03F35-A9AD-F581-B5F2-A6B332E7637C}"/>
              </a:ext>
            </a:extLst>
          </p:cNvPr>
          <p:cNvPicPr>
            <a:picLocks noChangeAspect="1"/>
          </p:cNvPicPr>
          <p:nvPr userDrawn="1"/>
        </p:nvPicPr>
        <p:blipFill>
          <a:blip r:embed="rId3"/>
          <a:stretch>
            <a:fillRect/>
          </a:stretch>
        </p:blipFill>
        <p:spPr>
          <a:xfrm>
            <a:off x="7564843" y="5573956"/>
            <a:ext cx="240792" cy="240792"/>
          </a:xfrm>
          <a:prstGeom prst="rect">
            <a:avLst/>
          </a:prstGeom>
        </p:spPr>
      </p:pic>
      <p:pic>
        <p:nvPicPr>
          <p:cNvPr id="11" name="Picture 10" descr="Instagram">
            <a:extLst>
              <a:ext uri="{FF2B5EF4-FFF2-40B4-BE49-F238E27FC236}">
                <a16:creationId xmlns:a16="http://schemas.microsoft.com/office/drawing/2014/main" id="{92B73644-757F-18B9-13F6-E9572CDEAE01}"/>
              </a:ext>
            </a:extLst>
          </p:cNvPr>
          <p:cNvPicPr>
            <a:picLocks noChangeAspect="1"/>
          </p:cNvPicPr>
          <p:nvPr userDrawn="1"/>
        </p:nvPicPr>
        <p:blipFill>
          <a:blip r:embed="rId4"/>
          <a:stretch>
            <a:fillRect/>
          </a:stretch>
        </p:blipFill>
        <p:spPr>
          <a:xfrm>
            <a:off x="7887131" y="5573956"/>
            <a:ext cx="240792" cy="240792"/>
          </a:xfrm>
          <a:prstGeom prst="rect">
            <a:avLst/>
          </a:prstGeom>
        </p:spPr>
      </p:pic>
      <p:pic>
        <p:nvPicPr>
          <p:cNvPr id="13" name="Picture 12" descr="LinkedIn">
            <a:extLst>
              <a:ext uri="{FF2B5EF4-FFF2-40B4-BE49-F238E27FC236}">
                <a16:creationId xmlns:a16="http://schemas.microsoft.com/office/drawing/2014/main" id="{A3B5F076-E5C9-D2AE-F25C-58B522E06F01}"/>
              </a:ext>
            </a:extLst>
          </p:cNvPr>
          <p:cNvPicPr>
            <a:picLocks noChangeAspect="1"/>
          </p:cNvPicPr>
          <p:nvPr userDrawn="1"/>
        </p:nvPicPr>
        <p:blipFill>
          <a:blip r:embed="rId5"/>
          <a:stretch>
            <a:fillRect/>
          </a:stretch>
        </p:blipFill>
        <p:spPr>
          <a:xfrm>
            <a:off x="8209419" y="5573956"/>
            <a:ext cx="240792" cy="240792"/>
          </a:xfrm>
          <a:prstGeom prst="rect">
            <a:avLst/>
          </a:prstGeom>
        </p:spPr>
      </p:pic>
      <p:pic>
        <p:nvPicPr>
          <p:cNvPr id="15" name="Picture 14" descr="Twitter">
            <a:extLst>
              <a:ext uri="{FF2B5EF4-FFF2-40B4-BE49-F238E27FC236}">
                <a16:creationId xmlns:a16="http://schemas.microsoft.com/office/drawing/2014/main" id="{43A117BB-2B4E-D9EF-18B6-F3FC5A5BAB5C}"/>
              </a:ext>
            </a:extLst>
          </p:cNvPr>
          <p:cNvPicPr>
            <a:picLocks noChangeAspect="1"/>
          </p:cNvPicPr>
          <p:nvPr userDrawn="1"/>
        </p:nvPicPr>
        <p:blipFill>
          <a:blip r:embed="rId6"/>
          <a:stretch>
            <a:fillRect/>
          </a:stretch>
        </p:blipFill>
        <p:spPr>
          <a:xfrm>
            <a:off x="8531707" y="5573956"/>
            <a:ext cx="240792" cy="240792"/>
          </a:xfrm>
          <a:prstGeom prst="rect">
            <a:avLst/>
          </a:prstGeom>
        </p:spPr>
      </p:pic>
      <p:pic>
        <p:nvPicPr>
          <p:cNvPr id="16" name="Picture 15" descr="YouTube">
            <a:extLst>
              <a:ext uri="{FF2B5EF4-FFF2-40B4-BE49-F238E27FC236}">
                <a16:creationId xmlns:a16="http://schemas.microsoft.com/office/drawing/2014/main" id="{12B98166-E6B6-1AB6-33EF-403AC25C4F0D}"/>
              </a:ext>
            </a:extLst>
          </p:cNvPr>
          <p:cNvPicPr>
            <a:picLocks noChangeAspect="1"/>
          </p:cNvPicPr>
          <p:nvPr userDrawn="1"/>
        </p:nvPicPr>
        <p:blipFill>
          <a:blip r:embed="rId7"/>
          <a:stretch>
            <a:fillRect/>
          </a:stretch>
        </p:blipFill>
        <p:spPr>
          <a:xfrm>
            <a:off x="8853993" y="5573956"/>
            <a:ext cx="240792" cy="240792"/>
          </a:xfrm>
          <a:prstGeom prst="rect">
            <a:avLst/>
          </a:prstGeom>
        </p:spPr>
      </p:pic>
      <p:sp>
        <p:nvSpPr>
          <p:cNvPr id="21" name="TextBox 20">
            <a:extLst>
              <a:ext uri="{FF2B5EF4-FFF2-40B4-BE49-F238E27FC236}">
                <a16:creationId xmlns:a16="http://schemas.microsoft.com/office/drawing/2014/main" id="{42030AD6-1280-E442-8AE3-EE6D4A74A035}"/>
              </a:ext>
            </a:extLst>
          </p:cNvPr>
          <p:cNvSpPr txBox="1"/>
          <p:nvPr userDrawn="1"/>
        </p:nvSpPr>
        <p:spPr>
          <a:xfrm>
            <a:off x="4476176" y="5377235"/>
            <a:ext cx="6877624" cy="637304"/>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tab pos="2336800" algn="l"/>
                <a:tab pos="4740275" algn="l"/>
              </a:tabLst>
              <a:defRPr/>
            </a:pPr>
            <a:r>
              <a:rPr lang="en-US" sz="2400" baseline="10000" dirty="0" err="1">
                <a:solidFill>
                  <a:schemeClr val="bg1"/>
                </a:solidFill>
                <a:latin typeface="Franklin Gothic Book" panose="020B0503020102020204" pitchFamily="34" charset="0"/>
              </a:rPr>
              <a:t>sfcta.org</a:t>
            </a:r>
            <a:r>
              <a:rPr lang="en-US" sz="2400" baseline="10000" dirty="0">
                <a:solidFill>
                  <a:schemeClr val="bg1"/>
                </a:solidFill>
                <a:latin typeface="Franklin Gothic Book" panose="020B0503020102020204" pitchFamily="34" charset="0"/>
              </a:rPr>
              <a:t>/stay-connected</a:t>
            </a:r>
            <a:endParaRPr lang="en-US" sz="1400" baseline="10000" dirty="0">
              <a:solidFill>
                <a:schemeClr val="bg1"/>
              </a:solidFill>
              <a:latin typeface="Franklin Gothic Book" panose="020B0503020102020204" pitchFamily="34" charset="0"/>
            </a:endParaRPr>
          </a:p>
        </p:txBody>
      </p:sp>
      <p:cxnSp>
        <p:nvCxnSpPr>
          <p:cNvPr id="4" name="Straight Connector 3">
            <a:extLst>
              <a:ext uri="{FF2B5EF4-FFF2-40B4-BE49-F238E27FC236}">
                <a16:creationId xmlns:a16="http://schemas.microsoft.com/office/drawing/2014/main" id="{95A044EF-881A-744F-A6FE-A76BC08E7C04}"/>
              </a:ext>
              <a:ext uri="{C183D7F6-B498-43B3-948B-1728B52AA6E4}">
                <adec:decorative xmlns:adec="http://schemas.microsoft.com/office/drawing/2017/decorative" val="1"/>
              </a:ext>
            </a:extLst>
          </p:cNvPr>
          <p:cNvCxnSpPr>
            <a:cxnSpLocks/>
          </p:cNvCxnSpPr>
          <p:nvPr userDrawn="1"/>
        </p:nvCxnSpPr>
        <p:spPr>
          <a:xfrm>
            <a:off x="838200" y="5175199"/>
            <a:ext cx="10515600" cy="0"/>
          </a:xfrm>
          <a:prstGeom prst="line">
            <a:avLst/>
          </a:prstGeom>
          <a:ln w="25400">
            <a:solidFill>
              <a:srgbClr val="B9D9E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47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solid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9B7FF3-DEE3-4A42-A9B1-858562DCA162}"/>
              </a:ext>
              <a:ext uri="{C183D7F6-B498-43B3-948B-1728B52AA6E4}">
                <adec:decorative xmlns:adec="http://schemas.microsoft.com/office/drawing/2017/decorative" val="1"/>
              </a:ext>
            </a:extLst>
          </p:cNvPr>
          <p:cNvSpPr/>
          <p:nvPr userDrawn="1"/>
        </p:nvSpPr>
        <p:spPr>
          <a:xfrm>
            <a:off x="162911" y="162909"/>
            <a:ext cx="11866178" cy="6532179"/>
          </a:xfrm>
          <a:prstGeom prst="rect">
            <a:avLst/>
          </a:prstGeom>
          <a:solidFill>
            <a:srgbClr val="B9D9EC">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0E512DC8-C2E1-214F-A484-3CE0F7CE9103}"/>
              </a:ext>
            </a:extLst>
          </p:cNvPr>
          <p:cNvSpPr>
            <a:spLocks noGrp="1"/>
          </p:cNvSpPr>
          <p:nvPr>
            <p:ph type="body" sz="quarter" idx="13" hasCustomPrompt="1"/>
          </p:nvPr>
        </p:nvSpPr>
        <p:spPr>
          <a:xfrm>
            <a:off x="838200" y="796637"/>
            <a:ext cx="10515600" cy="4062525"/>
          </a:xfrm>
          <a:effectLst/>
        </p:spPr>
        <p:txBody>
          <a:bodyPr>
            <a:noAutofit/>
          </a:bodyPr>
          <a:lstStyle>
            <a:lvl1pPr marL="6350" indent="0">
              <a:lnSpc>
                <a:spcPct val="90000"/>
              </a:lnSpc>
              <a:spcAft>
                <a:spcPts val="1600"/>
              </a:spcAft>
              <a:buNone/>
              <a:tabLst/>
              <a:defRPr sz="7200" b="1" i="0">
                <a:solidFill>
                  <a:srgbClr val="006C69"/>
                </a:solidFill>
                <a:latin typeface="Avenir Next LT Pro" panose="020B0504020202020204" pitchFamily="34" charset="0"/>
              </a:defRPr>
            </a:lvl1pPr>
            <a:lvl2pPr marL="6350" indent="0">
              <a:spcAft>
                <a:spcPts val="1600"/>
              </a:spcAft>
              <a:buNone/>
              <a:tabLst/>
              <a:defRPr>
                <a:solidFill>
                  <a:srgbClr val="1C355E"/>
                </a:solidFill>
                <a:latin typeface="Avenir Next LT Pro" panose="020B0504020202020204" pitchFamily="34" charset="0"/>
              </a:defRPr>
            </a:lvl2pPr>
            <a:lvl3pPr marL="6350" indent="0">
              <a:lnSpc>
                <a:spcPct val="100000"/>
              </a:lnSpc>
              <a:buNone/>
              <a:tabLst/>
              <a:defRPr sz="1400">
                <a:solidFill>
                  <a:srgbClr val="1C355E"/>
                </a:solidFill>
                <a:latin typeface="Avenir Next LT Pro" panose="020B0504020202020204" pitchFamily="34" charset="0"/>
              </a:defRPr>
            </a:lvl3pPr>
            <a:lvl4pPr>
              <a:buNone/>
              <a:defRPr>
                <a:solidFill>
                  <a:schemeClr val="bg1"/>
                </a:solidFill>
              </a:defRPr>
            </a:lvl4pPr>
            <a:lvl5pPr>
              <a:buNone/>
              <a:defRPr>
                <a:solidFill>
                  <a:schemeClr val="bg1"/>
                </a:solidFill>
              </a:defRPr>
            </a:lvl5pPr>
          </a:lstStyle>
          <a:p>
            <a:pPr lvl="0"/>
            <a:r>
              <a:rPr lang="en-US" dirty="0"/>
              <a:t>Presentation Title goes in this space</a:t>
            </a:r>
          </a:p>
          <a:p>
            <a:pPr lvl="1"/>
            <a:r>
              <a:rPr lang="en-US" dirty="0"/>
              <a:t>Use the indent button for subtitle styles</a:t>
            </a:r>
          </a:p>
          <a:p>
            <a:pPr lvl="2"/>
            <a:r>
              <a:rPr lang="en-US" dirty="0"/>
              <a:t>Keep indenting to get this very small sub-subtitle</a:t>
            </a:r>
          </a:p>
        </p:txBody>
      </p:sp>
      <p:pic>
        <p:nvPicPr>
          <p:cNvPr id="14" name="Picture 13" descr="San Francisco County Transportation Authority logo">
            <a:extLst>
              <a:ext uri="{FF2B5EF4-FFF2-40B4-BE49-F238E27FC236}">
                <a16:creationId xmlns:a16="http://schemas.microsoft.com/office/drawing/2014/main" id="{8BA8CE1F-73E0-8445-BAFC-39579410D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377236"/>
            <a:ext cx="2283691" cy="637309"/>
          </a:xfrm>
          <a:prstGeom prst="rect">
            <a:avLst/>
          </a:prstGeom>
        </p:spPr>
      </p:pic>
      <p:sp>
        <p:nvSpPr>
          <p:cNvPr id="16" name="Text Placeholder 15">
            <a:extLst>
              <a:ext uri="{FF2B5EF4-FFF2-40B4-BE49-F238E27FC236}">
                <a16:creationId xmlns:a16="http://schemas.microsoft.com/office/drawing/2014/main" id="{8CB75A8C-AAF0-7648-8B92-F02D94649ACE}"/>
              </a:ext>
            </a:extLst>
          </p:cNvPr>
          <p:cNvSpPr>
            <a:spLocks noGrp="1"/>
          </p:cNvSpPr>
          <p:nvPr>
            <p:ph type="body" sz="quarter" idx="14" hasCustomPrompt="1"/>
          </p:nvPr>
        </p:nvSpPr>
        <p:spPr>
          <a:xfrm>
            <a:off x="4301837" y="5377235"/>
            <a:ext cx="7051964" cy="637309"/>
          </a:xfrm>
        </p:spPr>
        <p:txBody>
          <a:bodyPr anchor="ctr" anchorCtr="0">
            <a:noAutofit/>
          </a:bodyPr>
          <a:lstStyle>
            <a:lvl1pPr marL="0" marR="0" indent="0" algn="r" defTabSz="914400" rtl="0" eaLnBrk="1" fontAlgn="auto" latinLnBrk="0" hangingPunct="1">
              <a:lnSpc>
                <a:spcPct val="100000"/>
              </a:lnSpc>
              <a:spcBef>
                <a:spcPts val="0"/>
              </a:spcBef>
              <a:spcAft>
                <a:spcPts val="200"/>
              </a:spcAft>
              <a:buClrTx/>
              <a:buSzTx/>
              <a:buFont typeface="Arial" panose="020B0604020202020204" pitchFamily="34" charset="0"/>
              <a:buNone/>
              <a:tabLst/>
              <a:defRPr lang="en-US" sz="1400" b="0" smtClean="0">
                <a:solidFill>
                  <a:srgbClr val="1C355E"/>
                </a:solidFill>
                <a:effectLst/>
                <a:latin typeface="Franklin Gothic Book" panose="020B0503020102020204" pitchFamily="34" charset="0"/>
              </a:defRPr>
            </a:lvl1pPr>
            <a:lvl2pPr algn="r">
              <a:defRPr sz="1400">
                <a:latin typeface="Franklin Gothic Book" panose="020B0503020102020204" pitchFamily="34" charset="0"/>
              </a:defRPr>
            </a:lvl2pPr>
            <a:lvl3pPr algn="r">
              <a:defRPr sz="1400">
                <a:latin typeface="Franklin Gothic Book" panose="020B0503020102020204" pitchFamily="34" charset="0"/>
              </a:defRPr>
            </a:lvl3pPr>
            <a:lvl4pPr algn="r">
              <a:defRPr sz="1400">
                <a:latin typeface="Franklin Gothic Book" panose="020B0503020102020204" pitchFamily="34" charset="0"/>
              </a:defRPr>
            </a:lvl4pPr>
            <a:lvl5pPr algn="r">
              <a:defRPr sz="1400">
                <a:latin typeface="Franklin Gothic Book" panose="020B0503020102020204" pitchFamily="34" charset="0"/>
              </a:defRPr>
            </a:lvl5pPr>
          </a:lstStyle>
          <a:p>
            <a:pPr lvl="0"/>
            <a:r>
              <a:rPr lang="en-US" dirty="0"/>
              <a:t>Committee Name — Agenda Item 1</a:t>
            </a:r>
          </a:p>
          <a:p>
            <a:pPr lvl="0"/>
            <a:r>
              <a:rPr lang="en-US" dirty="0"/>
              <a:t>January 1, 2021</a:t>
            </a:r>
          </a:p>
        </p:txBody>
      </p:sp>
      <p:cxnSp>
        <p:nvCxnSpPr>
          <p:cNvPr id="4" name="Straight Connector 3">
            <a:extLst>
              <a:ext uri="{FF2B5EF4-FFF2-40B4-BE49-F238E27FC236}">
                <a16:creationId xmlns:a16="http://schemas.microsoft.com/office/drawing/2014/main" id="{95A044EF-881A-744F-A6FE-A76BC08E7C04}"/>
              </a:ext>
              <a:ext uri="{C183D7F6-B498-43B3-948B-1728B52AA6E4}">
                <adec:decorative xmlns:adec="http://schemas.microsoft.com/office/drawing/2017/decorative" val="1"/>
              </a:ext>
            </a:extLst>
          </p:cNvPr>
          <p:cNvCxnSpPr>
            <a:cxnSpLocks/>
          </p:cNvCxnSpPr>
          <p:nvPr userDrawn="1"/>
        </p:nvCxnSpPr>
        <p:spPr>
          <a:xfrm>
            <a:off x="838200" y="5175199"/>
            <a:ext cx="1051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28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olid dark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9B7FF3-DEE3-4A42-A9B1-858562DCA162}"/>
              </a:ext>
              <a:ext uri="{C183D7F6-B498-43B3-948B-1728B52AA6E4}">
                <adec:decorative xmlns:adec="http://schemas.microsoft.com/office/drawing/2017/decorative" val="1"/>
              </a:ext>
            </a:extLst>
          </p:cNvPr>
          <p:cNvSpPr/>
          <p:nvPr userDrawn="1"/>
        </p:nvSpPr>
        <p:spPr>
          <a:xfrm>
            <a:off x="162911" y="162909"/>
            <a:ext cx="11866178" cy="6532179"/>
          </a:xfrm>
          <a:prstGeom prst="rect">
            <a:avLst/>
          </a:prstGeom>
          <a:solidFill>
            <a:srgbClr val="006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0E512DC8-C2E1-214F-A484-3CE0F7CE9103}"/>
              </a:ext>
            </a:extLst>
          </p:cNvPr>
          <p:cNvSpPr>
            <a:spLocks noGrp="1"/>
          </p:cNvSpPr>
          <p:nvPr>
            <p:ph type="body" sz="quarter" idx="13" hasCustomPrompt="1"/>
          </p:nvPr>
        </p:nvSpPr>
        <p:spPr>
          <a:xfrm>
            <a:off x="838200" y="796637"/>
            <a:ext cx="10515600" cy="4062525"/>
          </a:xfrm>
          <a:effectLst/>
        </p:spPr>
        <p:txBody>
          <a:bodyPr>
            <a:noAutofit/>
          </a:bodyPr>
          <a:lstStyle>
            <a:lvl1pPr marL="6350" indent="0">
              <a:lnSpc>
                <a:spcPct val="90000"/>
              </a:lnSpc>
              <a:spcAft>
                <a:spcPts val="1600"/>
              </a:spcAft>
              <a:buNone/>
              <a:tabLst/>
              <a:defRPr sz="7200" b="1" i="0">
                <a:solidFill>
                  <a:srgbClr val="B9D9EC"/>
                </a:solidFill>
                <a:latin typeface="Avenir Next LT Pro" panose="020B0504020202020204" pitchFamily="34" charset="0"/>
              </a:defRPr>
            </a:lvl1pPr>
            <a:lvl2pPr marL="6350" indent="0">
              <a:spcAft>
                <a:spcPts val="1600"/>
              </a:spcAft>
              <a:buNone/>
              <a:tabLst/>
              <a:defRPr>
                <a:solidFill>
                  <a:schemeClr val="bg1"/>
                </a:solidFill>
                <a:latin typeface="Avenir Next LT Pro" panose="020B0504020202020204" pitchFamily="34" charset="0"/>
              </a:defRPr>
            </a:lvl2pPr>
            <a:lvl3pPr marL="6350" indent="0">
              <a:lnSpc>
                <a:spcPct val="100000"/>
              </a:lnSpc>
              <a:buNone/>
              <a:tabLst/>
              <a:defRPr sz="1400">
                <a:solidFill>
                  <a:schemeClr val="bg1"/>
                </a:solidFill>
                <a:latin typeface="Avenir Next LT Pro" panose="020B0504020202020204" pitchFamily="34" charset="0"/>
              </a:defRPr>
            </a:lvl3pPr>
            <a:lvl4pPr>
              <a:buNone/>
              <a:defRPr>
                <a:solidFill>
                  <a:schemeClr val="bg1"/>
                </a:solidFill>
              </a:defRPr>
            </a:lvl4pPr>
            <a:lvl5pPr>
              <a:buNone/>
              <a:defRPr>
                <a:solidFill>
                  <a:schemeClr val="bg1"/>
                </a:solidFill>
              </a:defRPr>
            </a:lvl5pPr>
          </a:lstStyle>
          <a:p>
            <a:pPr lvl="0"/>
            <a:r>
              <a:rPr lang="en-US" dirty="0"/>
              <a:t>Presentation Title goes in this space</a:t>
            </a:r>
          </a:p>
          <a:p>
            <a:pPr lvl="1"/>
            <a:r>
              <a:rPr lang="en-US" dirty="0"/>
              <a:t>Use the indent button for subtitle styles</a:t>
            </a:r>
          </a:p>
          <a:p>
            <a:pPr lvl="2"/>
            <a:r>
              <a:rPr lang="en-US" dirty="0"/>
              <a:t>Keep indenting to get this very small sub-subtitle</a:t>
            </a:r>
          </a:p>
        </p:txBody>
      </p:sp>
      <p:pic>
        <p:nvPicPr>
          <p:cNvPr id="14" name="Picture 13" descr="San Francisco County Transportation Authority logo">
            <a:extLst>
              <a:ext uri="{FF2B5EF4-FFF2-40B4-BE49-F238E27FC236}">
                <a16:creationId xmlns:a16="http://schemas.microsoft.com/office/drawing/2014/main" id="{8BA8CE1F-73E0-8445-BAFC-39579410D4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5377236"/>
            <a:ext cx="2283690" cy="637309"/>
          </a:xfrm>
          <a:prstGeom prst="rect">
            <a:avLst/>
          </a:prstGeom>
        </p:spPr>
      </p:pic>
      <p:sp>
        <p:nvSpPr>
          <p:cNvPr id="16" name="Text Placeholder 15">
            <a:extLst>
              <a:ext uri="{FF2B5EF4-FFF2-40B4-BE49-F238E27FC236}">
                <a16:creationId xmlns:a16="http://schemas.microsoft.com/office/drawing/2014/main" id="{8CB75A8C-AAF0-7648-8B92-F02D94649ACE}"/>
              </a:ext>
            </a:extLst>
          </p:cNvPr>
          <p:cNvSpPr>
            <a:spLocks noGrp="1"/>
          </p:cNvSpPr>
          <p:nvPr>
            <p:ph type="body" sz="quarter" idx="14" hasCustomPrompt="1"/>
          </p:nvPr>
        </p:nvSpPr>
        <p:spPr>
          <a:xfrm>
            <a:off x="4301837" y="5377235"/>
            <a:ext cx="7051964" cy="637309"/>
          </a:xfrm>
        </p:spPr>
        <p:txBody>
          <a:bodyPr anchor="ctr" anchorCtr="0">
            <a:noAutofit/>
          </a:bodyPr>
          <a:lstStyle>
            <a:lvl1pPr marL="0" marR="0" indent="0" algn="r" defTabSz="914400" rtl="0" eaLnBrk="1" fontAlgn="auto" latinLnBrk="0" hangingPunct="1">
              <a:lnSpc>
                <a:spcPct val="100000"/>
              </a:lnSpc>
              <a:spcBef>
                <a:spcPts val="0"/>
              </a:spcBef>
              <a:spcAft>
                <a:spcPts val="200"/>
              </a:spcAft>
              <a:buClrTx/>
              <a:buSzTx/>
              <a:buFont typeface="Arial" panose="020B0604020202020204" pitchFamily="34" charset="0"/>
              <a:buNone/>
              <a:tabLst/>
              <a:defRPr lang="en-US" sz="1400" b="0" smtClean="0">
                <a:solidFill>
                  <a:schemeClr val="bg1"/>
                </a:solidFill>
                <a:effectLst/>
                <a:latin typeface="Franklin Gothic Book" panose="020B0503020102020204" pitchFamily="34" charset="0"/>
              </a:defRPr>
            </a:lvl1pPr>
            <a:lvl2pPr algn="r">
              <a:defRPr sz="1400">
                <a:latin typeface="Franklin Gothic Book" panose="020B0503020102020204" pitchFamily="34" charset="0"/>
              </a:defRPr>
            </a:lvl2pPr>
            <a:lvl3pPr algn="r">
              <a:defRPr sz="1400">
                <a:latin typeface="Franklin Gothic Book" panose="020B0503020102020204" pitchFamily="34" charset="0"/>
              </a:defRPr>
            </a:lvl3pPr>
            <a:lvl4pPr algn="r">
              <a:defRPr sz="1400">
                <a:latin typeface="Franklin Gothic Book" panose="020B0503020102020204" pitchFamily="34" charset="0"/>
              </a:defRPr>
            </a:lvl4pPr>
            <a:lvl5pPr algn="r">
              <a:defRPr sz="1400">
                <a:latin typeface="Franklin Gothic Book" panose="020B0503020102020204" pitchFamily="34" charset="0"/>
              </a:defRPr>
            </a:lvl5pPr>
          </a:lstStyle>
          <a:p>
            <a:pPr lvl="0"/>
            <a:r>
              <a:rPr lang="en-US" dirty="0"/>
              <a:t>Committee Name — Agenda Item 1</a:t>
            </a:r>
          </a:p>
          <a:p>
            <a:pPr lvl="0"/>
            <a:r>
              <a:rPr lang="en-US" dirty="0"/>
              <a:t>January 1, 2021</a:t>
            </a:r>
          </a:p>
        </p:txBody>
      </p:sp>
      <p:cxnSp>
        <p:nvCxnSpPr>
          <p:cNvPr id="4" name="Straight Connector 3">
            <a:extLst>
              <a:ext uri="{FF2B5EF4-FFF2-40B4-BE49-F238E27FC236}">
                <a16:creationId xmlns:a16="http://schemas.microsoft.com/office/drawing/2014/main" id="{95A044EF-881A-744F-A6FE-A76BC08E7C04}"/>
              </a:ext>
              <a:ext uri="{C183D7F6-B498-43B3-948B-1728B52AA6E4}">
                <adec:decorative xmlns:adec="http://schemas.microsoft.com/office/drawing/2017/decorative" val="1"/>
              </a:ext>
            </a:extLst>
          </p:cNvPr>
          <p:cNvCxnSpPr>
            <a:cxnSpLocks/>
          </p:cNvCxnSpPr>
          <p:nvPr userDrawn="1"/>
        </p:nvCxnSpPr>
        <p:spPr>
          <a:xfrm>
            <a:off x="838200" y="5175199"/>
            <a:ext cx="10515600" cy="0"/>
          </a:xfrm>
          <a:prstGeom prst="line">
            <a:avLst/>
          </a:prstGeom>
          <a:ln w="25400">
            <a:solidFill>
              <a:srgbClr val="B9D9E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1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510B-CAAC-4BA1-9D85-A6A13B8135C3}"/>
              </a:ext>
            </a:extLst>
          </p:cNvPr>
          <p:cNvSpPr>
            <a:spLocks noGrp="1"/>
          </p:cNvSpPr>
          <p:nvPr>
            <p:ph type="title"/>
          </p:nvPr>
        </p:nvSpPr>
        <p:spPr>
          <a:xfrm>
            <a:off x="557767" y="505689"/>
            <a:ext cx="3425414" cy="5465618"/>
          </a:xfrm>
        </p:spPr>
        <p:txBody>
          <a:bodyPr anchor="t" anchorCtr="0">
            <a:noAutofit/>
          </a:bodyPr>
          <a:lstStyle>
            <a:lvl1pPr>
              <a:lnSpc>
                <a:spcPct val="100000"/>
              </a:lnSpc>
              <a:spcAft>
                <a:spcPts val="1600"/>
              </a:spcAft>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DFEF3A-1423-0A4C-AF77-93E36674316D}"/>
              </a:ext>
            </a:extLst>
          </p:cNvPr>
          <p:cNvSpPr>
            <a:spLocks noGrp="1"/>
          </p:cNvSpPr>
          <p:nvPr>
            <p:ph type="body" sz="quarter" idx="16"/>
          </p:nvPr>
        </p:nvSpPr>
        <p:spPr>
          <a:xfrm>
            <a:off x="4375721" y="505688"/>
            <a:ext cx="7258511" cy="5465619"/>
          </a:xfrm>
        </p:spPr>
        <p:txBody>
          <a:bodyPr>
            <a:noAutofit/>
          </a:bodyPr>
          <a:lstStyle>
            <a:lvl1pPr>
              <a:defRPr>
                <a:latin typeface="Avenir Next LT Pro" panose="020B0504020202020204" pitchFamily="34" charset="0"/>
              </a:defRPr>
            </a:lvl1pPr>
            <a:lvl2pPr>
              <a:defRPr>
                <a:latin typeface="Avenir Next LT Pro" panose="020B0504020202020204" pitchFamily="34" charset="0"/>
              </a:defRPr>
            </a:lvl2pPr>
            <a:lvl3pPr>
              <a:lnSpc>
                <a:spcPct val="100000"/>
              </a:lnSpc>
              <a:spcBef>
                <a:spcPts val="0"/>
              </a:spcBef>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an Francisco County Transportation Authority logo">
            <a:extLst>
              <a:ext uri="{FF2B5EF4-FFF2-40B4-BE49-F238E27FC236}">
                <a16:creationId xmlns:a16="http://schemas.microsoft.com/office/drawing/2014/main" id="{A7D8044D-6220-3C4D-871B-9ED7B816A6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767" y="6143306"/>
            <a:ext cx="1859852" cy="519028"/>
          </a:xfrm>
          <a:prstGeom prst="rect">
            <a:avLst/>
          </a:prstGeom>
        </p:spPr>
      </p:pic>
      <p:sp>
        <p:nvSpPr>
          <p:cNvPr id="13" name="Slide Number Placeholder 5">
            <a:extLst>
              <a:ext uri="{FF2B5EF4-FFF2-40B4-BE49-F238E27FC236}">
                <a16:creationId xmlns:a16="http://schemas.microsoft.com/office/drawing/2014/main" id="{86E77C4C-C504-1B4B-B34A-36992F1DE62B}"/>
              </a:ext>
            </a:extLst>
          </p:cNvPr>
          <p:cNvSpPr>
            <a:spLocks noGrp="1"/>
          </p:cNvSpPr>
          <p:nvPr>
            <p:ph type="sldNum" sz="quarter" idx="12"/>
          </p:nvPr>
        </p:nvSpPr>
        <p:spPr>
          <a:xfrm>
            <a:off x="8891034" y="6220258"/>
            <a:ext cx="2743200" cy="365125"/>
          </a:xfrm>
        </p:spPr>
        <p:txBody>
          <a:bodyPr rIns="0"/>
          <a:lstStyle/>
          <a:p>
            <a:fld id="{4D082EF0-8D24-4083-96A5-EB15AADA686A}" type="slidenum">
              <a:rPr lang="en-US" smtClean="0"/>
              <a:t>‹#›</a:t>
            </a:fld>
            <a:endParaRPr lang="en-US" dirty="0"/>
          </a:p>
        </p:txBody>
      </p:sp>
    </p:spTree>
    <p:extLst>
      <p:ext uri="{BB962C8B-B14F-4D97-AF65-F5344CB8AC3E}">
        <p14:creationId xmlns:p14="http://schemas.microsoft.com/office/powerpoint/2010/main" val="380491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0EADA-2FC3-4CA7-A230-410E408A974C}"/>
              </a:ext>
            </a:extLst>
          </p:cNvPr>
          <p:cNvSpPr>
            <a:spLocks noGrp="1"/>
          </p:cNvSpPr>
          <p:nvPr>
            <p:ph idx="1"/>
          </p:nvPr>
        </p:nvSpPr>
        <p:spPr>
          <a:xfrm>
            <a:off x="557766" y="505690"/>
            <a:ext cx="11076468" cy="5465619"/>
          </a:xfrm>
        </p:spPr>
        <p:txBody>
          <a:bodyPr>
            <a:noAutofit/>
          </a:bodyPr>
          <a:lstStyle>
            <a:lvl1pPr>
              <a:spcAft>
                <a:spcPts val="1600"/>
              </a:spcAft>
              <a:defRPr sz="4400" u="none">
                <a:solidFill>
                  <a:srgbClr val="006C69"/>
                </a:solidFill>
                <a:latin typeface="Avenir Next LT Pro" panose="020B0504020202020204" pitchFamily="34" charset="0"/>
              </a:defRPr>
            </a:lvl1pPr>
            <a:lvl2pPr>
              <a:defRPr b="1">
                <a:latin typeface="Avenir Next LT Pro" panose="020B0504020202020204" pitchFamily="34" charset="0"/>
              </a:defRPr>
            </a:lvl2pPr>
            <a:lvl3pPr marL="6350" indent="0">
              <a:buNone/>
              <a:tabLst/>
              <a:defRPr sz="2800">
                <a:latin typeface="Avenir Next LT Pro" panose="020B0504020202020204" pitchFamily="34" charset="0"/>
              </a:defRPr>
            </a:lvl3pPr>
            <a:lvl4pPr marL="288925" indent="-282575">
              <a:lnSpc>
                <a:spcPct val="100000"/>
              </a:lnSpc>
              <a:spcBef>
                <a:spcPts val="0"/>
              </a:spcBef>
              <a:buFont typeface="System Font Regular"/>
              <a:buChar char="●"/>
              <a:tabLst/>
              <a:defRPr sz="2400">
                <a:latin typeface="Avenir Next LT Pro" panose="020B0504020202020204" pitchFamily="34" charset="0"/>
              </a:defRPr>
            </a:lvl4pPr>
            <a:lvl5pPr marL="571500" indent="-282575">
              <a:buFont typeface="System Font Regular"/>
              <a:buChar char="-"/>
              <a:tabLst/>
              <a:defRPr>
                <a:latin typeface="Avenir Next LT Pro" panose="020B0504020202020204" pitchFamily="34" charset="0"/>
              </a:defRPr>
            </a:lvl5pPr>
            <a:lvl6pPr marL="862013" indent="-220663">
              <a:buFont typeface="System Font Regular"/>
              <a:buChar char="◦"/>
              <a:tabLst/>
              <a:defRPr>
                <a:latin typeface="Avenir Next LT Pro" panose="020B05040202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descr="San Francisco County Transportation Authority logo">
            <a:extLst>
              <a:ext uri="{FF2B5EF4-FFF2-40B4-BE49-F238E27FC236}">
                <a16:creationId xmlns:a16="http://schemas.microsoft.com/office/drawing/2014/main" id="{F70A7BAD-387D-D842-9806-AE7C90ECEF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767" y="6143306"/>
            <a:ext cx="1859852" cy="519028"/>
          </a:xfrm>
          <a:prstGeom prst="rect">
            <a:avLst/>
          </a:prstGeom>
        </p:spPr>
      </p:pic>
      <p:sp>
        <p:nvSpPr>
          <p:cNvPr id="20" name="Slide Number Placeholder 5">
            <a:extLst>
              <a:ext uri="{FF2B5EF4-FFF2-40B4-BE49-F238E27FC236}">
                <a16:creationId xmlns:a16="http://schemas.microsoft.com/office/drawing/2014/main" id="{C1E22499-681A-D74D-825C-C133F24B6986}"/>
              </a:ext>
            </a:extLst>
          </p:cNvPr>
          <p:cNvSpPr>
            <a:spLocks noGrp="1"/>
          </p:cNvSpPr>
          <p:nvPr>
            <p:ph type="sldNum" sz="quarter" idx="12"/>
          </p:nvPr>
        </p:nvSpPr>
        <p:spPr>
          <a:xfrm>
            <a:off x="8891034" y="6220258"/>
            <a:ext cx="2743200" cy="365125"/>
          </a:xfrm>
        </p:spPr>
        <p:txBody>
          <a:bodyPr rIns="0"/>
          <a:lstStyle/>
          <a:p>
            <a:fld id="{4D082EF0-8D24-4083-96A5-EB15AADA686A}" type="slidenum">
              <a:rPr lang="en-US" smtClean="0"/>
              <a:t>‹#›</a:t>
            </a:fld>
            <a:endParaRPr lang="en-US" dirty="0"/>
          </a:p>
        </p:txBody>
      </p:sp>
    </p:spTree>
    <p:extLst>
      <p:ext uri="{BB962C8B-B14F-4D97-AF65-F5344CB8AC3E}">
        <p14:creationId xmlns:p14="http://schemas.microsoft.com/office/powerpoint/2010/main" val="1848174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1-col) and photo (1-col) - margi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0EADA-2FC3-4CA7-A230-410E408A974C}"/>
              </a:ext>
            </a:extLst>
          </p:cNvPr>
          <p:cNvSpPr>
            <a:spLocks noGrp="1"/>
          </p:cNvSpPr>
          <p:nvPr>
            <p:ph idx="1"/>
          </p:nvPr>
        </p:nvSpPr>
        <p:spPr>
          <a:xfrm>
            <a:off x="557766" y="505690"/>
            <a:ext cx="5335551" cy="5465619"/>
          </a:xfrm>
        </p:spPr>
        <p:txBody>
          <a:bodyPr>
            <a:noAutofit/>
          </a:bodyPr>
          <a:lstStyle>
            <a:lvl1pPr>
              <a:spcAft>
                <a:spcPts val="1600"/>
              </a:spcAft>
              <a:defRPr sz="4400">
                <a:solidFill>
                  <a:srgbClr val="006C69"/>
                </a:solidFill>
                <a:latin typeface="Avenir Next LT Pro" panose="020B0504020202020204" pitchFamily="34" charset="0"/>
              </a:defRPr>
            </a:lvl1pPr>
            <a:lvl2pPr>
              <a:defRPr b="1">
                <a:latin typeface="Avenir Next LT Pro" panose="020B0504020202020204" pitchFamily="34" charset="0"/>
              </a:defRPr>
            </a:lvl2pPr>
            <a:lvl3pPr marL="6350" indent="0">
              <a:buNone/>
              <a:tabLst/>
              <a:defRPr sz="2800">
                <a:latin typeface="Avenir Next LT Pro" panose="020B0504020202020204" pitchFamily="34" charset="0"/>
              </a:defRPr>
            </a:lvl3pPr>
            <a:lvl4pPr marL="288925" indent="-282575">
              <a:buFont typeface="System Font Regular"/>
              <a:buChar char="●"/>
              <a:tabLst/>
              <a:defRPr sz="2400">
                <a:latin typeface="Avenir Next LT Pro" panose="020B0504020202020204" pitchFamily="34" charset="0"/>
              </a:defRPr>
            </a:lvl4pPr>
            <a:lvl5pPr marL="571500" indent="-282575">
              <a:buFont typeface="System Font Regular"/>
              <a:buChar char="-"/>
              <a:tabLst/>
              <a:defRPr>
                <a:latin typeface="Avenir Next LT Pro" panose="020B0504020202020204" pitchFamily="34" charset="0"/>
              </a:defRPr>
            </a:lvl5pPr>
            <a:lvl6pPr marL="862013" indent="-220663">
              <a:buFont typeface="System Font Regular"/>
              <a:buChar char="◦"/>
              <a:tabLst/>
              <a:defRPr>
                <a:latin typeface="Avenir Next LT Pro" panose="020B05040202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4C7B67E9-9EFB-724E-9C14-E3D8B00E406A}"/>
              </a:ext>
            </a:extLst>
          </p:cNvPr>
          <p:cNvSpPr>
            <a:spLocks noGrp="1"/>
          </p:cNvSpPr>
          <p:nvPr>
            <p:ph type="pic" sz="quarter" idx="13"/>
          </p:nvPr>
        </p:nvSpPr>
        <p:spPr>
          <a:xfrm>
            <a:off x="6298684" y="557766"/>
            <a:ext cx="5335549" cy="5413543"/>
          </a:xfrm>
          <a:solidFill>
            <a:schemeClr val="bg1">
              <a:lumMod val="85000"/>
            </a:schemeClr>
          </a:solidFill>
        </p:spPr>
        <p:txBody>
          <a:bodyPr/>
          <a:lstStyle>
            <a:lvl1pPr>
              <a:defRPr>
                <a:latin typeface="Avenir Next LT Pro" panose="020B0504020202020204" pitchFamily="34" charset="0"/>
              </a:defRPr>
            </a:lvl1pPr>
          </a:lstStyle>
          <a:p>
            <a:r>
              <a:rPr lang="en-US"/>
              <a:t>Click icon to add picture</a:t>
            </a:r>
            <a:endParaRPr lang="en-US" dirty="0"/>
          </a:p>
        </p:txBody>
      </p:sp>
      <p:sp>
        <p:nvSpPr>
          <p:cNvPr id="9" name="Text Placeholder 8">
            <a:extLst>
              <a:ext uri="{FF2B5EF4-FFF2-40B4-BE49-F238E27FC236}">
                <a16:creationId xmlns:a16="http://schemas.microsoft.com/office/drawing/2014/main" id="{21524DED-7FD1-6E19-BC7B-C3555D76EA15}"/>
              </a:ext>
            </a:extLst>
          </p:cNvPr>
          <p:cNvSpPr>
            <a:spLocks noGrp="1"/>
          </p:cNvSpPr>
          <p:nvPr>
            <p:ph type="body" sz="quarter" idx="14" hasCustomPrompt="1"/>
          </p:nvPr>
        </p:nvSpPr>
        <p:spPr>
          <a:xfrm>
            <a:off x="9333571" y="5780488"/>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pic>
        <p:nvPicPr>
          <p:cNvPr id="7" name="Picture 6" descr="San Francisco County Transportation Authority logo">
            <a:extLst>
              <a:ext uri="{FF2B5EF4-FFF2-40B4-BE49-F238E27FC236}">
                <a16:creationId xmlns:a16="http://schemas.microsoft.com/office/drawing/2014/main" id="{A7D8044D-6220-3C4D-871B-9ED7B816A6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767" y="6143306"/>
            <a:ext cx="1859852" cy="519028"/>
          </a:xfrm>
          <a:prstGeom prst="rect">
            <a:avLst/>
          </a:prstGeom>
        </p:spPr>
      </p:pic>
      <p:sp>
        <p:nvSpPr>
          <p:cNvPr id="14" name="Slide Number Placeholder 5">
            <a:extLst>
              <a:ext uri="{FF2B5EF4-FFF2-40B4-BE49-F238E27FC236}">
                <a16:creationId xmlns:a16="http://schemas.microsoft.com/office/drawing/2014/main" id="{BCBEB45F-8AB4-A84C-8CB3-C8204B84517C}"/>
              </a:ext>
            </a:extLst>
          </p:cNvPr>
          <p:cNvSpPr>
            <a:spLocks noGrp="1"/>
          </p:cNvSpPr>
          <p:nvPr>
            <p:ph type="sldNum" sz="quarter" idx="12"/>
          </p:nvPr>
        </p:nvSpPr>
        <p:spPr>
          <a:xfrm>
            <a:off x="8891034" y="6220258"/>
            <a:ext cx="2743200" cy="365125"/>
          </a:xfrm>
        </p:spPr>
        <p:txBody>
          <a:bodyPr rIns="0"/>
          <a:lstStyle/>
          <a:p>
            <a:fld id="{4D082EF0-8D24-4083-96A5-EB15AADA686A}" type="slidenum">
              <a:rPr lang="en-US" smtClean="0"/>
              <a:t>‹#›</a:t>
            </a:fld>
            <a:endParaRPr lang="en-US" dirty="0"/>
          </a:p>
        </p:txBody>
      </p:sp>
    </p:spTree>
    <p:extLst>
      <p:ext uri="{BB962C8B-B14F-4D97-AF65-F5344CB8AC3E}">
        <p14:creationId xmlns:p14="http://schemas.microsoft.com/office/powerpoint/2010/main" val="391119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1-col) and photo (2-col) - margi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0EADA-2FC3-4CA7-A230-410E408A974C}"/>
              </a:ext>
            </a:extLst>
          </p:cNvPr>
          <p:cNvSpPr>
            <a:spLocks noGrp="1"/>
          </p:cNvSpPr>
          <p:nvPr>
            <p:ph idx="1"/>
          </p:nvPr>
        </p:nvSpPr>
        <p:spPr>
          <a:xfrm>
            <a:off x="557766" y="505690"/>
            <a:ext cx="3425415" cy="5465619"/>
          </a:xfrm>
        </p:spPr>
        <p:txBody>
          <a:bodyPr>
            <a:noAutofit/>
          </a:bodyPr>
          <a:lstStyle>
            <a:lvl1pPr>
              <a:spcAft>
                <a:spcPts val="1600"/>
              </a:spcAft>
              <a:defRPr sz="4400">
                <a:solidFill>
                  <a:srgbClr val="006C69"/>
                </a:solidFill>
                <a:latin typeface="Avenir Next LT Pro" panose="020B0504020202020204" pitchFamily="34" charset="0"/>
              </a:defRPr>
            </a:lvl1pPr>
            <a:lvl2pPr>
              <a:defRPr b="1">
                <a:latin typeface="Avenir Next LT Pro" panose="020B0504020202020204" pitchFamily="34" charset="0"/>
              </a:defRPr>
            </a:lvl2pPr>
            <a:lvl3pPr marL="6350" indent="0">
              <a:buNone/>
              <a:tabLst/>
              <a:defRPr sz="2800">
                <a:latin typeface="Avenir Next LT Pro" panose="020B0504020202020204" pitchFamily="34" charset="0"/>
              </a:defRPr>
            </a:lvl3pPr>
            <a:lvl4pPr marL="288925" indent="-282575">
              <a:buFont typeface="System Font Regular"/>
              <a:buChar char="●"/>
              <a:tabLst/>
              <a:defRPr sz="2400">
                <a:latin typeface="Avenir Next LT Pro" panose="020B0504020202020204" pitchFamily="34" charset="0"/>
              </a:defRPr>
            </a:lvl4pPr>
            <a:lvl5pPr marL="571500" indent="-282575">
              <a:buFont typeface="System Font Regular"/>
              <a:buChar char="-"/>
              <a:tabLst/>
              <a:defRPr>
                <a:latin typeface="Avenir Next LT Pro" panose="020B0504020202020204" pitchFamily="34" charset="0"/>
              </a:defRPr>
            </a:lvl5pPr>
            <a:lvl6pPr marL="862013" indent="-220663">
              <a:lnSpc>
                <a:spcPct val="100000"/>
              </a:lnSpc>
              <a:spcBef>
                <a:spcPts val="0"/>
              </a:spcBef>
              <a:spcAft>
                <a:spcPts val="800"/>
              </a:spcAft>
              <a:buFont typeface="System Font Regular"/>
              <a:buChar char="◦"/>
              <a:tabLst/>
              <a:defRPr>
                <a:latin typeface="Avenir Next LT Pro" panose="020B05040202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4C7B67E9-9EFB-724E-9C14-E3D8B00E406A}"/>
              </a:ext>
            </a:extLst>
          </p:cNvPr>
          <p:cNvSpPr>
            <a:spLocks noGrp="1"/>
          </p:cNvSpPr>
          <p:nvPr>
            <p:ph type="pic" sz="quarter" idx="13"/>
          </p:nvPr>
        </p:nvSpPr>
        <p:spPr>
          <a:xfrm>
            <a:off x="4378036" y="557766"/>
            <a:ext cx="7256197" cy="5413543"/>
          </a:xfrm>
          <a:solidFill>
            <a:schemeClr val="bg1">
              <a:lumMod val="85000"/>
            </a:schemeClr>
          </a:solidFill>
        </p:spPr>
        <p:txBody>
          <a:bodyPr/>
          <a:lstStyle>
            <a:lvl1pPr>
              <a:defRPr>
                <a:latin typeface="Avenir Next LT Pro" panose="020B0504020202020204" pitchFamily="34" charset="0"/>
              </a:defRPr>
            </a:lvl1pPr>
          </a:lstStyle>
          <a:p>
            <a:r>
              <a:rPr lang="en-US"/>
              <a:t>Click icon to add picture</a:t>
            </a:r>
            <a:endParaRPr lang="en-US" dirty="0"/>
          </a:p>
        </p:txBody>
      </p:sp>
      <p:sp>
        <p:nvSpPr>
          <p:cNvPr id="6" name="Text Placeholder 8">
            <a:extLst>
              <a:ext uri="{FF2B5EF4-FFF2-40B4-BE49-F238E27FC236}">
                <a16:creationId xmlns:a16="http://schemas.microsoft.com/office/drawing/2014/main" id="{5CB7C31D-5732-48E7-C1E2-1E7ED04AD323}"/>
              </a:ext>
            </a:extLst>
          </p:cNvPr>
          <p:cNvSpPr>
            <a:spLocks noGrp="1"/>
          </p:cNvSpPr>
          <p:nvPr>
            <p:ph type="body" sz="quarter" idx="14" hasCustomPrompt="1"/>
          </p:nvPr>
        </p:nvSpPr>
        <p:spPr>
          <a:xfrm>
            <a:off x="9333571" y="5780488"/>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pic>
        <p:nvPicPr>
          <p:cNvPr id="7" name="Picture 6" descr="San Francisco County Transportation Authority logo">
            <a:extLst>
              <a:ext uri="{FF2B5EF4-FFF2-40B4-BE49-F238E27FC236}">
                <a16:creationId xmlns:a16="http://schemas.microsoft.com/office/drawing/2014/main" id="{A7D8044D-6220-3C4D-871B-9ED7B816A6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767" y="6143306"/>
            <a:ext cx="1859852" cy="519028"/>
          </a:xfrm>
          <a:prstGeom prst="rect">
            <a:avLst/>
          </a:prstGeom>
        </p:spPr>
      </p:pic>
      <p:sp>
        <p:nvSpPr>
          <p:cNvPr id="12" name="Slide Number Placeholder 5">
            <a:extLst>
              <a:ext uri="{FF2B5EF4-FFF2-40B4-BE49-F238E27FC236}">
                <a16:creationId xmlns:a16="http://schemas.microsoft.com/office/drawing/2014/main" id="{E79EDF4B-3A06-3C4D-8A26-652EA3A58650}"/>
              </a:ext>
            </a:extLst>
          </p:cNvPr>
          <p:cNvSpPr>
            <a:spLocks noGrp="1"/>
          </p:cNvSpPr>
          <p:nvPr>
            <p:ph type="sldNum" sz="quarter" idx="12"/>
          </p:nvPr>
        </p:nvSpPr>
        <p:spPr>
          <a:xfrm>
            <a:off x="8891034" y="6220258"/>
            <a:ext cx="2743200" cy="365125"/>
          </a:xfrm>
        </p:spPr>
        <p:txBody>
          <a:bodyPr rIns="0"/>
          <a:lstStyle>
            <a:lvl1pPr>
              <a:defRPr>
                <a:latin typeface="Franklin Gothic Book" panose="020B0503020102020204" pitchFamily="34" charset="0"/>
              </a:defRPr>
            </a:lvl1pPr>
          </a:lstStyle>
          <a:p>
            <a:fld id="{4D082EF0-8D24-4083-96A5-EB15AADA686A}" type="slidenum">
              <a:rPr lang="en-US" smtClean="0"/>
              <a:pPr/>
              <a:t>‹#›</a:t>
            </a:fld>
            <a:endParaRPr lang="en-US" dirty="0"/>
          </a:p>
        </p:txBody>
      </p:sp>
    </p:spTree>
    <p:extLst>
      <p:ext uri="{BB962C8B-B14F-4D97-AF65-F5344CB8AC3E}">
        <p14:creationId xmlns:p14="http://schemas.microsoft.com/office/powerpoint/2010/main" val="321737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2-col) and photo (1-col) - margi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0EADA-2FC3-4CA7-A230-410E408A974C}"/>
              </a:ext>
            </a:extLst>
          </p:cNvPr>
          <p:cNvSpPr>
            <a:spLocks noGrp="1"/>
          </p:cNvSpPr>
          <p:nvPr>
            <p:ph idx="1"/>
          </p:nvPr>
        </p:nvSpPr>
        <p:spPr>
          <a:xfrm>
            <a:off x="557766" y="505690"/>
            <a:ext cx="7250940" cy="5465619"/>
          </a:xfrm>
        </p:spPr>
        <p:txBody>
          <a:bodyPr>
            <a:noAutofit/>
          </a:bodyPr>
          <a:lstStyle>
            <a:lvl1pPr>
              <a:spcAft>
                <a:spcPts val="1600"/>
              </a:spcAft>
              <a:defRPr sz="4400">
                <a:solidFill>
                  <a:srgbClr val="006C69"/>
                </a:solidFill>
                <a:latin typeface="Avenir Next LT Pro" panose="020B0504020202020204" pitchFamily="34" charset="0"/>
              </a:defRPr>
            </a:lvl1pPr>
            <a:lvl2pPr>
              <a:defRPr b="1">
                <a:latin typeface="Avenir Next LT Pro" panose="020B0504020202020204" pitchFamily="34" charset="0"/>
              </a:defRPr>
            </a:lvl2pPr>
            <a:lvl3pPr marL="6350" indent="0">
              <a:buNone/>
              <a:tabLst/>
              <a:defRPr sz="2800">
                <a:latin typeface="Avenir Next LT Pro" panose="020B0504020202020204" pitchFamily="34" charset="0"/>
              </a:defRPr>
            </a:lvl3pPr>
            <a:lvl4pPr marL="288925" indent="-282575">
              <a:lnSpc>
                <a:spcPct val="100000"/>
              </a:lnSpc>
              <a:spcBef>
                <a:spcPts val="0"/>
              </a:spcBef>
              <a:buFont typeface="System Font Regular"/>
              <a:buChar char="●"/>
              <a:tabLst/>
              <a:defRPr sz="2400">
                <a:latin typeface="Avenir Next LT Pro" panose="020B0504020202020204" pitchFamily="34" charset="0"/>
              </a:defRPr>
            </a:lvl4pPr>
            <a:lvl5pPr marL="571500" indent="-282575">
              <a:buFont typeface="System Font Regular"/>
              <a:buChar char="-"/>
              <a:tabLst/>
              <a:defRPr>
                <a:latin typeface="Avenir Next LT Pro" panose="020B0504020202020204" pitchFamily="34" charset="0"/>
              </a:defRPr>
            </a:lvl5pPr>
            <a:lvl6pPr marL="862013" indent="-220663">
              <a:buFont typeface="System Font Regular"/>
              <a:buChar char="◦"/>
              <a:tabLst/>
              <a:defRPr>
                <a:latin typeface="Avenir Next LT Pro" panose="020B05040202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4C7B67E9-9EFB-724E-9C14-E3D8B00E406A}"/>
              </a:ext>
            </a:extLst>
          </p:cNvPr>
          <p:cNvSpPr>
            <a:spLocks noGrp="1"/>
          </p:cNvSpPr>
          <p:nvPr>
            <p:ph type="pic" sz="quarter" idx="13"/>
          </p:nvPr>
        </p:nvSpPr>
        <p:spPr>
          <a:xfrm>
            <a:off x="8203562" y="557766"/>
            <a:ext cx="3430671" cy="5413543"/>
          </a:xfrm>
          <a:solidFill>
            <a:schemeClr val="bg1">
              <a:lumMod val="85000"/>
            </a:schemeClr>
          </a:solidFill>
        </p:spPr>
        <p:txBody>
          <a:bodyPr/>
          <a:lstStyle>
            <a:lvl1pPr>
              <a:defRPr>
                <a:latin typeface="Avenir Next LT Pro" panose="020B0504020202020204" pitchFamily="34" charset="0"/>
              </a:defRPr>
            </a:lvl1pPr>
          </a:lstStyle>
          <a:p>
            <a:r>
              <a:rPr lang="en-US"/>
              <a:t>Click icon to add picture</a:t>
            </a:r>
            <a:endParaRPr lang="en-US" dirty="0"/>
          </a:p>
        </p:txBody>
      </p:sp>
      <p:sp>
        <p:nvSpPr>
          <p:cNvPr id="6" name="Text Placeholder 8">
            <a:extLst>
              <a:ext uri="{FF2B5EF4-FFF2-40B4-BE49-F238E27FC236}">
                <a16:creationId xmlns:a16="http://schemas.microsoft.com/office/drawing/2014/main" id="{D004F85B-D13F-8267-FDB1-08A02F3BD987}"/>
              </a:ext>
            </a:extLst>
          </p:cNvPr>
          <p:cNvSpPr>
            <a:spLocks noGrp="1"/>
          </p:cNvSpPr>
          <p:nvPr>
            <p:ph type="body" sz="quarter" idx="14" hasCustomPrompt="1"/>
          </p:nvPr>
        </p:nvSpPr>
        <p:spPr>
          <a:xfrm>
            <a:off x="9333571" y="5780488"/>
            <a:ext cx="2300662" cy="190821"/>
          </a:xfrm>
          <a:solidFill>
            <a:schemeClr val="tx1">
              <a:alpha val="60000"/>
            </a:schemeClr>
          </a:solidFill>
        </p:spPr>
        <p:txBody>
          <a:bodyPr wrap="square" lIns="45720" tIns="9144" rIns="45720" bIns="27432">
            <a:spAutoFit/>
          </a:bodyPr>
          <a:lstStyle>
            <a:lvl1pPr algn="r">
              <a:spcAft>
                <a:spcPts val="0"/>
              </a:spcAft>
              <a:defRPr sz="1000" b="0">
                <a:solidFill>
                  <a:schemeClr val="bg1"/>
                </a:solidFill>
                <a:latin typeface="Franklin Gothic Book" panose="020B0503020102020204" pitchFamily="34" charset="0"/>
              </a:defRPr>
            </a:lvl1pPr>
          </a:lstStyle>
          <a:p>
            <a:pPr lvl="0"/>
            <a:r>
              <a:rPr lang="en-US" dirty="0"/>
              <a:t>Photo by First </a:t>
            </a:r>
            <a:r>
              <a:rPr lang="en-US" dirty="0" err="1"/>
              <a:t>Lastname</a:t>
            </a:r>
            <a:r>
              <a:rPr lang="en-US" dirty="0"/>
              <a:t>, flic.kr/p/12345</a:t>
            </a:r>
          </a:p>
        </p:txBody>
      </p:sp>
      <p:pic>
        <p:nvPicPr>
          <p:cNvPr id="7" name="Picture 6" descr="San Francisco County Transportation Authority logo">
            <a:extLst>
              <a:ext uri="{FF2B5EF4-FFF2-40B4-BE49-F238E27FC236}">
                <a16:creationId xmlns:a16="http://schemas.microsoft.com/office/drawing/2014/main" id="{A7D8044D-6220-3C4D-871B-9ED7B816A6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767" y="6143306"/>
            <a:ext cx="1859852" cy="519028"/>
          </a:xfrm>
          <a:prstGeom prst="rect">
            <a:avLst/>
          </a:prstGeom>
        </p:spPr>
      </p:pic>
      <p:sp>
        <p:nvSpPr>
          <p:cNvPr id="12" name="Slide Number Placeholder 5">
            <a:extLst>
              <a:ext uri="{FF2B5EF4-FFF2-40B4-BE49-F238E27FC236}">
                <a16:creationId xmlns:a16="http://schemas.microsoft.com/office/drawing/2014/main" id="{D161E9B5-E1F4-594A-8C24-B2614D92ADFB}"/>
              </a:ext>
            </a:extLst>
          </p:cNvPr>
          <p:cNvSpPr>
            <a:spLocks noGrp="1"/>
          </p:cNvSpPr>
          <p:nvPr>
            <p:ph type="sldNum" sz="quarter" idx="12"/>
          </p:nvPr>
        </p:nvSpPr>
        <p:spPr>
          <a:xfrm>
            <a:off x="8891034" y="6220258"/>
            <a:ext cx="2743200" cy="365125"/>
          </a:xfrm>
        </p:spPr>
        <p:txBody>
          <a:bodyPr rIns="0"/>
          <a:lstStyle/>
          <a:p>
            <a:fld id="{4D082EF0-8D24-4083-96A5-EB15AADA686A}" type="slidenum">
              <a:rPr lang="en-US" smtClean="0"/>
              <a:t>‹#›</a:t>
            </a:fld>
            <a:endParaRPr lang="en-US" dirty="0"/>
          </a:p>
        </p:txBody>
      </p:sp>
    </p:spTree>
    <p:extLst>
      <p:ext uri="{BB962C8B-B14F-4D97-AF65-F5344CB8AC3E}">
        <p14:creationId xmlns:p14="http://schemas.microsoft.com/office/powerpoint/2010/main" val="176927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FDC686-86CE-4D20-910F-98C13610670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CBB813-2C9A-4EDB-9452-0337A17B0AD8}"/>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06E83-72A9-44CA-B44E-5049552EBA0E}"/>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200">
                <a:solidFill>
                  <a:schemeClr val="tx1">
                    <a:tint val="75000"/>
                  </a:schemeClr>
                </a:solidFill>
                <a:latin typeface="Franklin Gothic Book" panose="020B0503020102020204" pitchFamily="34" charset="0"/>
              </a:defRPr>
            </a:lvl1pPr>
          </a:lstStyle>
          <a:p>
            <a:fld id="{A53F2C65-8097-C341-BBA6-AC20959BFF55}" type="datetime1">
              <a:rPr lang="en-US" smtClean="0"/>
              <a:t>1/28/2026</a:t>
            </a:fld>
            <a:endParaRPr lang="en-US">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A82293D5-ACEF-4AC1-8036-958640F34917}"/>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200">
                <a:solidFill>
                  <a:schemeClr val="tx1">
                    <a:tint val="75000"/>
                  </a:schemeClr>
                </a:solidFill>
                <a:latin typeface="Franklin Gothic Book" panose="020B0503020102020204" pitchFamily="34" charset="0"/>
              </a:defRPr>
            </a:lvl1pPr>
          </a:lstStyle>
          <a:p>
            <a:endParaRPr lang="en-US" dirty="0">
              <a:latin typeface="Franklin Gothic Book" panose="020B0503020102020204" pitchFamily="34" charset="0"/>
            </a:endParaRPr>
          </a:p>
        </p:txBody>
      </p:sp>
      <p:sp>
        <p:nvSpPr>
          <p:cNvPr id="6" name="Slide Number Placeholder 5">
            <a:extLst>
              <a:ext uri="{FF2B5EF4-FFF2-40B4-BE49-F238E27FC236}">
                <a16:creationId xmlns:a16="http://schemas.microsoft.com/office/drawing/2014/main" id="{2D35D184-5979-4D42-88DC-0D0888C7BBB8}"/>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1">
                    <a:tint val="75000"/>
                  </a:schemeClr>
                </a:solidFill>
                <a:latin typeface="Franklin Gothic Book" panose="020B0503020102020204" pitchFamily="34" charset="0"/>
              </a:defRPr>
            </a:lvl1pPr>
          </a:lstStyle>
          <a:p>
            <a:fld id="{4D082EF0-8D24-4083-96A5-EB15AADA686A}" type="slidenum">
              <a:rPr lang="en-US" smtClean="0"/>
              <a:pPr/>
              <a:t>‹#›</a:t>
            </a:fld>
            <a:endParaRPr lang="en-US">
              <a:latin typeface="Franklin Gothic Book" panose="020B0503020102020204" pitchFamily="34" charset="0"/>
            </a:endParaRPr>
          </a:p>
        </p:txBody>
      </p:sp>
    </p:spTree>
    <p:extLst>
      <p:ext uri="{BB962C8B-B14F-4D97-AF65-F5344CB8AC3E}">
        <p14:creationId xmlns:p14="http://schemas.microsoft.com/office/powerpoint/2010/main" val="33304012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0" r:id="rId3"/>
    <p:sldLayoutId id="2147483678" r:id="rId4"/>
    <p:sldLayoutId id="2147483683" r:id="rId5"/>
    <p:sldLayoutId id="2147483650" r:id="rId6"/>
    <p:sldLayoutId id="2147483664" r:id="rId7"/>
    <p:sldLayoutId id="2147483666" r:id="rId8"/>
    <p:sldLayoutId id="2147483667" r:id="rId9"/>
    <p:sldLayoutId id="2147483684" r:id="rId10"/>
    <p:sldLayoutId id="2147483670" r:id="rId11"/>
    <p:sldLayoutId id="2147483689" r:id="rId12"/>
    <p:sldLayoutId id="2147483669" r:id="rId13"/>
    <p:sldLayoutId id="2147483673" r:id="rId14"/>
    <p:sldLayoutId id="2147483688" r:id="rId15"/>
    <p:sldLayoutId id="2147483674" r:id="rId16"/>
    <p:sldLayoutId id="2147483682" r:id="rId17"/>
    <p:sldLayoutId id="2147483663" r:id="rId18"/>
    <p:sldLayoutId id="2147483661" r:id="rId19"/>
    <p:sldLayoutId id="2147483662" r:id="rId20"/>
    <p:sldLayoutId id="2147483672" r:id="rId21"/>
    <p:sldLayoutId id="2147483675" r:id="rId22"/>
    <p:sldLayoutId id="2147483681" r:id="rId23"/>
    <p:sldLayoutId id="2147483687" r:id="rId24"/>
    <p:sldLayoutId id="2147483685" r:id="rId25"/>
  </p:sldLayoutIdLst>
  <p:hf hdr="0" ftr="0" dt="0"/>
  <p:txStyles>
    <p:titleStyle>
      <a:lvl1pPr algn="l" defTabSz="914400" rtl="0" eaLnBrk="1" latinLnBrk="0" hangingPunct="1">
        <a:lnSpc>
          <a:spcPct val="90000"/>
        </a:lnSpc>
        <a:spcBef>
          <a:spcPct val="0"/>
        </a:spcBef>
        <a:buNone/>
        <a:defRPr sz="4400" b="1" i="0" kern="1200">
          <a:solidFill>
            <a:srgbClr val="006C69"/>
          </a:solidFill>
          <a:latin typeface="Avenir Next LT Pro" panose="020B0504020202020204" pitchFamily="34" charset="0"/>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800" b="1" i="0" kern="1200">
          <a:solidFill>
            <a:schemeClr val="tx1">
              <a:lumMod val="75000"/>
              <a:lumOff val="25000"/>
            </a:schemeClr>
          </a:solidFill>
          <a:latin typeface="Avenir Next LT Pro" panose="020B0504020202020204" pitchFamily="34" charset="0"/>
          <a:ea typeface="+mn-ea"/>
          <a:cs typeface="+mn-cs"/>
        </a:defRPr>
      </a:lvl1pPr>
      <a:lvl2pPr marL="6350" indent="0" algn="l" defTabSz="914400" rtl="0" eaLnBrk="1" latinLnBrk="0" hangingPunct="1">
        <a:lnSpc>
          <a:spcPct val="100000"/>
        </a:lnSpc>
        <a:spcBef>
          <a:spcPts val="0"/>
        </a:spcBef>
        <a:spcAft>
          <a:spcPts val="800"/>
        </a:spcAft>
        <a:buFont typeface="Arial" panose="020B0604020202020204" pitchFamily="34" charset="0"/>
        <a:buNone/>
        <a:tabLst/>
        <a:defRPr sz="2800" b="0" i="0" kern="1200">
          <a:solidFill>
            <a:schemeClr val="tx1">
              <a:lumMod val="75000"/>
              <a:lumOff val="25000"/>
            </a:schemeClr>
          </a:solidFill>
          <a:latin typeface="Avenir Next LT Pro" panose="020B0504020202020204" pitchFamily="34" charset="0"/>
          <a:ea typeface="+mn-ea"/>
          <a:cs typeface="+mn-cs"/>
        </a:defRPr>
      </a:lvl2pPr>
      <a:lvl3pPr marL="288925" indent="-282575" algn="l" defTabSz="914400" rtl="0" eaLnBrk="1" latinLnBrk="0" hangingPunct="1">
        <a:lnSpc>
          <a:spcPct val="90000"/>
        </a:lnSpc>
        <a:spcBef>
          <a:spcPts val="200"/>
        </a:spcBef>
        <a:spcAft>
          <a:spcPts val="800"/>
        </a:spcAft>
        <a:buClr>
          <a:srgbClr val="006C69"/>
        </a:buClr>
        <a:buFont typeface="System Font Regular"/>
        <a:buChar char="●"/>
        <a:tabLst/>
        <a:defRPr sz="2400" b="0" i="0" kern="1200">
          <a:solidFill>
            <a:schemeClr val="tx1">
              <a:lumMod val="75000"/>
              <a:lumOff val="25000"/>
            </a:schemeClr>
          </a:solidFill>
          <a:latin typeface="Avenir Next LT Pro" panose="020B0504020202020204" pitchFamily="34" charset="0"/>
          <a:ea typeface="+mn-ea"/>
          <a:cs typeface="+mn-cs"/>
        </a:defRPr>
      </a:lvl3pPr>
      <a:lvl4pPr marL="571500" indent="-247650" algn="l" defTabSz="914400" rtl="0" eaLnBrk="1" latinLnBrk="0" hangingPunct="1">
        <a:lnSpc>
          <a:spcPct val="90000"/>
        </a:lnSpc>
        <a:spcBef>
          <a:spcPts val="200"/>
        </a:spcBef>
        <a:spcAft>
          <a:spcPts val="800"/>
        </a:spcAft>
        <a:buClr>
          <a:srgbClr val="006C69"/>
        </a:buClr>
        <a:buFont typeface="System Font Regular"/>
        <a:buChar char="-"/>
        <a:tabLst/>
        <a:defRPr sz="1800" b="0" i="0" kern="1200">
          <a:solidFill>
            <a:schemeClr val="tx1">
              <a:lumMod val="75000"/>
              <a:lumOff val="25000"/>
            </a:schemeClr>
          </a:solidFill>
          <a:latin typeface="Avenir Next LT Pro" panose="020B0504020202020204" pitchFamily="34" charset="0"/>
          <a:ea typeface="+mn-ea"/>
          <a:cs typeface="+mn-cs"/>
        </a:defRPr>
      </a:lvl4pPr>
      <a:lvl5pPr marL="862013" indent="-234950" algn="l" defTabSz="914400" rtl="0" eaLnBrk="1" latinLnBrk="0" hangingPunct="1">
        <a:lnSpc>
          <a:spcPct val="90000"/>
        </a:lnSpc>
        <a:spcBef>
          <a:spcPts val="200"/>
        </a:spcBef>
        <a:spcAft>
          <a:spcPts val="800"/>
        </a:spcAft>
        <a:buClr>
          <a:srgbClr val="006C69"/>
        </a:buClr>
        <a:buFont typeface="System Font Regular"/>
        <a:buChar char="◦"/>
        <a:tabLst/>
        <a:defRPr sz="1800" b="0" i="0" kern="1200">
          <a:solidFill>
            <a:schemeClr val="tx1">
              <a:lumMod val="75000"/>
              <a:lumOff val="25000"/>
            </a:schemeClr>
          </a:solidFill>
          <a:latin typeface="Avenir Next LT Pro" panose="020B0504020202020204" pitchFamily="34" charset="0"/>
          <a:ea typeface="+mn-ea"/>
          <a:cs typeface="+mn-cs"/>
        </a:defRPr>
      </a:lvl5pPr>
      <a:lvl6pPr marL="1028700" indent="-225425" algn="l" defTabSz="914400" rtl="0" eaLnBrk="1" latinLnBrk="0" hangingPunct="1">
        <a:lnSpc>
          <a:spcPct val="90000"/>
        </a:lnSpc>
        <a:spcBef>
          <a:spcPts val="200"/>
        </a:spcBef>
        <a:spcAft>
          <a:spcPts val="800"/>
        </a:spcAft>
        <a:buClr>
          <a:srgbClr val="006C69"/>
        </a:buClr>
        <a:buFont typeface=".PingFang SC Regular"/>
        <a:buChar char="・"/>
        <a:tabLst/>
        <a:defRPr sz="1800" b="0" i="0" kern="1200">
          <a:solidFill>
            <a:schemeClr val="tx1">
              <a:lumMod val="75000"/>
              <a:lumOff val="25000"/>
            </a:schemeClr>
          </a:solidFill>
          <a:latin typeface="Avenir Next LT Pro" panose="020B05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01_CB93DC5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CE4B51-5207-4845-8A47-A39F0790A8C7}"/>
              </a:ext>
            </a:extLst>
          </p:cNvPr>
          <p:cNvSpPr>
            <a:spLocks noGrp="1"/>
          </p:cNvSpPr>
          <p:nvPr>
            <p:ph type="title" idx="4294967295"/>
          </p:nvPr>
        </p:nvSpPr>
        <p:spPr>
          <a:xfrm>
            <a:off x="838200" y="796925"/>
            <a:ext cx="10515600" cy="40624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6350" marR="0" lvl="0" indent="0" algn="l" defTabSz="914400" rtl="0" eaLnBrk="1" fontAlgn="auto" latinLnBrk="0" hangingPunct="1">
              <a:lnSpc>
                <a:spcPct val="90000"/>
              </a:lnSpc>
              <a:spcBef>
                <a:spcPts val="0"/>
              </a:spcBef>
              <a:spcAft>
                <a:spcPts val="1600"/>
              </a:spcAft>
              <a:buClrTx/>
              <a:buSzTx/>
              <a:buFont typeface="Arial" panose="020B0604020202020204" pitchFamily="34" charset="0"/>
              <a:buNone/>
              <a:tabLst/>
              <a:defRPr/>
            </a:pPr>
            <a:r>
              <a:rPr kumimoji="0" lang="en-US" sz="7200" b="1" i="0" u="none" strike="noStrike" kern="1200" cap="none" spc="0" normalizeH="0" baseline="0" noProof="0" dirty="0">
                <a:ln>
                  <a:noFill/>
                </a:ln>
                <a:solidFill>
                  <a:srgbClr val="B9D9EC"/>
                </a:solidFill>
                <a:effectLst/>
                <a:uLnTx/>
                <a:uFillTx/>
                <a:latin typeface="Avenir Next LT Pro" panose="020B0504020202020204" pitchFamily="34" charset="0"/>
                <a:ea typeface="+mn-ea"/>
                <a:cs typeface="+mn-cs"/>
              </a:rPr>
              <a:t>Octavia Improvements Study Amendment</a:t>
            </a:r>
          </a:p>
        </p:txBody>
      </p:sp>
      <p:sp>
        <p:nvSpPr>
          <p:cNvPr id="3" name="Text Placeholder 2">
            <a:extLst>
              <a:ext uri="{FF2B5EF4-FFF2-40B4-BE49-F238E27FC236}">
                <a16:creationId xmlns:a16="http://schemas.microsoft.com/office/drawing/2014/main" id="{7E66C4D7-F464-1246-9F12-1EF964886481}"/>
              </a:ext>
            </a:extLst>
          </p:cNvPr>
          <p:cNvSpPr>
            <a:spLocks noGrp="1"/>
          </p:cNvSpPr>
          <p:nvPr>
            <p:ph type="body" sz="quarter" idx="14"/>
          </p:nvPr>
        </p:nvSpPr>
        <p:spPr/>
        <p:txBody>
          <a:bodyPr/>
          <a:lstStyle/>
          <a:p>
            <a:pPr lvl="0">
              <a:defRPr/>
            </a:pPr>
            <a:r>
              <a:rPr lang="en-US" dirty="0"/>
              <a:t>CAC —</a:t>
            </a:r>
            <a:r>
              <a:rPr lang="en-US" dirty="0">
                <a:latin typeface="Avenir Next" panose="020B0503020202020204" pitchFamily="34" charset="0"/>
              </a:rPr>
              <a:t> </a:t>
            </a:r>
            <a:r>
              <a:rPr lang="en-US" dirty="0"/>
              <a:t>Agenda Item 10</a:t>
            </a:r>
          </a:p>
          <a:p>
            <a:pPr lvl="0"/>
            <a:r>
              <a:rPr lang="en-US" dirty="0"/>
              <a:t>January 28, 2026</a:t>
            </a:r>
          </a:p>
        </p:txBody>
      </p:sp>
    </p:spTree>
    <p:extLst>
      <p:ext uri="{BB962C8B-B14F-4D97-AF65-F5344CB8AC3E}">
        <p14:creationId xmlns:p14="http://schemas.microsoft.com/office/powerpoint/2010/main" val="3415465042"/>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25EFDB-2575-5DEC-AC4D-64BA253C00A4}"/>
              </a:ext>
            </a:extLst>
          </p:cNvPr>
          <p:cNvSpPr>
            <a:spLocks noGrp="1"/>
          </p:cNvSpPr>
          <p:nvPr>
            <p:ph idx="1"/>
          </p:nvPr>
        </p:nvSpPr>
        <p:spPr>
          <a:xfrm>
            <a:off x="557766" y="505690"/>
            <a:ext cx="10250441" cy="5465619"/>
          </a:xfrm>
        </p:spPr>
        <p:txBody>
          <a:bodyPr/>
          <a:lstStyle/>
          <a:p>
            <a:r>
              <a:rPr lang="en-US" dirty="0"/>
              <a:t>Background</a:t>
            </a:r>
          </a:p>
          <a:p>
            <a:pPr lvl="2"/>
            <a:r>
              <a:rPr lang="en-US" dirty="0"/>
              <a:t>1999: SF Voters pass Prop I</a:t>
            </a:r>
          </a:p>
          <a:p>
            <a:pPr marL="463550" lvl="2" indent="-457200">
              <a:buFont typeface="Arial" panose="020B0604020202020204" pitchFamily="34" charset="0"/>
              <a:buChar char="•"/>
            </a:pPr>
            <a:r>
              <a:rPr lang="en-US" dirty="0"/>
              <a:t>Designated the use of </a:t>
            </a:r>
            <a:r>
              <a:rPr lang="en-US" dirty="0">
                <a:solidFill>
                  <a:schemeClr val="tx1"/>
                </a:solidFill>
              </a:rPr>
              <a:t>proceeds from the sales and/or disposition of former Central Freeway parcels to build Octavia Boulevard and to use any remaining revenues for transportation improvements to corridors on or ancillary to Octavia Boulevard. </a:t>
            </a:r>
          </a:p>
          <a:p>
            <a:pPr marL="463550" lvl="2" indent="-457200">
              <a:buFont typeface="Arial" panose="020B0604020202020204" pitchFamily="34" charset="0"/>
              <a:buChar char="•"/>
            </a:pPr>
            <a:r>
              <a:rPr lang="en-US" dirty="0">
                <a:solidFill>
                  <a:schemeClr val="tx1"/>
                </a:solidFill>
              </a:rPr>
              <a:t>Revenues are subject to Article XIX of the CA Constitution – must be used for eligible transportation uses</a:t>
            </a:r>
            <a:endParaRPr lang="en-US" dirty="0"/>
          </a:p>
          <a:p>
            <a:pPr marL="463550" lvl="2" indent="-457200">
              <a:buFont typeface="Arial" panose="020B0604020202020204" pitchFamily="34" charset="0"/>
              <a:buChar char="•"/>
            </a:pPr>
            <a:r>
              <a:rPr lang="en-US" dirty="0"/>
              <a:t>Designated SFCTA to prioritize transportation improvements to be funded, with guidance from the Central Freeway CAC</a:t>
            </a:r>
          </a:p>
        </p:txBody>
      </p:sp>
      <p:sp>
        <p:nvSpPr>
          <p:cNvPr id="4" name="Slide Number Placeholder 3">
            <a:extLst>
              <a:ext uri="{FF2B5EF4-FFF2-40B4-BE49-F238E27FC236}">
                <a16:creationId xmlns:a16="http://schemas.microsoft.com/office/drawing/2014/main" id="{05C6A1F3-F3F4-FE97-7E71-91F94EC04D92}"/>
              </a:ext>
            </a:extLst>
          </p:cNvPr>
          <p:cNvSpPr>
            <a:spLocks noGrp="1"/>
          </p:cNvSpPr>
          <p:nvPr>
            <p:ph type="sldNum" sz="quarter" idx="12"/>
          </p:nvPr>
        </p:nvSpPr>
        <p:spPr/>
        <p:txBody>
          <a:bodyPr/>
          <a:lstStyle/>
          <a:p>
            <a:fld id="{4D082EF0-8D24-4083-96A5-EB15AADA686A}" type="slidenum">
              <a:rPr lang="en-US" smtClean="0"/>
              <a:t>2</a:t>
            </a:fld>
            <a:endParaRPr lang="en-US" dirty="0"/>
          </a:p>
        </p:txBody>
      </p:sp>
    </p:spTree>
    <p:extLst>
      <p:ext uri="{BB962C8B-B14F-4D97-AF65-F5344CB8AC3E}">
        <p14:creationId xmlns:p14="http://schemas.microsoft.com/office/powerpoint/2010/main" val="2901157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5641EB-EBD5-0B45-B7BC-C3F4884612F7}"/>
              </a:ext>
            </a:extLst>
          </p:cNvPr>
          <p:cNvSpPr>
            <a:spLocks noGrp="1"/>
          </p:cNvSpPr>
          <p:nvPr>
            <p:ph type="title" idx="4294967295"/>
          </p:nvPr>
        </p:nvSpPr>
        <p:spPr>
          <a:xfrm>
            <a:off x="557213" y="506413"/>
            <a:ext cx="10689907" cy="54641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16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6C69"/>
                </a:solidFill>
                <a:effectLst/>
                <a:uLnTx/>
                <a:uFillTx/>
                <a:latin typeface="Avenir Next LT Pro" panose="020B0504020202020204" pitchFamily="34" charset="0"/>
                <a:ea typeface="+mn-ea"/>
                <a:cs typeface="+mn-cs"/>
              </a:rPr>
              <a:t>Octavia Improvements Study (2023)</a:t>
            </a:r>
            <a:br>
              <a:rPr kumimoji="0" lang="en-US" sz="3600" b="1" i="0" u="none" strike="noStrike" kern="1200" cap="none" spc="0" normalizeH="0" baseline="0" noProof="0" dirty="0">
                <a:ln>
                  <a:noFill/>
                </a:ln>
                <a:solidFill>
                  <a:srgbClr val="006C69"/>
                </a:solidFill>
                <a:effectLst/>
                <a:uLnTx/>
                <a:uFillTx/>
                <a:latin typeface="Avenir Next LT Pro" panose="020B0504020202020204" pitchFamily="34" charset="0"/>
                <a:ea typeface="+mn-ea"/>
                <a:cs typeface="+mn-cs"/>
              </a:rPr>
            </a:br>
            <a:r>
              <a:rPr kumimoji="0" lang="en-US" sz="3600" b="1" i="0" u="none" strike="noStrike" kern="1200" cap="none" spc="0" normalizeH="0" baseline="0" noProof="0" dirty="0">
                <a:ln>
                  <a:noFill/>
                </a:ln>
                <a:solidFill>
                  <a:srgbClr val="006C69"/>
                </a:solidFill>
                <a:effectLst/>
                <a:uLnTx/>
                <a:uFillTx/>
                <a:latin typeface="Avenir Next LT Pro" panose="020B0504020202020204" pitchFamily="34" charset="0"/>
                <a:ea typeface="+mn-ea"/>
                <a:cs typeface="+mn-cs"/>
              </a:rPr>
              <a:t>Near Term Recommendations</a:t>
            </a:r>
          </a:p>
        </p:txBody>
      </p:sp>
      <p:sp>
        <p:nvSpPr>
          <p:cNvPr id="9" name="Slide Number Placeholder 8">
            <a:extLst>
              <a:ext uri="{FF2B5EF4-FFF2-40B4-BE49-F238E27FC236}">
                <a16:creationId xmlns:a16="http://schemas.microsoft.com/office/drawing/2014/main" id="{82DA4BF8-3C13-CB4C-B15D-FC87695332FC}"/>
              </a:ext>
            </a:extLst>
          </p:cNvPr>
          <p:cNvSpPr>
            <a:spLocks noGrp="1"/>
          </p:cNvSpPr>
          <p:nvPr>
            <p:ph type="sldNum" sz="quarter" idx="12"/>
          </p:nvPr>
        </p:nvSpPr>
        <p:spPr/>
        <p:txBody>
          <a:bodyPr/>
          <a:lstStyle/>
          <a:p>
            <a:fld id="{4D082EF0-8D24-4083-96A5-EB15AADA686A}" type="slidenum">
              <a:rPr lang="en-US" smtClean="0"/>
              <a:t>3</a:t>
            </a:fld>
            <a:endParaRPr lang="en-US"/>
          </a:p>
        </p:txBody>
      </p:sp>
      <p:graphicFrame>
        <p:nvGraphicFramePr>
          <p:cNvPr id="5" name="Table 4">
            <a:extLst>
              <a:ext uri="{FF2B5EF4-FFF2-40B4-BE49-F238E27FC236}">
                <a16:creationId xmlns:a16="http://schemas.microsoft.com/office/drawing/2014/main" id="{1A0E9713-7E72-2B31-7E7F-F30D7A989E45}"/>
              </a:ext>
            </a:extLst>
          </p:cNvPr>
          <p:cNvGraphicFramePr>
            <a:graphicFrameLocks noGrp="1"/>
          </p:cNvGraphicFramePr>
          <p:nvPr>
            <p:extLst>
              <p:ext uri="{D42A27DB-BD31-4B8C-83A1-F6EECF244321}">
                <p14:modId xmlns:p14="http://schemas.microsoft.com/office/powerpoint/2010/main" val="1751992849"/>
              </p:ext>
            </p:extLst>
          </p:nvPr>
        </p:nvGraphicFramePr>
        <p:xfrm>
          <a:off x="5695715" y="2394496"/>
          <a:ext cx="5938519" cy="3134360"/>
        </p:xfrm>
        <a:graphic>
          <a:graphicData uri="http://schemas.openxmlformats.org/drawingml/2006/table">
            <a:tbl>
              <a:tblPr firstRow="1" bandRow="1">
                <a:tableStyleId>{5C22544A-7EE6-4342-B048-85BDC9FD1C3A}</a:tableStyleId>
              </a:tblPr>
              <a:tblGrid>
                <a:gridCol w="4062984">
                  <a:extLst>
                    <a:ext uri="{9D8B030D-6E8A-4147-A177-3AD203B41FA5}">
                      <a16:colId xmlns:a16="http://schemas.microsoft.com/office/drawing/2014/main" val="2633643582"/>
                    </a:ext>
                  </a:extLst>
                </a:gridCol>
                <a:gridCol w="1875535">
                  <a:extLst>
                    <a:ext uri="{9D8B030D-6E8A-4147-A177-3AD203B41FA5}">
                      <a16:colId xmlns:a16="http://schemas.microsoft.com/office/drawing/2014/main" val="4054228717"/>
                    </a:ext>
                  </a:extLst>
                </a:gridCol>
              </a:tblGrid>
              <a:tr h="370840">
                <a:tc>
                  <a:txBody>
                    <a:bodyPr/>
                    <a:lstStyle/>
                    <a:p>
                      <a:r>
                        <a:rPr lang="en-US" dirty="0"/>
                        <a:t>Octavia Study Recommendation</a:t>
                      </a:r>
                    </a:p>
                  </a:txBody>
                  <a:tcPr/>
                </a:tc>
                <a:tc>
                  <a:txBody>
                    <a:bodyPr/>
                    <a:lstStyle/>
                    <a:p>
                      <a:pPr algn="r"/>
                      <a:r>
                        <a:rPr lang="en-US" dirty="0"/>
                        <a:t>Est. Cost ($M)</a:t>
                      </a:r>
                    </a:p>
                  </a:txBody>
                  <a:tcPr/>
                </a:tc>
                <a:extLst>
                  <a:ext uri="{0D108BD9-81ED-4DB2-BD59-A6C34878D82A}">
                    <a16:rowId xmlns:a16="http://schemas.microsoft.com/office/drawing/2014/main" val="4078843465"/>
                  </a:ext>
                </a:extLst>
              </a:tr>
              <a:tr h="370840">
                <a:tc>
                  <a:txBody>
                    <a:bodyPr/>
                    <a:lstStyle/>
                    <a:p>
                      <a:r>
                        <a:rPr lang="en-US" dirty="0" err="1"/>
                        <a:t>Bulbouts</a:t>
                      </a:r>
                      <a:r>
                        <a:rPr lang="en-US" dirty="0"/>
                        <a:t> on Oak and Fell Streets</a:t>
                      </a:r>
                    </a:p>
                  </a:txBody>
                  <a:tcPr/>
                </a:tc>
                <a:tc>
                  <a:txBody>
                    <a:bodyPr/>
                    <a:lstStyle/>
                    <a:p>
                      <a:pPr algn="r"/>
                      <a:r>
                        <a:rPr lang="en-US" dirty="0"/>
                        <a:t>1.850</a:t>
                      </a:r>
                    </a:p>
                  </a:txBody>
                  <a:tcPr/>
                </a:tc>
                <a:extLst>
                  <a:ext uri="{0D108BD9-81ED-4DB2-BD59-A6C34878D82A}">
                    <a16:rowId xmlns:a16="http://schemas.microsoft.com/office/drawing/2014/main" val="2961699961"/>
                  </a:ext>
                </a:extLst>
              </a:tr>
              <a:tr h="370840">
                <a:tc>
                  <a:txBody>
                    <a:bodyPr/>
                    <a:lstStyle/>
                    <a:p>
                      <a:r>
                        <a:rPr lang="en-US" dirty="0"/>
                        <a:t>Red light running enforcement on Market at Gough</a:t>
                      </a:r>
                    </a:p>
                  </a:txBody>
                  <a:tcPr/>
                </a:tc>
                <a:tc>
                  <a:txBody>
                    <a:bodyPr/>
                    <a:lstStyle/>
                    <a:p>
                      <a:pPr algn="r"/>
                      <a:r>
                        <a:rPr lang="en-US" dirty="0"/>
                        <a:t>.600</a:t>
                      </a:r>
                    </a:p>
                  </a:txBody>
                  <a:tcPr/>
                </a:tc>
                <a:extLst>
                  <a:ext uri="{0D108BD9-81ED-4DB2-BD59-A6C34878D82A}">
                    <a16:rowId xmlns:a16="http://schemas.microsoft.com/office/drawing/2014/main" val="2517184927"/>
                  </a:ext>
                </a:extLst>
              </a:tr>
              <a:tr h="370840">
                <a:tc>
                  <a:txBody>
                    <a:bodyPr/>
                    <a:lstStyle/>
                    <a:p>
                      <a:r>
                        <a:rPr lang="en-US" dirty="0"/>
                        <a:t>Traffic calming on Octavia Street</a:t>
                      </a:r>
                    </a:p>
                  </a:txBody>
                  <a:tcPr/>
                </a:tc>
                <a:tc>
                  <a:txBody>
                    <a:bodyPr/>
                    <a:lstStyle/>
                    <a:p>
                      <a:pPr algn="r"/>
                      <a:r>
                        <a:rPr lang="en-US" dirty="0"/>
                        <a:t>3.575</a:t>
                      </a:r>
                    </a:p>
                  </a:txBody>
                  <a:tcPr/>
                </a:tc>
                <a:extLst>
                  <a:ext uri="{0D108BD9-81ED-4DB2-BD59-A6C34878D82A}">
                    <a16:rowId xmlns:a16="http://schemas.microsoft.com/office/drawing/2014/main" val="249101305"/>
                  </a:ext>
                </a:extLst>
              </a:tr>
              <a:tr h="370840">
                <a:tc>
                  <a:txBody>
                    <a:bodyPr/>
                    <a:lstStyle/>
                    <a:p>
                      <a:r>
                        <a:rPr lang="en-US" i="1" dirty="0"/>
                        <a:t>Hayes Valley Public Life Study (proposed)</a:t>
                      </a:r>
                    </a:p>
                  </a:txBody>
                  <a:tcPr/>
                </a:tc>
                <a:tc>
                  <a:txBody>
                    <a:bodyPr/>
                    <a:lstStyle/>
                    <a:p>
                      <a:pPr algn="r"/>
                      <a:r>
                        <a:rPr lang="en-US" i="1" dirty="0"/>
                        <a:t>.410</a:t>
                      </a:r>
                    </a:p>
                  </a:txBody>
                  <a:tcPr/>
                </a:tc>
                <a:extLst>
                  <a:ext uri="{0D108BD9-81ED-4DB2-BD59-A6C34878D82A}">
                    <a16:rowId xmlns:a16="http://schemas.microsoft.com/office/drawing/2014/main" val="42703179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Contingency</a:t>
                      </a:r>
                      <a:endParaRPr lang="en-US" dirty="0"/>
                    </a:p>
                  </a:txBody>
                  <a:tcPr/>
                </a:tc>
                <a:tc>
                  <a:txBody>
                    <a:bodyPr/>
                    <a:lstStyle/>
                    <a:p>
                      <a:pPr algn="r"/>
                      <a:r>
                        <a:rPr lang="en-US" b="0" dirty="0"/>
                        <a:t>.805</a:t>
                      </a:r>
                    </a:p>
                  </a:txBody>
                  <a:tcPr/>
                </a:tc>
                <a:extLst>
                  <a:ext uri="{0D108BD9-81ED-4DB2-BD59-A6C34878D82A}">
                    <a16:rowId xmlns:a16="http://schemas.microsoft.com/office/drawing/2014/main" val="13569484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TOTAL</a:t>
                      </a:r>
                    </a:p>
                  </a:txBody>
                  <a:tcPr/>
                </a:tc>
                <a:tc>
                  <a:txBody>
                    <a:bodyPr/>
                    <a:lstStyle/>
                    <a:p>
                      <a:pPr algn="r"/>
                      <a:r>
                        <a:rPr lang="en-US" b="1" dirty="0"/>
                        <a:t>$7.240</a:t>
                      </a:r>
                    </a:p>
                  </a:txBody>
                  <a:tcPr/>
                </a:tc>
                <a:extLst>
                  <a:ext uri="{0D108BD9-81ED-4DB2-BD59-A6C34878D82A}">
                    <a16:rowId xmlns:a16="http://schemas.microsoft.com/office/drawing/2014/main" val="3373793318"/>
                  </a:ext>
                </a:extLst>
              </a:tr>
            </a:tbl>
          </a:graphicData>
        </a:graphic>
      </p:graphicFrame>
      <p:sp>
        <p:nvSpPr>
          <p:cNvPr id="7" name="Text Placeholder 1">
            <a:extLst>
              <a:ext uri="{FF2B5EF4-FFF2-40B4-BE49-F238E27FC236}">
                <a16:creationId xmlns:a16="http://schemas.microsoft.com/office/drawing/2014/main" id="{63B0F1DA-2127-1D4A-9828-2FC6C4B439A8}"/>
              </a:ext>
            </a:extLst>
          </p:cNvPr>
          <p:cNvSpPr txBox="1">
            <a:spLocks/>
          </p:cNvSpPr>
          <p:nvPr/>
        </p:nvSpPr>
        <p:spPr>
          <a:xfrm>
            <a:off x="434657" y="2252192"/>
            <a:ext cx="5024311" cy="5465619"/>
          </a:xfrm>
          <a:prstGeom prst="rect">
            <a:avLst/>
          </a:prstGeom>
        </p:spPr>
        <p:txBody>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2800" b="1" i="0" kern="1200">
                <a:solidFill>
                  <a:schemeClr val="tx1">
                    <a:lumMod val="75000"/>
                    <a:lumOff val="25000"/>
                  </a:schemeClr>
                </a:solidFill>
                <a:latin typeface="Avenir Next LT Pro" panose="020B0504020202020204" pitchFamily="34" charset="0"/>
                <a:ea typeface="+mn-ea"/>
                <a:cs typeface="+mn-cs"/>
              </a:defRPr>
            </a:lvl1pPr>
            <a:lvl2pPr marL="6350" indent="0" algn="l" defTabSz="914400" rtl="0" eaLnBrk="1" latinLnBrk="0" hangingPunct="1">
              <a:lnSpc>
                <a:spcPct val="100000"/>
              </a:lnSpc>
              <a:spcBef>
                <a:spcPts val="0"/>
              </a:spcBef>
              <a:spcAft>
                <a:spcPts val="800"/>
              </a:spcAft>
              <a:buFont typeface="Arial" panose="020B0604020202020204" pitchFamily="34" charset="0"/>
              <a:buNone/>
              <a:tabLst/>
              <a:defRPr sz="2800" b="0" i="0" kern="1200">
                <a:solidFill>
                  <a:schemeClr val="tx1">
                    <a:lumMod val="75000"/>
                    <a:lumOff val="25000"/>
                  </a:schemeClr>
                </a:solidFill>
                <a:latin typeface="Avenir Next LT Pro" panose="020B0504020202020204" pitchFamily="34" charset="0"/>
                <a:ea typeface="+mn-ea"/>
                <a:cs typeface="+mn-cs"/>
              </a:defRPr>
            </a:lvl2pPr>
            <a:lvl3pPr marL="288925" indent="-282575" algn="l" defTabSz="914400" rtl="0" eaLnBrk="1" latinLnBrk="0" hangingPunct="1">
              <a:lnSpc>
                <a:spcPct val="90000"/>
              </a:lnSpc>
              <a:spcBef>
                <a:spcPts val="200"/>
              </a:spcBef>
              <a:spcAft>
                <a:spcPts val="800"/>
              </a:spcAft>
              <a:buClr>
                <a:srgbClr val="006C69"/>
              </a:buClr>
              <a:buFont typeface="System Font Regular"/>
              <a:buChar char="●"/>
              <a:tabLst/>
              <a:defRPr sz="2400" b="0" i="0" kern="1200">
                <a:solidFill>
                  <a:schemeClr val="tx1">
                    <a:lumMod val="75000"/>
                    <a:lumOff val="25000"/>
                  </a:schemeClr>
                </a:solidFill>
                <a:latin typeface="Avenir Next LT Pro" panose="020B0504020202020204" pitchFamily="34" charset="0"/>
                <a:ea typeface="+mn-ea"/>
                <a:cs typeface="+mn-cs"/>
              </a:defRPr>
            </a:lvl3pPr>
            <a:lvl4pPr marL="571500" indent="-247650" algn="l" defTabSz="914400" rtl="0" eaLnBrk="1" latinLnBrk="0" hangingPunct="1">
              <a:lnSpc>
                <a:spcPct val="90000"/>
              </a:lnSpc>
              <a:spcBef>
                <a:spcPts val="200"/>
              </a:spcBef>
              <a:spcAft>
                <a:spcPts val="800"/>
              </a:spcAft>
              <a:buClr>
                <a:srgbClr val="006C69"/>
              </a:buClr>
              <a:buFont typeface="System Font Regular"/>
              <a:buChar char="-"/>
              <a:tabLst/>
              <a:defRPr sz="1800" b="0" i="0" kern="1200">
                <a:solidFill>
                  <a:schemeClr val="tx1">
                    <a:lumMod val="75000"/>
                    <a:lumOff val="25000"/>
                  </a:schemeClr>
                </a:solidFill>
                <a:latin typeface="Avenir Next LT Pro" panose="020B0504020202020204" pitchFamily="34" charset="0"/>
                <a:ea typeface="+mn-ea"/>
                <a:cs typeface="+mn-cs"/>
              </a:defRPr>
            </a:lvl4pPr>
            <a:lvl5pPr marL="862013" indent="-234950" algn="l" defTabSz="914400" rtl="0" eaLnBrk="1" latinLnBrk="0" hangingPunct="1">
              <a:lnSpc>
                <a:spcPct val="90000"/>
              </a:lnSpc>
              <a:spcBef>
                <a:spcPts val="200"/>
              </a:spcBef>
              <a:spcAft>
                <a:spcPts val="800"/>
              </a:spcAft>
              <a:buClr>
                <a:srgbClr val="006C69"/>
              </a:buClr>
              <a:buFont typeface="System Font Regular"/>
              <a:buChar char="◦"/>
              <a:tabLst/>
              <a:defRPr sz="1800" b="0" i="0" kern="1200">
                <a:solidFill>
                  <a:schemeClr val="tx1">
                    <a:lumMod val="75000"/>
                    <a:lumOff val="25000"/>
                  </a:schemeClr>
                </a:solidFill>
                <a:latin typeface="Avenir Next LT Pro" panose="020B0504020202020204" pitchFamily="34" charset="0"/>
                <a:ea typeface="+mn-ea"/>
                <a:cs typeface="+mn-cs"/>
              </a:defRPr>
            </a:lvl5pPr>
            <a:lvl6pPr marL="1028700" indent="-225425" algn="l" defTabSz="914400" rtl="0" eaLnBrk="1" latinLnBrk="0" hangingPunct="1">
              <a:lnSpc>
                <a:spcPct val="90000"/>
              </a:lnSpc>
              <a:spcBef>
                <a:spcPts val="200"/>
              </a:spcBef>
              <a:spcAft>
                <a:spcPts val="800"/>
              </a:spcAft>
              <a:buClr>
                <a:srgbClr val="006C69"/>
              </a:buClr>
              <a:buFont typeface=".PingFang SC Regular"/>
              <a:buChar char="・"/>
              <a:tabLst/>
              <a:defRPr sz="1800" b="0" i="0" kern="1200">
                <a:solidFill>
                  <a:schemeClr val="tx1">
                    <a:lumMod val="75000"/>
                    <a:lumOff val="25000"/>
                  </a:schemeClr>
                </a:solidFill>
                <a:latin typeface="Avenir Next LT Pro" panose="020B05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lvl="3" indent="-282575">
              <a:buFont typeface="System Font Regular"/>
              <a:buChar char="●"/>
              <a:defRPr/>
            </a:pPr>
            <a:r>
              <a:rPr lang="en-US" sz="2400" dirty="0"/>
              <a:t>SFMTA is implementing agency for 2023 recommendations</a:t>
            </a:r>
          </a:p>
          <a:p>
            <a:pPr marL="288925" lvl="3" indent="-282575">
              <a:buFont typeface="System Font Regular"/>
              <a:buChar char="●"/>
              <a:defRPr/>
            </a:pPr>
            <a:r>
              <a:rPr lang="en-US" sz="2400" dirty="0"/>
              <a:t>SF Planning would lead proposed Hayes Valley Public Life Study</a:t>
            </a:r>
          </a:p>
          <a:p>
            <a:pPr marL="288925" lvl="3" indent="-282575">
              <a:buFont typeface="System Font Regular"/>
              <a:buChar char="●"/>
              <a:defRPr/>
            </a:pPr>
            <a:r>
              <a:rPr lang="en-US" sz="2400" dirty="0"/>
              <a:t>Fund balance of ~$7.2M</a:t>
            </a:r>
            <a:endParaRPr lang="en-US" dirty="0"/>
          </a:p>
        </p:txBody>
      </p:sp>
    </p:spTree>
    <p:extLst>
      <p:ext uri="{BB962C8B-B14F-4D97-AF65-F5344CB8AC3E}">
        <p14:creationId xmlns:p14="http://schemas.microsoft.com/office/powerpoint/2010/main" val="13334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CC9D54-035B-7D48-A427-F30E36CB6E05}"/>
              </a:ext>
            </a:extLst>
          </p:cNvPr>
          <p:cNvSpPr>
            <a:spLocks noGrp="1"/>
          </p:cNvSpPr>
          <p:nvPr>
            <p:ph type="title" idx="4294967295"/>
          </p:nvPr>
        </p:nvSpPr>
        <p:spPr>
          <a:xfrm>
            <a:off x="838200" y="796925"/>
            <a:ext cx="10515600" cy="25130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6350" marR="0" lvl="0" indent="0" algn="l" defTabSz="914400" rtl="0" eaLnBrk="1" fontAlgn="auto" latinLnBrk="0" hangingPunct="1">
              <a:lnSpc>
                <a:spcPct val="90000"/>
              </a:lnSpc>
              <a:spcBef>
                <a:spcPts val="0"/>
              </a:spcBef>
              <a:spcAft>
                <a:spcPts val="1600"/>
              </a:spcAft>
              <a:buClrTx/>
              <a:buSzTx/>
              <a:buFont typeface="Arial" panose="020B0604020202020204" pitchFamily="34" charset="0"/>
              <a:buNone/>
              <a:tabLst/>
              <a:defRPr/>
            </a:pPr>
            <a:r>
              <a:rPr kumimoji="0" lang="en-US" sz="7200" b="1" i="0" u="none" strike="noStrike" kern="1200" cap="none" spc="0" normalizeH="0" baseline="0" noProof="0" dirty="0">
                <a:ln>
                  <a:noFill/>
                </a:ln>
                <a:solidFill>
                  <a:srgbClr val="B9D9EC"/>
                </a:solidFill>
                <a:effectLst/>
                <a:uLnTx/>
                <a:uFillTx/>
                <a:latin typeface="Avenir Next LT Pro" panose="020B0504020202020204" pitchFamily="34" charset="0"/>
                <a:ea typeface="+mn-ea"/>
                <a:cs typeface="+mn-cs"/>
              </a:rPr>
              <a:t>Thank you.</a:t>
            </a:r>
          </a:p>
          <a:p>
            <a:pPr marL="6350" marR="0" lvl="1" indent="0" algn="l" defTabSz="914400" rtl="0" eaLnBrk="1" fontAlgn="auto" latinLnBrk="0" hangingPunct="1">
              <a:lnSpc>
                <a:spcPct val="100000"/>
              </a:lnSpc>
              <a:spcBef>
                <a:spcPts val="0"/>
              </a:spcBef>
              <a:spcAft>
                <a:spcPts val="160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rPr>
              <a:t>sfcta.org/Octavia-improvements-study</a:t>
            </a:r>
          </a:p>
        </p:txBody>
      </p:sp>
      <p:sp>
        <p:nvSpPr>
          <p:cNvPr id="4" name="Text Placeholder 3">
            <a:extLst>
              <a:ext uri="{FF2B5EF4-FFF2-40B4-BE49-F238E27FC236}">
                <a16:creationId xmlns:a16="http://schemas.microsoft.com/office/drawing/2014/main" id="{8A5CD45C-B4F3-B845-A225-4F5C62FB6E61}"/>
              </a:ext>
            </a:extLst>
          </p:cNvPr>
          <p:cNvSpPr>
            <a:spLocks noGrp="1"/>
          </p:cNvSpPr>
          <p:nvPr>
            <p:ph type="body" sz="quarter" idx="15"/>
          </p:nvPr>
        </p:nvSpPr>
        <p:spPr/>
        <p:txBody>
          <a:bodyPr/>
          <a:lstStyle/>
          <a:p>
            <a:r>
              <a:rPr lang="en-US" dirty="0"/>
              <a:t>Rachel Hiatt</a:t>
            </a:r>
          </a:p>
          <a:p>
            <a:pPr lvl="1"/>
            <a:r>
              <a:rPr lang="en-US" dirty="0"/>
              <a:t>Rachel.hiatt@sfcta.org</a:t>
            </a:r>
          </a:p>
          <a:p>
            <a:pPr lvl="1"/>
            <a:r>
              <a:rPr lang="en-US" dirty="0"/>
              <a:t>415-522-4800 office</a:t>
            </a:r>
          </a:p>
          <a:p>
            <a:pPr lvl="1"/>
            <a:r>
              <a:rPr lang="en-US" dirty="0"/>
              <a:t>415-522-4800 cell</a:t>
            </a:r>
          </a:p>
        </p:txBody>
      </p:sp>
    </p:spTree>
    <p:extLst>
      <p:ext uri="{BB962C8B-B14F-4D97-AF65-F5344CB8AC3E}">
        <p14:creationId xmlns:p14="http://schemas.microsoft.com/office/powerpoint/2010/main" val="875295254"/>
      </p:ext>
    </p:extLst>
  </p:cSld>
  <p:clrMapOvr>
    <a:masterClrMapping/>
  </p:clrMapOvr>
</p:sld>
</file>

<file path=ppt/theme/theme1.xml><?xml version="1.0" encoding="utf-8"?>
<a:theme xmlns:a="http://schemas.openxmlformats.org/drawingml/2006/main" name="Office Theme">
  <a:themeElements>
    <a:clrScheme name="TA">
      <a:dk1>
        <a:srgbClr val="000000"/>
      </a:dk1>
      <a:lt1>
        <a:srgbClr val="FFFFFF"/>
      </a:lt1>
      <a:dk2>
        <a:srgbClr val="44546A"/>
      </a:dk2>
      <a:lt2>
        <a:srgbClr val="E7E6E6"/>
      </a:lt2>
      <a:accent1>
        <a:srgbClr val="006C69"/>
      </a:accent1>
      <a:accent2>
        <a:srgbClr val="A0D0CB"/>
      </a:accent2>
      <a:accent3>
        <a:srgbClr val="B9D9EC"/>
      </a:accent3>
      <a:accent4>
        <a:srgbClr val="1C345E"/>
      </a:accent4>
      <a:accent5>
        <a:srgbClr val="003B49"/>
      </a:accent5>
      <a:accent6>
        <a:srgbClr val="FFB81D"/>
      </a:accent6>
      <a:hlink>
        <a:srgbClr val="C31D49"/>
      </a:hlink>
      <a:folHlink>
        <a:srgbClr val="FF8D6D"/>
      </a:folHlink>
    </a:clrScheme>
    <a:fontScheme name="SFCTA">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800" dirty="0" err="1" smtClean="0">
            <a:solidFill>
              <a:schemeClr val="tx1">
                <a:lumMod val="75000"/>
                <a:lumOff val="25000"/>
              </a:schemeClr>
            </a:solidFill>
            <a:latin typeface="Avenir Next LT Pro" panose="020B0504020202020204" pitchFamily="34" charset="0"/>
          </a:defRPr>
        </a:defPPr>
      </a:lstStyle>
    </a:txDef>
  </a:objectDefaults>
  <a:extraClrSchemeLst/>
  <a:extLst>
    <a:ext uri="{05A4C25C-085E-4340-85A3-A5531E510DB2}">
      <thm15:themeFamily xmlns:thm15="http://schemas.microsoft.com/office/thememl/2012/main" name="TA Presentation Template 2026" id="{EF3DD76E-A6FC-4AC6-9D00-4779C36FF753}" vid="{0E475386-C63F-4EE2-BCF3-886EC018F3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 Presentation Template 2026</Template>
  <TotalTime>25</TotalTime>
  <Words>543</Words>
  <Application>Microsoft Office PowerPoint</Application>
  <PresentationFormat>Widescreen</PresentationFormat>
  <Paragraphs>42</Paragraphs>
  <Slides>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.PingFang SC Regular</vt:lpstr>
      <vt:lpstr>Arial</vt:lpstr>
      <vt:lpstr>Avenir Next</vt:lpstr>
      <vt:lpstr>Avenir Next LT Pro</vt:lpstr>
      <vt:lpstr>Calibri</vt:lpstr>
      <vt:lpstr>Franklin Gothic Book</vt:lpstr>
      <vt:lpstr>System Font Regular</vt:lpstr>
      <vt:lpstr>Office Theme</vt:lpstr>
      <vt:lpstr>Octavia Improvements Study Amendment</vt:lpstr>
      <vt:lpstr>PowerPoint Presentation</vt:lpstr>
      <vt:lpstr>Octavia Improvements Study (2023) Near Term Recommendations</vt:lpstr>
      <vt:lpstr>Thank you. sfcta.org/Octavia-improvements-study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Hiatt</dc:creator>
  <cp:lastModifiedBy>Maria Lombardo</cp:lastModifiedBy>
  <cp:revision>4</cp:revision>
  <dcterms:created xsi:type="dcterms:W3CDTF">2026-01-29T01:12:20Z</dcterms:created>
  <dcterms:modified xsi:type="dcterms:W3CDTF">2026-01-29T01:59:02Z</dcterms:modified>
</cp:coreProperties>
</file>