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4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8"/>
  </p:notesMasterIdLst>
  <p:handoutMasterIdLst>
    <p:handoutMasterId r:id="rId49"/>
  </p:handoutMasterIdLst>
  <p:sldIdLst>
    <p:sldId id="2143" r:id="rId5"/>
    <p:sldId id="7263" r:id="rId6"/>
    <p:sldId id="330" r:id="rId7"/>
    <p:sldId id="436" r:id="rId8"/>
    <p:sldId id="7435" r:id="rId9"/>
    <p:sldId id="3106" r:id="rId10"/>
    <p:sldId id="7124" r:id="rId11"/>
    <p:sldId id="7128" r:id="rId12"/>
    <p:sldId id="7157" r:id="rId13"/>
    <p:sldId id="7156" r:id="rId14"/>
    <p:sldId id="7153" r:id="rId15"/>
    <p:sldId id="7448" r:id="rId16"/>
    <p:sldId id="7113" r:id="rId17"/>
    <p:sldId id="7166" r:id="rId18"/>
    <p:sldId id="7164" r:id="rId19"/>
    <p:sldId id="7138" r:id="rId20"/>
    <p:sldId id="7143" r:id="rId21"/>
    <p:sldId id="7080" r:id="rId22"/>
    <p:sldId id="7212" r:id="rId23"/>
    <p:sldId id="7214" r:id="rId24"/>
    <p:sldId id="7189" r:id="rId25"/>
    <p:sldId id="7436" r:id="rId26"/>
    <p:sldId id="7438" r:id="rId27"/>
    <p:sldId id="7441" r:id="rId28"/>
    <p:sldId id="7426" r:id="rId29"/>
    <p:sldId id="7449" r:id="rId30"/>
    <p:sldId id="277" r:id="rId31"/>
    <p:sldId id="7013" r:id="rId32"/>
    <p:sldId id="7089" r:id="rId33"/>
    <p:sldId id="7411" r:id="rId34"/>
    <p:sldId id="7352" r:id="rId35"/>
    <p:sldId id="7405" r:id="rId36"/>
    <p:sldId id="7391" r:id="rId37"/>
    <p:sldId id="7406" r:id="rId38"/>
    <p:sldId id="7378" r:id="rId39"/>
    <p:sldId id="7407" r:id="rId40"/>
    <p:sldId id="7398" r:id="rId41"/>
    <p:sldId id="7408" r:id="rId42"/>
    <p:sldId id="7377" r:id="rId43"/>
    <p:sldId id="7409" r:id="rId44"/>
    <p:sldId id="7385" r:id="rId45"/>
    <p:sldId id="7410" r:id="rId46"/>
    <p:sldId id="7379" r:id="rId47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EB2C03-E2DC-E27D-7DE7-2014DF22B9C8}" name="Buffa, Andrea" initials="BA" userId="S::Andrea.Buffa@sfmta.com::f01b2358-e515-4995-8c71-270110a5336e" providerId="AD"/>
  <p188:author id="{EA0C990B-D8B6-33D3-7D24-FCFEF749E36B}" name="McCarthy, Kate" initials="MK" userId="S::Kate.McCarthy@sfmta.com::0d82c9f8-5b5c-43db-84b0-fc1c2490b38f" providerId="AD"/>
  <p188:author id="{EBD6C91C-BB08-807F-45D3-F9FF330B642A}" name="Thomas, Samuel" initials="TS" userId="S::Samuel.Thomas@sfmta.com::b1331b05-937a-42f4-a0e3-f8099e93f265" providerId="AD"/>
  <p188:author id="{0C87B622-27ED-4CC9-6F7F-23133DB2122F}" name="Angotti, Kathryn" initials="AK" userId="S::kathryn.angotti@sfmta.com::dd5c2d7c-c117-4f97-8846-ae58f1f2a825" providerId="AD"/>
  <p188:author id="{25F7792D-FD61-488F-0C57-E42C6A627069}" name="Hagen, Eric" initials="HE" userId="S::Eric.Hagen@sfmta.com::da77e594-0a97-4a83-90ed-05ec215660c2" providerId="AD"/>
  <p188:author id="{08A65538-8E60-1F0D-9AFF-5B2E2D8C46F5}" name="Dines, Shana" initials="" userId="S::Shana.Dines@sfmta.com::7030f6c0-f31e-46a2-9cc7-3ce020267262" providerId="AD"/>
  <p188:author id="{71548E42-A2F0-ADFE-F396-A1A2F965830D}" name="Johnson, Jillian" initials="JJ" userId="S::Jillian.Johnson@sfmta.com::5a57b3cc-ef87-435a-82a0-7476dcf5bb5b" providerId="AD"/>
  <p188:author id="{7B037947-2720-44BA-D0F9-0527387E0758}" name="Jaques, Rob" initials="" userId="S::Rob.Jaques@sfmta.com::1fa7d4e8-f4eb-4b70-ab39-09f20abead93" providerId="AD"/>
  <p188:author id="{0DBE2255-7CA0-4E57-FB1C-7CBB0C826695}" name="Zhu, Fisher" initials="FZ" userId="S::Fisher.Zhu@sfmta.com::fe98a2c2-de1a-497d-be6d-0735dfa14d22" providerId="AD"/>
  <p188:author id="{648D4560-134A-1EF8-E966-CE96B5F4F738}" name="Eaken, Amanda" initials="" userId="S::Amanda.Eaken@sfmta.com::cfee6be5-32ff-46f6-a266-0a0dc7f9a272" providerId="AD"/>
  <p188:author id="{A34A0462-5DE5-D328-1990-49FADC9B12B4}" name="Rebecca Graham" initials="RG" userId="S::rgraham@migcom.com::adb49e9e-d0b4-4db8-80c3-fd41cafd0a74" providerId="AD"/>
  <p188:author id="{E10AEF63-C9CF-CDCC-C64F-7CC2FD6ECC1D}" name="Heard, Emily" initials="HE" userId="S::Emily.Heard@sfmta.com::a74c9538-c4ff-4fe7-982a-b92079c849cc" providerId="AD"/>
  <p188:author id="{3E622178-2307-276B-9C1F-37167677E9CC}" name="Tumlin, Jeffrey" initials="TJ" userId="S::jeffrey.tumlin@sfmta.com::77b1f00f-8116-4a96-b1f2-91f0dfb18f6d" providerId="AD"/>
  <p188:author id="{89FC377F-F1E0-0259-2DAC-7409A2FAB1F8}" name="Eaken, Amanda" initials="EA" userId="S::amanda.eaken@sfmta.com::cfee6be5-32ff-46f6-a266-0a0dc7f9a272" providerId="AD"/>
  <p188:author id="{FD854785-F6E7-5A60-DEB1-45F7B2CDF0F5}" name="Malone, Rob" initials="" userId="S::Rob.Malone@sfmta.com::5d00f40c-b7bb-4bd9-b772-b83b8b648a1b" providerId="AD"/>
  <p188:author id="{91515E8F-058B-81CC-F5CF-A386F462676A}" name="Hagen, Eric" initials="HE" userId="S::eric.hagen@sfmta.com::da77e594-0a97-4a83-90ed-05ec215660c2" providerId="AD"/>
  <p188:author id="{9534B591-E700-8983-62D4-96F278CFF7F5}" name="marisa@eqcollab.org" initials="ma" userId="S::urn:spo:guest#marisa@eqcollab.org::" providerId="AD"/>
  <p188:author id="{E4DF0297-4FC9-7B18-17EE-73C93FAB0521}" name="Mawhorter, Bree" initials="MB" userId="S::Bree.Mawhorter@sfmta.com::5cb85941-63a9-45a5-93e6-af42f705408d" providerId="AD"/>
  <p188:author id="{BAEA359F-A4B3-6C8A-950A-F282EEDE2CC7}" name="Mawhorter, Bree" initials="MB" userId="S::Bree.Mawhorter@sfmta.com::c33b84c9-ccdd-4213-82e7-ff9c27b7517d" providerId="AD"/>
  <p188:author id="{86537DA1-7F92-C851-0D9E-5268D3BB77A1}" name="True, Judson" initials="TJ" userId="S::judson.true@sfmta.com::3dcbd1e9-a511-4eca-93c3-eb870aaee5c4" providerId="AD"/>
  <p188:author id="{0E59D7A3-5356-0F30-594C-EE795C91AED6}" name="Angotti, Kathryn" initials="KA" userId="S::Kathryn.Angotti@sfmta.com::dd5c2d7c-c117-4f97-8846-ae58f1f2a825" providerId="AD"/>
  <p188:author id="{A94E83A8-D3D4-2637-C0CF-2D8A77A90993}" name="True, Judson" initials="" userId="S::Judson.True@sfmta.com::3dcbd1e9-a511-4eca-93c3-eb870aaee5c4" providerId="AD"/>
  <p188:author id="{99621FAB-B554-04FA-5231-C27DDA3F95F2}" name="Buffa, Andrea" initials="BA" userId="S::Andrea.Buffa@sfmta.com::9eb4414c-9209-480b-b168-45167e643f3e" providerId="AD"/>
  <p188:author id="{B0825CAC-97A9-CABF-645D-CCF7EE2F6D62}" name="Wise, Viktoriya" initials="" userId="S::Viktoriya.A.Wise@sfmta.com::0751e458-0d0c-426b-9de6-1847cb75d7ce" providerId="AD"/>
  <p188:author id="{431310AD-E336-C6A6-35FB-EE52C8E3D9EA}" name="Degelman, Julianna" initials="JD" userId="S::Julianna.Degelman@sfmta.com::880d14ea-b083-45b1-ae7e-63642e231323" providerId="AD"/>
  <p188:author id="{54235AC4-4527-DF6F-9055-2F0ACB5D535C}" name="Safarzadeh, Parisa" initials="" userId="S::Parisa.Safarzadeh@sfmta.com::805ec3a1-27b2-4ceb-aaad-98e42656f9bf" providerId="AD"/>
  <p188:author id="{15F303C6-F1B0-AB4B-89BD-2A30B51DB34B}" name="Buffa, Andrea" initials="BA" userId="S::andrea.buffa@sfmta.com::9eb4414c-9209-480b-b168-45167e643f3e" providerId="AD"/>
  <p188:author id="{2BDDB3CA-7358-3AAF-12A6-0262A594CCD9}" name="Hammons, Diana" initials="" userId="S::Diana.Hammons@sfmta.com::19349d61-fdad-41a2-bb9d-747607889277" providerId="AD"/>
  <p188:author id="{2A8092CD-F316-D5DB-BB08-515B1D89B542}" name="Mawhorter, Bree" initials="MB" userId="S::bree.mawhorter@sfmta.com::5cb85941-63a9-45a5-93e6-af42f705408d" providerId="AD"/>
  <p188:author id="{6B55C4D4-CCAC-28AD-8D5C-5CB0D2FFFC6A}" name="Ackerman, Kimberly" initials="" userId="S::Kimberly.Ackerman@sfmta.com::1791d3d2-232e-4d8d-854f-0f2cc034c828" providerId="AD"/>
  <p188:author id="{008BDFE8-3207-C180-5171-261314E7BBCC}" name="Degelman, Julianna" initials="DJ" userId="S::julianna.degelman@sfmta.com::880d14ea-b083-45b1-ae7e-63642e231323" providerId="AD"/>
  <p188:author id="{7FF0FDEA-A9B3-D162-ED25-B1F2A96129CF}" name="Ed Canalin" initials="EC" userId="S::edc@migcom.com::7a13f00d-c2a8-4d95-97b1-d092bf5bf930" providerId="AD"/>
  <p188:author id="{AD4031F2-6CC9-FFB3-46BA-B532BA679CD9}" name="Breen, Kate" initials="BK" userId="S::kate.breen@sfmta.com::e0fe450a-c6f5-4932-9fc3-3c70f8b1322e" providerId="AD"/>
  <p188:author id="{55F5CAF3-F095-9C5A-312B-C8B40E558294}" name="Rewers, Jonathan" initials="RJ" userId="S::Jonathan.Rewers@sfmta.com::cf9aaf4e-219e-46db-92f7-cd0edaeef2ce" providerId="AD"/>
  <p188:author id="{779F40F4-5410-8DF7-657C-5C85267DF62E}" name="Kirschbaum, Julie B" initials="" userId="S::Julie.Kirschbaum@sfmta.com::1832b43c-115b-456c-9ee9-1c0475f246cf" providerId="AD"/>
  <p188:author id="{DCDEE7FD-9AC7-1926-17A6-C353C08152BD}" name="Fritzler, Anne" initials="FA" userId="S::Anne.Fritzler@sfmta.com::f83dcca0-29c7-49d9-a020-f7403dc8342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wers, Jonathan" initials="RJ" lastIdx="2" clrIdx="0">
    <p:extLst>
      <p:ext uri="{19B8F6BF-5375-455C-9EA6-DF929625EA0E}">
        <p15:presenceInfo xmlns:p15="http://schemas.microsoft.com/office/powerpoint/2012/main" userId="S::Jonathan.Rewers@sfmta.com::137cde60-b18d-4a74-84a1-c588113cada0" providerId="AD"/>
      </p:ext>
    </p:extLst>
  </p:cmAuthor>
  <p:cmAuthor id="2" name="Heard, Emily" initials="HE" lastIdx="5" clrIdx="1">
    <p:extLst>
      <p:ext uri="{19B8F6BF-5375-455C-9EA6-DF929625EA0E}">
        <p15:presenceInfo xmlns:p15="http://schemas.microsoft.com/office/powerpoint/2012/main" userId="S::Emily.Heard@sfmta.com::a74c9538-c4ff-4fe7-982a-b92079c849cc" providerId="AD"/>
      </p:ext>
    </p:extLst>
  </p:cmAuthor>
  <p:cmAuthor id="3" name="Paine, Carli" initials="PC" lastIdx="5" clrIdx="2">
    <p:extLst>
      <p:ext uri="{19B8F6BF-5375-455C-9EA6-DF929625EA0E}">
        <p15:presenceInfo xmlns:p15="http://schemas.microsoft.com/office/powerpoint/2012/main" userId="S-1-5-21-404389395-1300262128-1233803906-23806" providerId="AD"/>
      </p:ext>
    </p:extLst>
  </p:cmAuthor>
  <p:cmAuthor id="4" name="Fox, Travis" initials="FT" lastIdx="1" clrIdx="3">
    <p:extLst>
      <p:ext uri="{19B8F6BF-5375-455C-9EA6-DF929625EA0E}">
        <p15:presenceInfo xmlns:p15="http://schemas.microsoft.com/office/powerpoint/2012/main" userId="S::travis.fox@sfmta.com::1a9f060c-4904-4ae3-a825-600c063837df" providerId="AD"/>
      </p:ext>
    </p:extLst>
  </p:cmAuthor>
  <p:cmAuthor id="5" name="Kirschbaum, Julie B" initials="" lastIdx="4" clrIdx="4">
    <p:extLst>
      <p:ext uri="{19B8F6BF-5375-455C-9EA6-DF929625EA0E}">
        <p15:presenceInfo xmlns:p15="http://schemas.microsoft.com/office/powerpoint/2012/main" userId="S::Julie.Kirschbaum@sfmta.com::1832b43c-115b-456c-9ee9-1c0475f246cf" providerId="AD"/>
      </p:ext>
    </p:extLst>
  </p:cmAuthor>
  <p:cmAuthor id="6" name="Buffa, Andrea" initials="AB" lastIdx="4" clrIdx="5">
    <p:extLst>
      <p:ext uri="{19B8F6BF-5375-455C-9EA6-DF929625EA0E}">
        <p15:presenceInfo xmlns:p15="http://schemas.microsoft.com/office/powerpoint/2012/main" userId="S::Andrea.Buffa@sfmta.com::9eb4414c-9209-480b-b168-45167e643f3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DF1FA"/>
    <a:srgbClr val="0081E2"/>
    <a:srgbClr val="006AAC"/>
    <a:srgbClr val="004976"/>
    <a:srgbClr val="B27400"/>
    <a:srgbClr val="00548C"/>
    <a:srgbClr val="0F9ED5"/>
    <a:srgbClr val="156082"/>
    <a:srgbClr val="CBD5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AF3680-22EB-43FD-A95F-1164D46CCA05}" v="479" dt="2025-05-12T21:52:53.996"/>
    <p1510:client id="{9AB98A42-C95F-08DE-AFFE-D8B347553ECD}" v="9" dt="2025-05-13T02:33:40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sfmta365.sharepoint.com/sites/FITChiefofStaff/Shared%20Documents/1.%20Budget/FY2025-26%20Off%20Cycle%20Budget/Budget%20101/Categorization%20of%20Active%20Positions_downloaded%203-11-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sfmta365.sharepoint.com/sites/FITChiefofStaff/Shared%20Documents/5.%20Meetings%20-%20Public%20Bodies%20&amp;%20All%20Staff/MTAB%20Materials/04.22.25%20MTAB%20Workshop/2526%20Original%20Budget%20Recast%20by%20Function_mpt%204.11.25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sfmta365-my.sharepoint.com/personal/bree_mawhorter_sfmta_com/Documents/Current%20Year%20Operations/FY24-25/PPT/MTAB/Workshop/April%202025%20MTAB%20Workshop%20Basic%20Data%20for%20PPT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sfmta365-my.sharepoint.com/personal/bree_mawhorter_sfmta_com/Documents/Current%20Year%20Operations/FY24-25/PPT/MTAB/Workshop/April%202025%20MTAB%20Workshop%20Basic%20Data%20for%20PPT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sfmta365-my.sharepoint.com/personal/bree_mawhorter_sfmta_com/Documents/Current%20Year%20Operations/FY24-25/PPT/MTAB/Workshop/April%202025%20MTAB%20Workshop%20Basic%20Data%20for%20PPT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Mawhorter\AppData\Local\Microsoft\Windows\INetCache\Content.Outlook\MR6QT6S1\5-year%20defecit%20as%20of%20Dec%202024_JD_JJ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927056"/>
        <c:axId val="139927448"/>
        <c:axId val="0"/>
      </c:bar3DChart>
      <c:catAx>
        <c:axId val="13992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9927448"/>
        <c:crosses val="autoZero"/>
        <c:auto val="1"/>
        <c:lblAlgn val="ctr"/>
        <c:lblOffset val="100"/>
        <c:noMultiLvlLbl val="0"/>
      </c:catAx>
      <c:valAx>
        <c:axId val="139927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2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Passenger Trips</c:v>
                </c:pt>
              </c:strCache>
            </c:strRef>
          </c:tx>
          <c:spPr>
            <a:solidFill>
              <a:schemeClr val="accent1"/>
            </a:solidFill>
            <a:ln w="76200">
              <a:noFill/>
            </a:ln>
            <a:effectLst/>
          </c:spPr>
          <c:invertIfNegative val="0"/>
          <c:cat>
            <c:numRef>
              <c:f>Sheet1!$A$2:$A$54</c:f>
              <c:numCache>
                <c:formatCode>General</c:formatCode>
                <c:ptCount val="51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Sheet1!$B$2:$B$54</c:f>
              <c:numCache>
                <c:formatCode>_(* #,##0_);_(* \(#,##0\);_(* "-"??_);_(@_)</c:formatCode>
                <c:ptCount val="51"/>
                <c:pt idx="0">
                  <c:v>78096898</c:v>
                </c:pt>
                <c:pt idx="1">
                  <c:v>115264951</c:v>
                </c:pt>
                <c:pt idx="2">
                  <c:v>144357318</c:v>
                </c:pt>
                <c:pt idx="3">
                  <c:v>157818673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FE-49FE-AFE4-1DB76FAAA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76431887"/>
        <c:axId val="978166111"/>
      </c:barChart>
      <c:dateAx>
        <c:axId val="2764318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166111"/>
        <c:crosses val="autoZero"/>
        <c:auto val="0"/>
        <c:lblOffset val="100"/>
        <c:baseTimeUnit val="days"/>
        <c:majorUnit val="1"/>
        <c:majorTimeUnit val="days"/>
      </c:dateAx>
      <c:valAx>
        <c:axId val="978166111"/>
        <c:scaling>
          <c:orientation val="minMax"/>
          <c:max val="175000000.00000003"/>
          <c:min val="0"/>
        </c:scaling>
        <c:delete val="0"/>
        <c:axPos val="l"/>
        <c:majorGridlines>
          <c:spPr>
            <a:ln w="9525" cap="flat" cmpd="sng" algn="ctr">
              <a:solidFill>
                <a:schemeClr val="accent6">
                  <a:alpha val="19000"/>
                </a:schemeClr>
              </a:solidFill>
              <a:round/>
            </a:ln>
            <a:effectLst/>
          </c:spPr>
        </c:majorGridlines>
        <c:numFmt formatCode="#,##0,,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431887"/>
        <c:crosses val="autoZero"/>
        <c:crossBetween val="between"/>
        <c:majorUnit val="50000000"/>
        <c:minorUnit val="500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Weekday Ridership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Sheet1!$A$2:$A$64</c:f>
              <c:numCache>
                <c:formatCode>mmm\-yy</c:formatCode>
                <c:ptCount val="60"/>
                <c:pt idx="0">
                  <c:v>43922</c:v>
                </c:pt>
                <c:pt idx="1">
                  <c:v>43952</c:v>
                </c:pt>
                <c:pt idx="2">
                  <c:v>43983</c:v>
                </c:pt>
                <c:pt idx="3">
                  <c:v>44013</c:v>
                </c:pt>
                <c:pt idx="4">
                  <c:v>44044</c:v>
                </c:pt>
                <c:pt idx="5">
                  <c:v>44075</c:v>
                </c:pt>
                <c:pt idx="6">
                  <c:v>44105</c:v>
                </c:pt>
                <c:pt idx="7">
                  <c:v>44136</c:v>
                </c:pt>
                <c:pt idx="8">
                  <c:v>44166</c:v>
                </c:pt>
                <c:pt idx="9">
                  <c:v>44197</c:v>
                </c:pt>
                <c:pt idx="10">
                  <c:v>44228</c:v>
                </c:pt>
                <c:pt idx="11">
                  <c:v>44256</c:v>
                </c:pt>
                <c:pt idx="12">
                  <c:v>44287</c:v>
                </c:pt>
                <c:pt idx="13">
                  <c:v>44317</c:v>
                </c:pt>
                <c:pt idx="14">
                  <c:v>44348</c:v>
                </c:pt>
                <c:pt idx="15">
                  <c:v>44378</c:v>
                </c:pt>
                <c:pt idx="16">
                  <c:v>44409</c:v>
                </c:pt>
                <c:pt idx="17">
                  <c:v>44440</c:v>
                </c:pt>
                <c:pt idx="18">
                  <c:v>44470</c:v>
                </c:pt>
                <c:pt idx="19">
                  <c:v>44501</c:v>
                </c:pt>
                <c:pt idx="20">
                  <c:v>44531</c:v>
                </c:pt>
                <c:pt idx="21">
                  <c:v>44562</c:v>
                </c:pt>
                <c:pt idx="22">
                  <c:v>44593</c:v>
                </c:pt>
                <c:pt idx="23">
                  <c:v>44621</c:v>
                </c:pt>
                <c:pt idx="24">
                  <c:v>44652</c:v>
                </c:pt>
                <c:pt idx="25">
                  <c:v>44682</c:v>
                </c:pt>
                <c:pt idx="26">
                  <c:v>44713</c:v>
                </c:pt>
                <c:pt idx="27">
                  <c:v>44743</c:v>
                </c:pt>
                <c:pt idx="28">
                  <c:v>44774</c:v>
                </c:pt>
                <c:pt idx="29">
                  <c:v>44805</c:v>
                </c:pt>
                <c:pt idx="30">
                  <c:v>44835</c:v>
                </c:pt>
                <c:pt idx="31">
                  <c:v>44866</c:v>
                </c:pt>
                <c:pt idx="32">
                  <c:v>44896</c:v>
                </c:pt>
                <c:pt idx="33">
                  <c:v>44927</c:v>
                </c:pt>
                <c:pt idx="34">
                  <c:v>44958</c:v>
                </c:pt>
                <c:pt idx="35">
                  <c:v>44986</c:v>
                </c:pt>
                <c:pt idx="36">
                  <c:v>45017</c:v>
                </c:pt>
                <c:pt idx="37">
                  <c:v>45047</c:v>
                </c:pt>
                <c:pt idx="38">
                  <c:v>45078</c:v>
                </c:pt>
                <c:pt idx="39">
                  <c:v>45108</c:v>
                </c:pt>
                <c:pt idx="40">
                  <c:v>45139</c:v>
                </c:pt>
                <c:pt idx="41">
                  <c:v>45170</c:v>
                </c:pt>
                <c:pt idx="42">
                  <c:v>45200</c:v>
                </c:pt>
                <c:pt idx="43">
                  <c:v>45231</c:v>
                </c:pt>
                <c:pt idx="44">
                  <c:v>45261</c:v>
                </c:pt>
                <c:pt idx="45">
                  <c:v>45292</c:v>
                </c:pt>
                <c:pt idx="46">
                  <c:v>45323</c:v>
                </c:pt>
                <c:pt idx="47">
                  <c:v>45352</c:v>
                </c:pt>
                <c:pt idx="48">
                  <c:v>45383</c:v>
                </c:pt>
                <c:pt idx="49">
                  <c:v>45413</c:v>
                </c:pt>
                <c:pt idx="50">
                  <c:v>45444</c:v>
                </c:pt>
                <c:pt idx="51">
                  <c:v>45474</c:v>
                </c:pt>
                <c:pt idx="52">
                  <c:v>45505</c:v>
                </c:pt>
                <c:pt idx="53">
                  <c:v>45536</c:v>
                </c:pt>
                <c:pt idx="54">
                  <c:v>45566</c:v>
                </c:pt>
                <c:pt idx="55">
                  <c:v>45597</c:v>
                </c:pt>
                <c:pt idx="56">
                  <c:v>45627</c:v>
                </c:pt>
                <c:pt idx="57">
                  <c:v>45658</c:v>
                </c:pt>
                <c:pt idx="58">
                  <c:v>45689</c:v>
                </c:pt>
                <c:pt idx="59">
                  <c:v>45741</c:v>
                </c:pt>
              </c:numCache>
            </c:numRef>
          </c:cat>
          <c:val>
            <c:numRef>
              <c:f>Sheet1!$B$2:$B$64</c:f>
              <c:numCache>
                <c:formatCode>_(* #,##0_);_(* \(#,##0\);_(* "-"??_);_(@_)</c:formatCode>
                <c:ptCount val="60"/>
                <c:pt idx="0">
                  <c:v>85000</c:v>
                </c:pt>
                <c:pt idx="1">
                  <c:v>103000</c:v>
                </c:pt>
                <c:pt idx="2">
                  <c:v>128000</c:v>
                </c:pt>
                <c:pt idx="3">
                  <c:v>139000</c:v>
                </c:pt>
                <c:pt idx="4">
                  <c:v>142000</c:v>
                </c:pt>
                <c:pt idx="5">
                  <c:v>152000</c:v>
                </c:pt>
                <c:pt idx="6">
                  <c:v>162000</c:v>
                </c:pt>
                <c:pt idx="7">
                  <c:v>167000</c:v>
                </c:pt>
                <c:pt idx="8">
                  <c:v>158000</c:v>
                </c:pt>
                <c:pt idx="9">
                  <c:v>153000</c:v>
                </c:pt>
                <c:pt idx="10">
                  <c:v>173000</c:v>
                </c:pt>
                <c:pt idx="11">
                  <c:v>183000</c:v>
                </c:pt>
                <c:pt idx="12">
                  <c:v>194000</c:v>
                </c:pt>
                <c:pt idx="13">
                  <c:v>213000</c:v>
                </c:pt>
                <c:pt idx="14">
                  <c:v>226000</c:v>
                </c:pt>
                <c:pt idx="15">
                  <c:v>242000</c:v>
                </c:pt>
                <c:pt idx="16">
                  <c:v>265000</c:v>
                </c:pt>
                <c:pt idx="17">
                  <c:v>297000</c:v>
                </c:pt>
                <c:pt idx="18">
                  <c:v>291000</c:v>
                </c:pt>
                <c:pt idx="19">
                  <c:v>297000</c:v>
                </c:pt>
                <c:pt idx="20">
                  <c:v>274000</c:v>
                </c:pt>
                <c:pt idx="21">
                  <c:v>267000</c:v>
                </c:pt>
                <c:pt idx="22">
                  <c:v>290000</c:v>
                </c:pt>
                <c:pt idx="23">
                  <c:v>318000</c:v>
                </c:pt>
                <c:pt idx="24">
                  <c:v>337000</c:v>
                </c:pt>
                <c:pt idx="25">
                  <c:v>348000</c:v>
                </c:pt>
                <c:pt idx="26">
                  <c:v>340000</c:v>
                </c:pt>
                <c:pt idx="27">
                  <c:v>343000</c:v>
                </c:pt>
                <c:pt idx="28">
                  <c:v>373000</c:v>
                </c:pt>
                <c:pt idx="29">
                  <c:v>412000</c:v>
                </c:pt>
                <c:pt idx="30">
                  <c:v>411000</c:v>
                </c:pt>
                <c:pt idx="31">
                  <c:v>390000</c:v>
                </c:pt>
                <c:pt idx="32">
                  <c:v>365000</c:v>
                </c:pt>
                <c:pt idx="33">
                  <c:v>387000</c:v>
                </c:pt>
                <c:pt idx="34">
                  <c:v>424000</c:v>
                </c:pt>
                <c:pt idx="35">
                  <c:v>417000</c:v>
                </c:pt>
                <c:pt idx="36">
                  <c:v>449000</c:v>
                </c:pt>
                <c:pt idx="37">
                  <c:v>448000</c:v>
                </c:pt>
                <c:pt idx="38">
                  <c:v>429000</c:v>
                </c:pt>
                <c:pt idx="39">
                  <c:v>426000</c:v>
                </c:pt>
                <c:pt idx="40">
                  <c:v>459000</c:v>
                </c:pt>
                <c:pt idx="41">
                  <c:v>484000</c:v>
                </c:pt>
                <c:pt idx="42">
                  <c:v>482000</c:v>
                </c:pt>
                <c:pt idx="43">
                  <c:v>446000</c:v>
                </c:pt>
                <c:pt idx="44">
                  <c:v>429000</c:v>
                </c:pt>
                <c:pt idx="45">
                  <c:v>446000</c:v>
                </c:pt>
                <c:pt idx="46">
                  <c:v>474000</c:v>
                </c:pt>
                <c:pt idx="47">
                  <c:v>482000</c:v>
                </c:pt>
                <c:pt idx="48">
                  <c:v>475000</c:v>
                </c:pt>
                <c:pt idx="49">
                  <c:v>498000</c:v>
                </c:pt>
                <c:pt idx="50">
                  <c:v>467000</c:v>
                </c:pt>
                <c:pt idx="51">
                  <c:v>459000</c:v>
                </c:pt>
                <c:pt idx="52">
                  <c:v>482000</c:v>
                </c:pt>
                <c:pt idx="53">
                  <c:v>521000</c:v>
                </c:pt>
                <c:pt idx="54">
                  <c:v>524000</c:v>
                </c:pt>
                <c:pt idx="55">
                  <c:v>467000</c:v>
                </c:pt>
                <c:pt idx="56">
                  <c:v>457000</c:v>
                </c:pt>
                <c:pt idx="57">
                  <c:v>479000</c:v>
                </c:pt>
                <c:pt idx="58">
                  <c:v>489000</c:v>
                </c:pt>
                <c:pt idx="59">
                  <c:v>495000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FE-49FE-AFE4-1DB76FAAA9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Weekend Ridership</c:v>
                </c:pt>
              </c:strCache>
            </c:strRef>
          </c:tx>
          <c:spPr>
            <a:ln w="762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Sheet1!$A$2:$A$64</c:f>
              <c:numCache>
                <c:formatCode>mmm\-yy</c:formatCode>
                <c:ptCount val="60"/>
                <c:pt idx="0">
                  <c:v>43922</c:v>
                </c:pt>
                <c:pt idx="1">
                  <c:v>43952</c:v>
                </c:pt>
                <c:pt idx="2">
                  <c:v>43983</c:v>
                </c:pt>
                <c:pt idx="3">
                  <c:v>44013</c:v>
                </c:pt>
                <c:pt idx="4">
                  <c:v>44044</c:v>
                </c:pt>
                <c:pt idx="5">
                  <c:v>44075</c:v>
                </c:pt>
                <c:pt idx="6">
                  <c:v>44105</c:v>
                </c:pt>
                <c:pt idx="7">
                  <c:v>44136</c:v>
                </c:pt>
                <c:pt idx="8">
                  <c:v>44166</c:v>
                </c:pt>
                <c:pt idx="9">
                  <c:v>44197</c:v>
                </c:pt>
                <c:pt idx="10">
                  <c:v>44228</c:v>
                </c:pt>
                <c:pt idx="11">
                  <c:v>44256</c:v>
                </c:pt>
                <c:pt idx="12">
                  <c:v>44287</c:v>
                </c:pt>
                <c:pt idx="13">
                  <c:v>44317</c:v>
                </c:pt>
                <c:pt idx="14">
                  <c:v>44348</c:v>
                </c:pt>
                <c:pt idx="15">
                  <c:v>44378</c:v>
                </c:pt>
                <c:pt idx="16">
                  <c:v>44409</c:v>
                </c:pt>
                <c:pt idx="17">
                  <c:v>44440</c:v>
                </c:pt>
                <c:pt idx="18">
                  <c:v>44470</c:v>
                </c:pt>
                <c:pt idx="19">
                  <c:v>44501</c:v>
                </c:pt>
                <c:pt idx="20">
                  <c:v>44531</c:v>
                </c:pt>
                <c:pt idx="21">
                  <c:v>44562</c:v>
                </c:pt>
                <c:pt idx="22">
                  <c:v>44593</c:v>
                </c:pt>
                <c:pt idx="23">
                  <c:v>44621</c:v>
                </c:pt>
                <c:pt idx="24">
                  <c:v>44652</c:v>
                </c:pt>
                <c:pt idx="25">
                  <c:v>44682</c:v>
                </c:pt>
                <c:pt idx="26">
                  <c:v>44713</c:v>
                </c:pt>
                <c:pt idx="27">
                  <c:v>44743</c:v>
                </c:pt>
                <c:pt idx="28">
                  <c:v>44774</c:v>
                </c:pt>
                <c:pt idx="29">
                  <c:v>44805</c:v>
                </c:pt>
                <c:pt idx="30">
                  <c:v>44835</c:v>
                </c:pt>
                <c:pt idx="31">
                  <c:v>44866</c:v>
                </c:pt>
                <c:pt idx="32">
                  <c:v>44896</c:v>
                </c:pt>
                <c:pt idx="33">
                  <c:v>44927</c:v>
                </c:pt>
                <c:pt idx="34">
                  <c:v>44958</c:v>
                </c:pt>
                <c:pt idx="35">
                  <c:v>44986</c:v>
                </c:pt>
                <c:pt idx="36">
                  <c:v>45017</c:v>
                </c:pt>
                <c:pt idx="37">
                  <c:v>45047</c:v>
                </c:pt>
                <c:pt idx="38">
                  <c:v>45078</c:v>
                </c:pt>
                <c:pt idx="39">
                  <c:v>45108</c:v>
                </c:pt>
                <c:pt idx="40">
                  <c:v>45139</c:v>
                </c:pt>
                <c:pt idx="41">
                  <c:v>45170</c:v>
                </c:pt>
                <c:pt idx="42">
                  <c:v>45200</c:v>
                </c:pt>
                <c:pt idx="43">
                  <c:v>45231</c:v>
                </c:pt>
                <c:pt idx="44">
                  <c:v>45261</c:v>
                </c:pt>
                <c:pt idx="45">
                  <c:v>45292</c:v>
                </c:pt>
                <c:pt idx="46">
                  <c:v>45323</c:v>
                </c:pt>
                <c:pt idx="47">
                  <c:v>45352</c:v>
                </c:pt>
                <c:pt idx="48">
                  <c:v>45383</c:v>
                </c:pt>
                <c:pt idx="49">
                  <c:v>45413</c:v>
                </c:pt>
                <c:pt idx="50">
                  <c:v>45444</c:v>
                </c:pt>
                <c:pt idx="51">
                  <c:v>45474</c:v>
                </c:pt>
                <c:pt idx="52">
                  <c:v>45505</c:v>
                </c:pt>
                <c:pt idx="53">
                  <c:v>45536</c:v>
                </c:pt>
                <c:pt idx="54">
                  <c:v>45566</c:v>
                </c:pt>
                <c:pt idx="55">
                  <c:v>45597</c:v>
                </c:pt>
                <c:pt idx="56">
                  <c:v>45627</c:v>
                </c:pt>
                <c:pt idx="57">
                  <c:v>45658</c:v>
                </c:pt>
                <c:pt idx="58">
                  <c:v>45689</c:v>
                </c:pt>
                <c:pt idx="59">
                  <c:v>45741</c:v>
                </c:pt>
              </c:numCache>
            </c:numRef>
          </c:cat>
          <c:val>
            <c:numRef>
              <c:f>Sheet1!$C$2:$C$64</c:f>
              <c:numCache>
                <c:formatCode>_(* #,##0_);_(* \(#,##0\);_(* "-"??_);_(@_)</c:formatCode>
                <c:ptCount val="60"/>
                <c:pt idx="0">
                  <c:v>63000</c:v>
                </c:pt>
                <c:pt idx="1">
                  <c:v>76000</c:v>
                </c:pt>
                <c:pt idx="2">
                  <c:v>93000</c:v>
                </c:pt>
                <c:pt idx="3">
                  <c:v>102000</c:v>
                </c:pt>
                <c:pt idx="4">
                  <c:v>104000</c:v>
                </c:pt>
                <c:pt idx="5">
                  <c:v>112000</c:v>
                </c:pt>
                <c:pt idx="6">
                  <c:v>123000</c:v>
                </c:pt>
                <c:pt idx="7">
                  <c:v>122000</c:v>
                </c:pt>
                <c:pt idx="8">
                  <c:v>106000</c:v>
                </c:pt>
                <c:pt idx="9">
                  <c:v>113000</c:v>
                </c:pt>
                <c:pt idx="10">
                  <c:v>131000</c:v>
                </c:pt>
                <c:pt idx="11">
                  <c:v>139000</c:v>
                </c:pt>
                <c:pt idx="12">
                  <c:v>143000</c:v>
                </c:pt>
                <c:pt idx="13">
                  <c:v>154000</c:v>
                </c:pt>
                <c:pt idx="14">
                  <c:v>167000</c:v>
                </c:pt>
                <c:pt idx="15">
                  <c:v>181000</c:v>
                </c:pt>
                <c:pt idx="16">
                  <c:v>185000</c:v>
                </c:pt>
                <c:pt idx="17">
                  <c:v>200000</c:v>
                </c:pt>
                <c:pt idx="18">
                  <c:v>203000</c:v>
                </c:pt>
                <c:pt idx="19">
                  <c:v>197000</c:v>
                </c:pt>
                <c:pt idx="20">
                  <c:v>178000</c:v>
                </c:pt>
                <c:pt idx="21">
                  <c:v>180000</c:v>
                </c:pt>
                <c:pt idx="22">
                  <c:v>201000</c:v>
                </c:pt>
                <c:pt idx="23">
                  <c:v>213000</c:v>
                </c:pt>
                <c:pt idx="24">
                  <c:v>230000</c:v>
                </c:pt>
                <c:pt idx="25">
                  <c:v>229000</c:v>
                </c:pt>
                <c:pt idx="26">
                  <c:v>250000</c:v>
                </c:pt>
                <c:pt idx="27">
                  <c:v>246000</c:v>
                </c:pt>
                <c:pt idx="28">
                  <c:v>274000</c:v>
                </c:pt>
                <c:pt idx="29">
                  <c:v>276000</c:v>
                </c:pt>
                <c:pt idx="30">
                  <c:v>282000</c:v>
                </c:pt>
                <c:pt idx="31">
                  <c:v>262000</c:v>
                </c:pt>
                <c:pt idx="32">
                  <c:v>235000</c:v>
                </c:pt>
                <c:pt idx="33">
                  <c:v>255000</c:v>
                </c:pt>
                <c:pt idx="34">
                  <c:v>279000</c:v>
                </c:pt>
                <c:pt idx="35">
                  <c:v>278000</c:v>
                </c:pt>
                <c:pt idx="36">
                  <c:v>312000</c:v>
                </c:pt>
                <c:pt idx="37">
                  <c:v>294000</c:v>
                </c:pt>
                <c:pt idx="38">
                  <c:v>312000</c:v>
                </c:pt>
                <c:pt idx="39">
                  <c:v>315000</c:v>
                </c:pt>
                <c:pt idx="40">
                  <c:v>332000</c:v>
                </c:pt>
                <c:pt idx="41">
                  <c:v>328000</c:v>
                </c:pt>
                <c:pt idx="42">
                  <c:v>323000</c:v>
                </c:pt>
                <c:pt idx="43">
                  <c:v>298000</c:v>
                </c:pt>
                <c:pt idx="44">
                  <c:v>288000</c:v>
                </c:pt>
                <c:pt idx="45">
                  <c:v>285000</c:v>
                </c:pt>
                <c:pt idx="46">
                  <c:v>301000</c:v>
                </c:pt>
                <c:pt idx="47">
                  <c:v>318000</c:v>
                </c:pt>
                <c:pt idx="48">
                  <c:v>331000</c:v>
                </c:pt>
                <c:pt idx="49">
                  <c:v>318000</c:v>
                </c:pt>
                <c:pt idx="50">
                  <c:v>340000</c:v>
                </c:pt>
                <c:pt idx="51">
                  <c:v>325000</c:v>
                </c:pt>
                <c:pt idx="52">
                  <c:v>349000</c:v>
                </c:pt>
                <c:pt idx="53">
                  <c:v>349000</c:v>
                </c:pt>
                <c:pt idx="54">
                  <c:v>357000</c:v>
                </c:pt>
                <c:pt idx="55">
                  <c:v>321000</c:v>
                </c:pt>
                <c:pt idx="56">
                  <c:v>289000</c:v>
                </c:pt>
                <c:pt idx="57">
                  <c:v>317000</c:v>
                </c:pt>
                <c:pt idx="58">
                  <c:v>324000</c:v>
                </c:pt>
                <c:pt idx="59">
                  <c:v>331000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FE-49FE-AFE4-1DB76FAAA9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76431887"/>
        <c:axId val="978166111"/>
      </c:lineChart>
      <c:dateAx>
        <c:axId val="276431887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166111"/>
        <c:crosses val="autoZero"/>
        <c:auto val="1"/>
        <c:lblOffset val="100"/>
        <c:baseTimeUnit val="months"/>
        <c:majorUnit val="4"/>
        <c:majorTimeUnit val="months"/>
      </c:dateAx>
      <c:valAx>
        <c:axId val="978166111"/>
        <c:scaling>
          <c:orientation val="minMax"/>
          <c:max val="5500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,\K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4318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339679336353821"/>
          <c:y val="0.28168519436833189"/>
          <c:w val="0.36201775056178981"/>
          <c:h val="0.6569614178454822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1560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610-4DA2-9B2A-C64333681E5C}"/>
              </c:ext>
            </c:extLst>
          </c:dPt>
          <c:dPt>
            <c:idx val="1"/>
            <c:bubble3D val="0"/>
            <c:spPr>
              <a:solidFill>
                <a:srgbClr val="0F9ED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610-4DA2-9B2A-C64333681E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10-4DA2-9B2A-C64333681E5C}"/>
              </c:ext>
            </c:extLst>
          </c:dPt>
          <c:dPt>
            <c:idx val="3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10-4DA2-9B2A-C64333681E5C}"/>
              </c:ext>
            </c:extLst>
          </c:dPt>
          <c:dPt>
            <c:idx val="4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610-4DA2-9B2A-C64333681E5C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610-4DA2-9B2A-C64333681E5C}"/>
              </c:ext>
            </c:extLst>
          </c:dPt>
          <c:dLbls>
            <c:dLbl>
              <c:idx val="0"/>
              <c:layout>
                <c:manualLayout>
                  <c:x val="3.7296031819680836E-3"/>
                  <c:y val="-0.10152286969179948"/>
                </c:manualLayout>
              </c:layout>
              <c:tx>
                <c:rich>
                  <a:bodyPr/>
                  <a:lstStyle/>
                  <a:p>
                    <a:fld id="{C0565370-10B0-4E49-AC1F-108D37396988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B8AA1ED4-9F86-4DC1-8639-0467533EBB53}" type="VALUE">
                      <a:rPr lang="en-US" baseline="0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610-4DA2-9B2A-C64333681E5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10-4DA2-9B2A-C64333681E5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10-4DA2-9B2A-C64333681E5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610-4DA2-9B2A-C64333681E5C}"/>
                </c:ext>
              </c:extLst>
            </c:dLbl>
            <c:dLbl>
              <c:idx val="4"/>
              <c:layout>
                <c:manualLayout>
                  <c:x val="1.3053611136888771E-2"/>
                  <c:y val="3.3840956563932849E-3"/>
                </c:manualLayout>
              </c:layout>
              <c:tx>
                <c:rich>
                  <a:bodyPr/>
                  <a:lstStyle/>
                  <a:p>
                    <a:fld id="{F143A2A9-C5BE-4B4B-94FC-BD693CBB0ED0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6FB8ACC9-A48D-4B11-93D2-A0C38B657A1E}" type="VALUE">
                      <a:rPr lang="en-US" baseline="0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610-4DA2-9B2A-C64333681E5C}"/>
                </c:ext>
              </c:extLst>
            </c:dLbl>
            <c:dLbl>
              <c:idx val="5"/>
              <c:layout>
                <c:manualLayout>
                  <c:x val="-5.8886402218372491E-2"/>
                  <c:y val="-5.971047541091717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Equipment</a:t>
                    </a:r>
                    <a:r>
                      <a:rPr lang="en-US" baseline="0"/>
                      <a:t>, </a:t>
                    </a:r>
                    <a:fld id="{E137E406-9E67-4D0B-AB37-0C4705FB9521}" type="VALUE">
                      <a:rPr lang="en-US" baseline="0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 baseline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610-4DA2-9B2A-C64333681E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 for PPT Tables'!$A$177:$A$182</c:f>
              <c:strCache>
                <c:ptCount val="6"/>
                <c:pt idx="0">
                  <c:v>Labor</c:v>
                </c:pt>
                <c:pt idx="1">
                  <c:v>Debt Service &amp; Retiree Health</c:v>
                </c:pt>
                <c:pt idx="2">
                  <c:v>Non Personnel</c:v>
                </c:pt>
                <c:pt idx="3">
                  <c:v>Materials &amp; Supplies</c:v>
                </c:pt>
                <c:pt idx="4">
                  <c:v>Workorders</c:v>
                </c:pt>
                <c:pt idx="5">
                  <c:v>Other​</c:v>
                </c:pt>
              </c:strCache>
            </c:strRef>
          </c:cat>
          <c:val>
            <c:numRef>
              <c:f>'Data for PPT Tables'!$B$177:$B$182</c:f>
              <c:numCache>
                <c:formatCode>0%</c:formatCode>
                <c:ptCount val="6"/>
                <c:pt idx="0">
                  <c:v>0.5955551339243228</c:v>
                </c:pt>
                <c:pt idx="1">
                  <c:v>5.0110271672801708E-2</c:v>
                </c:pt>
                <c:pt idx="2">
                  <c:v>0.18624960594432258</c:v>
                </c:pt>
                <c:pt idx="3">
                  <c:v>7.0906015109639869E-2</c:v>
                </c:pt>
                <c:pt idx="4">
                  <c:v>8.7791155852658315E-2</c:v>
                </c:pt>
                <c:pt idx="5">
                  <c:v>9.3878174962547349E-3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610-4DA2-9B2A-C64333681E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D1-4BEC-89EA-E94A4ABDCF09}"/>
              </c:ext>
            </c:extLst>
          </c:dPt>
          <c:dPt>
            <c:idx val="1"/>
            <c:bubble3D val="0"/>
            <c:spPr>
              <a:solidFill>
                <a:schemeClr val="accent1">
                  <a:shade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D1-4BEC-89EA-E94A4ABDCF09}"/>
              </c:ext>
            </c:extLst>
          </c:dPt>
          <c:dPt>
            <c:idx val="2"/>
            <c:bubble3D val="0"/>
            <c:spPr>
              <a:solidFill>
                <a:schemeClr val="accent1">
                  <a:shade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0D1-4BEC-89EA-E94A4ABDCF09}"/>
              </c:ext>
            </c:extLst>
          </c:dPt>
          <c:dPt>
            <c:idx val="3"/>
            <c:bubble3D val="0"/>
            <c:spPr>
              <a:solidFill>
                <a:schemeClr val="accent1">
                  <a:tint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0D1-4BEC-89EA-E94A4ABDCF09}"/>
              </c:ext>
            </c:extLst>
          </c:dPt>
          <c:dPt>
            <c:idx val="4"/>
            <c:bubble3D val="0"/>
            <c:spPr>
              <a:solidFill>
                <a:schemeClr val="accent1">
                  <a:tint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0D1-4BEC-89EA-E94A4ABDCF09}"/>
              </c:ext>
            </c:extLst>
          </c:dPt>
          <c:dPt>
            <c:idx val="5"/>
            <c:bubble3D val="0"/>
            <c:spPr>
              <a:solidFill>
                <a:schemeClr val="accent1">
                  <a:tint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0D1-4BEC-89EA-E94A4ABDCF0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8D209A42-4BA8-4731-987B-BE440D900B9E}" type="CATEGORYNAME">
                      <a:rPr lang="en-US"/>
                      <a:pPr/>
                      <a:t>[CATEGORY NAME]</a:t>
                    </a:fld>
                    <a:endParaRPr lang="en-US" baseline="0">
                      <a:solidFill>
                        <a:schemeClr val="accent6"/>
                      </a:solidFill>
                    </a:endParaRPr>
                  </a:p>
                  <a:p>
                    <a:fld id="{7468C8F4-7F43-4B5F-8BC0-DCD01B711952}" type="VALUE">
                      <a:rPr lang="en-US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D1-4BEC-89EA-E94A4ABDCF09}"/>
                </c:ext>
              </c:extLst>
            </c:dLbl>
            <c:dLbl>
              <c:idx val="1"/>
              <c:layout>
                <c:manualLayout>
                  <c:x val="-6.6066803935637278E-3"/>
                  <c:y val="0"/>
                </c:manualLayout>
              </c:layout>
              <c:tx>
                <c:rich>
                  <a:bodyPr/>
                  <a:lstStyle/>
                  <a:p>
                    <a:fld id="{F75E5925-FBC2-4600-AC58-6D634C0B7C93}" type="CATEGORYNAME">
                      <a:rPr lang="en-US"/>
                      <a:pPr/>
                      <a:t>[CATEGORY NAME]</a:t>
                    </a:fld>
                    <a:endParaRPr lang="en-US" baseline="0">
                      <a:solidFill>
                        <a:schemeClr val="accent6"/>
                      </a:solidFill>
                    </a:endParaRPr>
                  </a:p>
                  <a:p>
                    <a:fld id="{DC56321A-8F70-4457-BA32-903098A51F4B}" type="VALUE">
                      <a:rPr lang="en-US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D1-4BEC-89EA-E94A4ABDCF09}"/>
                </c:ext>
              </c:extLst>
            </c:dLbl>
            <c:dLbl>
              <c:idx val="2"/>
              <c:layout>
                <c:manualLayout>
                  <c:x val="1.0578449766953429E-4"/>
                  <c:y val="1.8229770020791108E-2"/>
                </c:manualLayout>
              </c:layout>
              <c:tx>
                <c:rich>
                  <a:bodyPr/>
                  <a:lstStyle/>
                  <a:p>
                    <a:fld id="{1A71F18F-EE95-4C8F-807E-C98B5F93DA8A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8672A7C0-A157-4FB8-977E-807DE1718B4F}" type="VALUE">
                      <a:rPr lang="en-US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0D1-4BEC-89EA-E94A4ABDCF09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1C16E109-3C56-48F4-8A11-DFB1FE851C29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8F3E6DDB-073A-479F-9FE1-8CA1C4EA21D5}" type="VALUE">
                      <a:rPr lang="en-US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0D1-4BEC-89EA-E94A4ABDCF09}"/>
                </c:ext>
              </c:extLst>
            </c:dLbl>
            <c:dLbl>
              <c:idx val="4"/>
              <c:layout>
                <c:manualLayout>
                  <c:x val="2.0958863032839899E-2"/>
                  <c:y val="-6.4357773273747157E-2"/>
                </c:manualLayout>
              </c:layout>
              <c:tx>
                <c:rich>
                  <a:bodyPr/>
                  <a:lstStyle/>
                  <a:p>
                    <a:fld id="{AEF4877D-5F71-42EB-A5F6-183E716F1BA7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689E7A0F-3727-43E6-9794-3D0324A527CF}" type="VALUE">
                      <a:rPr lang="en-US">
                        <a:solidFill>
                          <a:schemeClr val="accent6"/>
                        </a:solidFill>
                      </a:rPr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0D1-4BEC-89EA-E94A4ABDCF09}"/>
                </c:ext>
              </c:extLst>
            </c:dLbl>
            <c:dLbl>
              <c:idx val="5"/>
              <c:layout>
                <c:manualLayout>
                  <c:x val="3.1438294549259768E-2"/>
                  <c:y val="-2.574412281773939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66D6350-CE7E-4317-A52F-4C2695DC18C8}" type="CATEGORYNAME">
                      <a:rPr lang="en-US" sz="1200" smtClean="0">
                        <a:solidFill>
                          <a:schemeClr val="tx2"/>
                        </a:solidFill>
                      </a:rPr>
                      <a:pPr>
                        <a:defRPr sz="1200" b="1">
                          <a:solidFill>
                            <a:schemeClr val="accent6"/>
                          </a:solidFill>
                        </a:defRPr>
                      </a:pPr>
                      <a:t>[CATEGORY NAME]</a:t>
                    </a:fld>
                    <a:r>
                      <a:rPr lang="en-US" sz="1200">
                        <a:solidFill>
                          <a:schemeClr val="tx2"/>
                        </a:solidFill>
                      </a:rPr>
                      <a:t> Compliance</a:t>
                    </a:r>
                    <a:endParaRPr lang="en-US" sz="1200" baseline="0">
                      <a:solidFill>
                        <a:schemeClr val="tx2"/>
                      </a:solidFill>
                    </a:endParaRPr>
                  </a:p>
                  <a:p>
                    <a:pPr>
                      <a:defRPr sz="1200" b="1">
                        <a:solidFill>
                          <a:schemeClr val="accent6"/>
                        </a:solidFill>
                      </a:defRPr>
                    </a:pPr>
                    <a:fld id="{FDB02C09-899A-4A3B-B941-657AA020D7DD}" type="VALUE">
                      <a:rPr lang="en-US" sz="1200"/>
                      <a:pPr>
                        <a:defRPr sz="1200" b="1">
                          <a:solidFill>
                            <a:schemeClr val="accent6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97747103757429"/>
                      <c:h val="0.1009598125739480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0D1-4BEC-89EA-E94A4ABDCF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'PPT Tables PIVOT'!$E$97:$E$102</c:f>
              <c:strCache>
                <c:ptCount val="6"/>
                <c:pt idx="0">
                  <c:v>Transit Operators</c:v>
                </c:pt>
                <c:pt idx="1">
                  <c:v>Cleanliness &amp; Security</c:v>
                </c:pt>
                <c:pt idx="2">
                  <c:v>Infrastructure Maintenance</c:v>
                </c:pt>
                <c:pt idx="3">
                  <c:v>Line Management</c:v>
                </c:pt>
                <c:pt idx="4">
                  <c:v>Vehicle Maintenance</c:v>
                </c:pt>
                <c:pt idx="5">
                  <c:v>Safety</c:v>
                </c:pt>
              </c:strCache>
            </c:strRef>
          </c:cat>
          <c:val>
            <c:numRef>
              <c:f>'PPT Tables PIVOT'!$F$97:$F$102</c:f>
              <c:numCache>
                <c:formatCode>General</c:formatCode>
                <c:ptCount val="6"/>
                <c:pt idx="0">
                  <c:v>2670</c:v>
                </c:pt>
                <c:pt idx="1">
                  <c:v>348</c:v>
                </c:pt>
                <c:pt idx="2">
                  <c:v>445</c:v>
                </c:pt>
                <c:pt idx="3">
                  <c:v>676</c:v>
                </c:pt>
                <c:pt idx="4">
                  <c:v>1003</c:v>
                </c:pt>
                <c:pt idx="5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0D1-4BEC-89EA-E94A4ABDCF09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174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C-4018-88E0-18247636A8D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C-4018-88E0-18247636A8DE}"/>
              </c:ext>
            </c:extLst>
          </c:dPt>
          <c:dPt>
            <c:idx val="2"/>
            <c:bubble3D val="0"/>
            <c:spPr>
              <a:pattFill prst="wdDnDiag">
                <a:fgClr>
                  <a:schemeClr val="accent3"/>
                </a:fgClr>
                <a:bgClr>
                  <a:schemeClr val="bg1"/>
                </a:bgClr>
              </a:patt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2C-4018-88E0-18247636A8DE}"/>
              </c:ext>
            </c:extLst>
          </c:dPt>
          <c:dPt>
            <c:idx val="3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2C-4018-88E0-18247636A8DE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2C-4018-88E0-18247636A8DE}"/>
              </c:ext>
            </c:extLst>
          </c:dPt>
          <c:dPt>
            <c:idx val="5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2C-4018-88E0-18247636A8DE}"/>
              </c:ext>
            </c:extLst>
          </c:dPt>
          <c:dPt>
            <c:idx val="6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2C-4018-88E0-18247636A8DE}"/>
              </c:ext>
            </c:extLst>
          </c:dPt>
          <c:dLbls>
            <c:dLbl>
              <c:idx val="0"/>
              <c:layout>
                <c:manualLayout>
                  <c:x val="-1.9418610860504268E-2"/>
                  <c:y val="-1.3806097004731826E-2"/>
                </c:manualLayout>
              </c:layout>
              <c:tx>
                <c:rich>
                  <a:bodyPr/>
                  <a:lstStyle/>
                  <a:p>
                    <a:fld id="{68A65DE1-2B17-4968-84F1-66A8E71C1497}" type="CATEGORYNAME">
                      <a:rPr lang="en-US" sz="11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fld id="{96FD5E7C-3725-4834-BD4A-763E8E33C548}" type="PERCENTAGE">
                      <a:rPr lang="en-US" sz="1100"/>
                      <a:pPr/>
                      <a:t>[PERCENTAGE]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2C-4018-88E0-18247636A8DE}"/>
                </c:ext>
              </c:extLst>
            </c:dLbl>
            <c:dLbl>
              <c:idx val="1"/>
              <c:layout>
                <c:manualLayout>
                  <c:x val="3.7329449233872748E-2"/>
                  <c:y val="-1.440978251315252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D35E22-D45A-4A25-9CC7-A3C9CD1B3C58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 b="1"/>
                      </a:pPr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sz="1100" b="1"/>
                    </a:pPr>
                    <a:fld id="{9C79DFA3-1146-4202-92AA-23F7A3230509}" type="PERCENTAGE">
                      <a:rPr lang="en-US" sz="1100"/>
                      <a:pPr>
                        <a:defRPr sz="11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075858953232919"/>
                      <c:h val="0.182493184042503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2C-4018-88E0-18247636A8DE}"/>
                </c:ext>
              </c:extLst>
            </c:dLbl>
            <c:dLbl>
              <c:idx val="2"/>
              <c:layout>
                <c:manualLayout>
                  <c:x val="7.7194601501808652E-2"/>
                  <c:y val="-1.4409782513152529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AB0B6F-EE1B-41C4-8E1B-4D18EF48DF7D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 b="1"/>
                      </a:pPr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sz="1100" b="1"/>
                    </a:pPr>
                    <a:fld id="{3C3B1586-55A7-4EEC-B8D8-846955FA75D3}" type="PERCENTAGE">
                      <a:rPr lang="en-US" sz="1100"/>
                      <a:pPr>
                        <a:defRPr sz="11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16750081264252"/>
                      <c:h val="0.265572530495096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2C-4018-88E0-18247636A8D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3B1CA620-2153-4DB0-AAE2-EDB0184E803A}" type="CATEGORYNAME">
                      <a:rPr lang="en-US" sz="11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fld id="{03056B47-2ABB-46F4-A347-383C2D6872DB}" type="PERCENTAGE">
                      <a:rPr lang="en-US" sz="1100"/>
                      <a:pPr/>
                      <a:t>[PERCENTAGE]</a:t>
                    </a:fld>
                    <a:endParaRPr lang="en-US"/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A2C-4018-88E0-18247636A8DE}"/>
                </c:ext>
              </c:extLst>
            </c:dLbl>
            <c:dLbl>
              <c:idx val="4"/>
              <c:layout>
                <c:manualLayout>
                  <c:x val="1.5897921489065601E-3"/>
                  <c:y val="6.32690320804988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55B9C83-134C-41BF-8F2F-3F4A88139D62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 b="1"/>
                      </a:pPr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sz="1100" b="1"/>
                    </a:pPr>
                    <a:fld id="{019D76C2-2511-46AD-88A7-A905098D5B04}" type="PERCENTAGE">
                      <a:rPr lang="en-US" sz="1100"/>
                      <a:pPr>
                        <a:defRPr sz="11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174224099360465"/>
                      <c:h val="0.136128927206101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A2C-4018-88E0-18247636A8DE}"/>
                </c:ext>
              </c:extLst>
            </c:dLbl>
            <c:dLbl>
              <c:idx val="5"/>
              <c:layout>
                <c:manualLayout>
                  <c:x val="-2.6691785059042746E-3"/>
                  <c:y val="3.660228856165874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344FA72-483A-4396-988D-BE29D43AAB0A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 b="1"/>
                      </a:pPr>
                      <a:t>[CATEGORY NAME]</a:t>
                    </a:fld>
                    <a:endParaRPr lang="en-US" sz="1100" baseline="0">
                      <a:solidFill>
                        <a:schemeClr val="tx1"/>
                      </a:solidFill>
                    </a:endParaRPr>
                  </a:p>
                  <a:p>
                    <a:pPr>
                      <a:defRPr sz="1100" b="1"/>
                    </a:pPr>
                    <a:fld id="{1F6D58A1-8766-4D6F-8199-08E78E74C290}" type="PERCENTAGE">
                      <a:rPr lang="en-US" sz="1100"/>
                      <a:pPr>
                        <a:defRPr sz="1100" b="1"/>
                      </a:pPr>
                      <a:t>[PERCENTAGE]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8030118243824601"/>
                      <c:h val="0.1214885881727386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A2C-4018-88E0-18247636A8DE}"/>
                </c:ext>
              </c:extLst>
            </c:dLbl>
            <c:dLbl>
              <c:idx val="6"/>
              <c:layout>
                <c:manualLayout>
                  <c:x val="0.18737268471893329"/>
                  <c:y val="8.781558726673990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2C-4018-88E0-18247636A8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'Data for PPT Tables'!$A$18:$A$24</c:f>
              <c:strCache>
                <c:ptCount val="6"/>
                <c:pt idx="0">
                  <c:v> CCSF Support </c:v>
                </c:pt>
                <c:pt idx="1">
                  <c:v> State &amp; Regional Support </c:v>
                </c:pt>
                <c:pt idx="2">
                  <c:v> One-time Federal, State, &amp; Regional Relief </c:v>
                </c:pt>
                <c:pt idx="3">
                  <c:v> Parking Revenue​ </c:v>
                </c:pt>
                <c:pt idx="4">
                  <c:v> Transit Fares </c:v>
                </c:pt>
                <c:pt idx="5">
                  <c:v> Other Revenue​ </c:v>
                </c:pt>
              </c:strCache>
            </c:strRef>
          </c:cat>
          <c:val>
            <c:numRef>
              <c:f>'Data for PPT Tables'!$B$18:$B$24</c:f>
              <c:numCache>
                <c:formatCode>_(* #,##0_);_(* \(#,##0\);_(* "-"??_);_(@_)</c:formatCode>
                <c:ptCount val="7"/>
                <c:pt idx="0">
                  <c:v>546872500</c:v>
                </c:pt>
                <c:pt idx="1">
                  <c:v>239709363</c:v>
                </c:pt>
                <c:pt idx="2">
                  <c:v>253748448</c:v>
                </c:pt>
                <c:pt idx="3">
                  <c:v>256887787</c:v>
                </c:pt>
                <c:pt idx="4">
                  <c:v>113614594</c:v>
                </c:pt>
                <c:pt idx="5">
                  <c:v>62956504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A2C-4018-88E0-18247636A8DE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5A2C-4018-88E0-18247636A8D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5A2C-4018-88E0-18247636A8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5A2C-4018-88E0-18247636A8D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5A2C-4018-88E0-18247636A8D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5A2C-4018-88E0-18247636A8D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5A2C-4018-88E0-18247636A8D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5A2C-4018-88E0-18247636A8DE}"/>
              </c:ext>
            </c:extLst>
          </c:dPt>
          <c:cat>
            <c:strRef>
              <c:f>'Data for PPT Tables'!$A$18:$A$24</c:f>
              <c:strCache>
                <c:ptCount val="6"/>
                <c:pt idx="0">
                  <c:v> CCSF Support </c:v>
                </c:pt>
                <c:pt idx="1">
                  <c:v> State &amp; Regional Support </c:v>
                </c:pt>
                <c:pt idx="2">
                  <c:v> One-time Federal, State, &amp; Regional Relief </c:v>
                </c:pt>
                <c:pt idx="3">
                  <c:v> Parking Revenue​ </c:v>
                </c:pt>
                <c:pt idx="4">
                  <c:v> Transit Fares </c:v>
                </c:pt>
                <c:pt idx="5">
                  <c:v> Other Revenue​ </c:v>
                </c:pt>
              </c:strCache>
            </c:strRef>
          </c:cat>
          <c:val>
            <c:numRef>
              <c:f>'Data for PPT Tables'!$C$18:$C$24</c:f>
              <c:numCache>
                <c:formatCode>0%</c:formatCode>
                <c:ptCount val="7"/>
                <c:pt idx="0">
                  <c:v>0.37106561880373562</c:v>
                </c:pt>
                <c:pt idx="1">
                  <c:v>0.16264833780203664</c:v>
                </c:pt>
                <c:pt idx="2">
                  <c:v>0.17217418114388186</c:v>
                </c:pt>
                <c:pt idx="3">
                  <c:v>0.17430429514425616</c:v>
                </c:pt>
                <c:pt idx="4">
                  <c:v>7.7090125445593238E-2</c:v>
                </c:pt>
                <c:pt idx="5">
                  <c:v>4.2717441660496472E-2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5A2C-4018-88E0-18247636A8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'Revenue Comparison'!$A$20</c:f>
              <c:strCache>
                <c:ptCount val="1"/>
                <c:pt idx="0">
                  <c:v>Transit Fares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'Revenue Comparison'!$B$19:$D$19</c:f>
              <c:strCache>
                <c:ptCount val="3"/>
                <c:pt idx="0">
                  <c:v>FY18-19</c:v>
                </c:pt>
                <c:pt idx="1">
                  <c:v>FY22-23</c:v>
                </c:pt>
                <c:pt idx="2">
                  <c:v>FY24-25 
Projected Revenue</c:v>
                </c:pt>
              </c:strCache>
            </c:strRef>
          </c:cat>
          <c:val>
            <c:numRef>
              <c:f>'Revenue Comparison'!$B$20:$D$20</c:f>
              <c:numCache>
                <c:formatCode>0</c:formatCode>
                <c:ptCount val="3"/>
                <c:pt idx="0">
                  <c:v>197.1</c:v>
                </c:pt>
                <c:pt idx="1">
                  <c:v>88.993620650000011</c:v>
                </c:pt>
                <c:pt idx="2">
                  <c:v>106.59317088775664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A3-4C79-8EC3-1F2384AA4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8381039"/>
        <c:axId val="368371919"/>
      </c:barChart>
      <c:catAx>
        <c:axId val="36838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371919"/>
        <c:crosses val="autoZero"/>
        <c:auto val="1"/>
        <c:lblAlgn val="ctr"/>
        <c:lblOffset val="100"/>
        <c:noMultiLvlLbl val="0"/>
      </c:catAx>
      <c:valAx>
        <c:axId val="3683719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83810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2"/>
          <c:order val="2"/>
          <c:tx>
            <c:strRef>
              <c:f>'Revenue Comparison'!$A$22</c:f>
              <c:strCache>
                <c:ptCount val="1"/>
                <c:pt idx="0">
                  <c:v>Parking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8CCE-459C-B1CF-5E9EA8534F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'Revenue Comparison'!$B$19:$D$19</c:f>
              <c:strCache>
                <c:ptCount val="3"/>
                <c:pt idx="0">
                  <c:v>FY18-19</c:v>
                </c:pt>
                <c:pt idx="1">
                  <c:v>FY22-23</c:v>
                </c:pt>
                <c:pt idx="2">
                  <c:v>FY24-25 
Projected Revenue</c:v>
                </c:pt>
              </c:strCache>
            </c:strRef>
          </c:cat>
          <c:val>
            <c:numRef>
              <c:f>'Revenue Comparison'!$B$22:$D$22</c:f>
              <c:numCache>
                <c:formatCode>0</c:formatCode>
                <c:ptCount val="3"/>
                <c:pt idx="0">
                  <c:v>283.39999999999998</c:v>
                </c:pt>
                <c:pt idx="1">
                  <c:v>246.24629313</c:v>
                </c:pt>
                <c:pt idx="2">
                  <c:v>250.31538976833332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F-4F36-8A33-EC828114B5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5680383"/>
        <c:axId val="64359772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'Revenue Comparison'!$A$20</c15:sqref>
                        </c15:formulaRef>
                      </c:ext>
                    </c:extLst>
                    <c:strCache>
                      <c:ptCount val="1"/>
                      <c:pt idx="0">
                        <c:v>Transit Fares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'Revenue Comparison'!$B$19:$D$19</c15:sqref>
                        </c15:formulaRef>
                      </c:ext>
                    </c:extLst>
                    <c:strCache>
                      <c:ptCount val="3"/>
                      <c:pt idx="0">
                        <c:v>FY18-19</c:v>
                      </c:pt>
                      <c:pt idx="1">
                        <c:v>FY22-23</c:v>
                      </c:pt>
                      <c:pt idx="2">
                        <c:v>FY24-25 
Projected Revenue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'Revenue Comparison'!$B$20:$D$20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197.1</c:v>
                      </c:pt>
                      <c:pt idx="1">
                        <c:v>88.993620650000011</c:v>
                      </c:pt>
                      <c:pt idx="2">
                        <c:v>106.59317088775664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48F-4F36-8A33-EC828114B54F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'Revenue Comparison'!$A$21</c15:sqref>
                        </c15:formulaRef>
                      </c:ext>
                    </c:extLst>
                    <c:strCache>
                      <c:ptCount val="1"/>
                      <c:pt idx="0">
                        <c:v>Operating Grants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'Revenue Comparison'!$B$19:$D$19</c15:sqref>
                        </c15:formulaRef>
                      </c:ext>
                    </c:extLst>
                    <c:strCache>
                      <c:ptCount val="3"/>
                      <c:pt idx="0">
                        <c:v>FY18-19</c:v>
                      </c:pt>
                      <c:pt idx="1">
                        <c:v>FY22-23</c:v>
                      </c:pt>
                      <c:pt idx="2">
                        <c:v>FY24-25 
Projected Revenue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'Revenue Comparison'!$B$21:$D$21</c15:sqref>
                        </c15:formulaRef>
                      </c:ext>
                    </c:extLst>
                    <c:numCache>
                      <c:formatCode>0</c:formatCode>
                      <c:ptCount val="3"/>
                      <c:pt idx="0">
                        <c:v>181.9</c:v>
                      </c:pt>
                      <c:pt idx="1">
                        <c:v>223.54113981999998</c:v>
                      </c:pt>
                      <c:pt idx="2">
                        <c:v>234.45059660666666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E48F-4F36-8A33-EC828114B54F}"/>
                  </c:ext>
                </c:extLst>
              </c15:ser>
            </c15:filteredBarSeries>
          </c:ext>
        </c:extLst>
      </c:barChart>
      <c:catAx>
        <c:axId val="6356803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3597727"/>
        <c:crosses val="autoZero"/>
        <c:auto val="1"/>
        <c:lblAlgn val="ctr"/>
        <c:lblOffset val="100"/>
        <c:noMultiLvlLbl val="0"/>
      </c:catAx>
      <c:valAx>
        <c:axId val="643597727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568038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'Garage Revenue Comparison'!$B$29</c:f>
              <c:strCache>
                <c:ptCount val="1"/>
                <c:pt idx="0">
                  <c:v>FY 18-19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'Garage Revenue Comparison'!$A$30:$A$32</c:f>
              <c:strCache>
                <c:ptCount val="3"/>
                <c:pt idx="0">
                  <c:v> Neighborhood</c:v>
                </c:pt>
                <c:pt idx="1">
                  <c:v> Downtown</c:v>
                </c:pt>
                <c:pt idx="2">
                  <c:v>Civic/Gov't </c:v>
                </c:pt>
              </c:strCache>
              <c:extLst/>
            </c:strRef>
          </c:cat>
          <c:val>
            <c:numRef>
              <c:f>'Garage Revenue Comparison'!$B$30:$B$32</c:f>
              <c:numCache>
                <c:formatCode>0</c:formatCode>
                <c:ptCount val="3"/>
                <c:pt idx="0">
                  <c:v>9</c:v>
                </c:pt>
                <c:pt idx="1">
                  <c:v>37</c:v>
                </c:pt>
                <c:pt idx="2">
                  <c:v>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0E7-4EFF-9961-E34A8F186254}"/>
            </c:ext>
          </c:extLst>
        </c:ser>
        <c:ser>
          <c:idx val="1"/>
          <c:order val="1"/>
          <c:tx>
            <c:strRef>
              <c:f>'Garage Revenue Comparison'!$C$29</c:f>
              <c:strCache>
                <c:ptCount val="1"/>
                <c:pt idx="0">
                  <c:v>FY 22-23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'Garage Revenue Comparison'!$A$30:$A$32</c:f>
              <c:strCache>
                <c:ptCount val="3"/>
                <c:pt idx="0">
                  <c:v> Neighborhood</c:v>
                </c:pt>
                <c:pt idx="1">
                  <c:v> Downtown</c:v>
                </c:pt>
                <c:pt idx="2">
                  <c:v>Civic/Gov't </c:v>
                </c:pt>
              </c:strCache>
              <c:extLst/>
            </c:strRef>
          </c:cat>
          <c:val>
            <c:numRef>
              <c:f>'Garage Revenue Comparison'!$C$30:$C$32</c:f>
              <c:numCache>
                <c:formatCode>0</c:formatCode>
                <c:ptCount val="3"/>
                <c:pt idx="0">
                  <c:v>9</c:v>
                </c:pt>
                <c:pt idx="1">
                  <c:v>34</c:v>
                </c:pt>
                <c:pt idx="2">
                  <c:v>11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0E7-4EFF-9961-E34A8F186254}"/>
            </c:ext>
          </c:extLst>
        </c:ser>
        <c:ser>
          <c:idx val="2"/>
          <c:order val="2"/>
          <c:tx>
            <c:strRef>
              <c:f>'Garage Revenue Comparison'!$D$29</c:f>
              <c:strCache>
                <c:ptCount val="1"/>
                <c:pt idx="0">
                  <c:v>FY24-25 
Projected Revenue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'Garage Revenue Comparison'!$A$30:$A$32</c:f>
              <c:strCache>
                <c:ptCount val="3"/>
                <c:pt idx="0">
                  <c:v> Neighborhood</c:v>
                </c:pt>
                <c:pt idx="1">
                  <c:v> Downtown</c:v>
                </c:pt>
                <c:pt idx="2">
                  <c:v>Civic/Gov't </c:v>
                </c:pt>
              </c:strCache>
              <c:extLst/>
            </c:strRef>
          </c:cat>
          <c:val>
            <c:numRef>
              <c:f>'Garage Revenue Comparison'!$D$30:$D$32</c:f>
              <c:numCache>
                <c:formatCode>0</c:formatCode>
                <c:ptCount val="3"/>
                <c:pt idx="0">
                  <c:v>10</c:v>
                </c:pt>
                <c:pt idx="1">
                  <c:v>28</c:v>
                </c:pt>
                <c:pt idx="2">
                  <c:v>10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0E7-4EFF-9961-E34A8F1862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05393616"/>
        <c:axId val="1105394096"/>
      </c:barChart>
      <c:catAx>
        <c:axId val="110539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394096"/>
        <c:crosses val="autoZero"/>
        <c:auto val="1"/>
        <c:lblAlgn val="ctr"/>
        <c:lblOffset val="100"/>
        <c:noMultiLvlLbl val="0"/>
      </c:catAx>
      <c:valAx>
        <c:axId val="1105394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539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accent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Graphein Pro Light" panose="020B0402020204020204" pitchFamily="34" charset="0"/>
                <a:ea typeface="+mn-ea"/>
                <a:cs typeface="Graphein Pro Light" panose="020B0402020204020204" pitchFamily="34" charset="0"/>
              </a:defRPr>
            </a:pPr>
            <a:r>
              <a:rPr lang="en-US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Operating Source by Type ($M)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06410256410256E-2"/>
          <c:y val="0.10840046029919448"/>
          <c:w val="0.8690641025641026"/>
          <c:h val="0.7439803194911338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Graph!$P$36</c:f>
              <c:strCache>
                <c:ptCount val="1"/>
                <c:pt idx="0">
                  <c:v>Local and State Revenue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Graphein Pro Light" panose="020B0402020204020204" pitchFamily="34" charset="0"/>
                    <a:ea typeface="+mn-ea"/>
                    <a:cs typeface="Graphein Pro Light" panose="020B04020202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Graph!$Q$35:$U$35</c:f>
              <c:strCache>
                <c:ptCount val="5"/>
                <c:pt idx="0">
                  <c:v>FY24-25 
Budget</c:v>
                </c:pt>
                <c:pt idx="1">
                  <c:v>FY25-26
Budget</c:v>
                </c:pt>
                <c:pt idx="2">
                  <c:v>FY26-27
Forecast</c:v>
                </c:pt>
                <c:pt idx="3">
                  <c:v>FY27-28
Forecast</c:v>
                </c:pt>
                <c:pt idx="4">
                  <c:v>FY28-29
Forecast</c:v>
                </c:pt>
              </c:strCache>
            </c:strRef>
          </c:cat>
          <c:val>
            <c:numRef>
              <c:f>Graph!$Q$36:$U$36</c:f>
              <c:numCache>
                <c:formatCode>_(* #,##0_);_(* \(#,##0\);_(* "-"??_);_(@_)</c:formatCode>
                <c:ptCount val="5"/>
                <c:pt idx="0">
                  <c:v>770.6</c:v>
                </c:pt>
                <c:pt idx="1">
                  <c:v>786.59999999999991</c:v>
                </c:pt>
                <c:pt idx="2">
                  <c:v>803.39508187919466</c:v>
                </c:pt>
                <c:pt idx="3">
                  <c:v>822.66782827382553</c:v>
                </c:pt>
                <c:pt idx="4">
                  <c:v>842.40442134886348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10-4CCF-832C-EBB34BF1730E}"/>
            </c:ext>
          </c:extLst>
        </c:ser>
        <c:ser>
          <c:idx val="1"/>
          <c:order val="1"/>
          <c:tx>
            <c:strRef>
              <c:f>Graph!$P$37</c:f>
              <c:strCache>
                <c:ptCount val="1"/>
                <c:pt idx="0">
                  <c:v>Enterprise Revenue</c:v>
                </c:pt>
              </c:strCache>
            </c:strRef>
          </c:tx>
          <c:spPr>
            <a:solidFill>
              <a:schemeClr val="tx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Graphein Pro Light" panose="020B0402020204020204" pitchFamily="34" charset="0"/>
                    <a:ea typeface="+mn-ea"/>
                    <a:cs typeface="Graphein Pro Light" panose="020B04020202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Graph!$Q$35:$U$35</c:f>
              <c:strCache>
                <c:ptCount val="5"/>
                <c:pt idx="0">
                  <c:v>FY24-25 
Budget</c:v>
                </c:pt>
                <c:pt idx="1">
                  <c:v>FY25-26
Budget</c:v>
                </c:pt>
                <c:pt idx="2">
                  <c:v>FY26-27
Forecast</c:v>
                </c:pt>
                <c:pt idx="3">
                  <c:v>FY27-28
Forecast</c:v>
                </c:pt>
                <c:pt idx="4">
                  <c:v>FY28-29
Forecast</c:v>
                </c:pt>
              </c:strCache>
            </c:strRef>
          </c:cat>
          <c:val>
            <c:numRef>
              <c:f>Graph!$Q$37:$U$37</c:f>
              <c:numCache>
                <c:formatCode>_(* #,##0_);_(* \(#,##0\);_(* "-"??_);_(@_)</c:formatCode>
                <c:ptCount val="5"/>
                <c:pt idx="0">
                  <c:v>437.2</c:v>
                </c:pt>
                <c:pt idx="1">
                  <c:v>433.5</c:v>
                </c:pt>
                <c:pt idx="2">
                  <c:v>432.84289999999999</c:v>
                </c:pt>
                <c:pt idx="3">
                  <c:v>451.36175209999993</c:v>
                </c:pt>
                <c:pt idx="4">
                  <c:v>470.69093466289996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B10-4CCF-832C-EBB34BF1730E}"/>
            </c:ext>
          </c:extLst>
        </c:ser>
        <c:ser>
          <c:idx val="2"/>
          <c:order val="2"/>
          <c:tx>
            <c:strRef>
              <c:f>Graph!$P$38</c:f>
              <c:strCache>
                <c:ptCount val="1"/>
                <c:pt idx="0">
                  <c:v>Federal, State, and Regional Relief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B10-4CCF-832C-EBB34BF1730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B10-4CCF-832C-EBB34BF1730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B10-4CCF-832C-EBB34BF173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Graphein Pro Light" panose="020B0402020204020204" pitchFamily="34" charset="0"/>
                    <a:ea typeface="+mn-ea"/>
                    <a:cs typeface="Graphein Pro Light" panose="020B04020202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Graph!$Q$35:$U$35</c:f>
              <c:strCache>
                <c:ptCount val="5"/>
                <c:pt idx="0">
                  <c:v>FY24-25 
Budget</c:v>
                </c:pt>
                <c:pt idx="1">
                  <c:v>FY25-26
Budget</c:v>
                </c:pt>
                <c:pt idx="2">
                  <c:v>FY26-27
Forecast</c:v>
                </c:pt>
                <c:pt idx="3">
                  <c:v>FY27-28
Forecast</c:v>
                </c:pt>
                <c:pt idx="4">
                  <c:v>FY28-29
Forecast</c:v>
                </c:pt>
              </c:strCache>
            </c:strRef>
          </c:cat>
          <c:val>
            <c:numRef>
              <c:f>Graph!$Q$38:$U$38</c:f>
              <c:numCache>
                <c:formatCode>_(* #,##0_);_(* \(#,##0\);_(* "-"??_);_(@_)</c:formatCode>
                <c:ptCount val="5"/>
                <c:pt idx="0">
                  <c:v>233.9</c:v>
                </c:pt>
                <c:pt idx="1">
                  <c:v>253.7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B10-4CCF-832C-EBB34BF1730E}"/>
            </c:ext>
          </c:extLst>
        </c:ser>
        <c:ser>
          <c:idx val="3"/>
          <c:order val="3"/>
          <c:tx>
            <c:strRef>
              <c:f>Graph!$P$39</c:f>
              <c:strCache>
                <c:ptCount val="1"/>
                <c:pt idx="0">
                  <c:v>Projected Deficit</c:v>
                </c:pt>
              </c:strCache>
            </c:strRef>
          </c:tx>
          <c:spPr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Graphein Pro Light" panose="020B0402020204020204" pitchFamily="34" charset="0"/>
                    <a:ea typeface="+mn-ea"/>
                    <a:cs typeface="Graphein Pro Light" panose="020B0402020204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Graph!$Q$35:$U$35</c:f>
              <c:strCache>
                <c:ptCount val="5"/>
                <c:pt idx="0">
                  <c:v>FY24-25 
Budget</c:v>
                </c:pt>
                <c:pt idx="1">
                  <c:v>FY25-26
Budget</c:v>
                </c:pt>
                <c:pt idx="2">
                  <c:v>FY26-27
Forecast</c:v>
                </c:pt>
                <c:pt idx="3">
                  <c:v>FY27-28
Forecast</c:v>
                </c:pt>
                <c:pt idx="4">
                  <c:v>FY28-29
Forecast</c:v>
                </c:pt>
              </c:strCache>
            </c:strRef>
          </c:cat>
          <c:val>
            <c:numRef>
              <c:f>Graph!$Q$39:$U$39</c:f>
              <c:numCache>
                <c:formatCode>_(* #,##0_);_(* \(#,##0\);_(* "-"??_);_(@_)</c:formatCode>
                <c:ptCount val="5"/>
                <c:pt idx="0">
                  <c:v>-0.10000000000013642</c:v>
                </c:pt>
                <c:pt idx="1">
                  <c:v>-0.10000000000013642</c:v>
                </c:pt>
                <c:pt idx="2">
                  <c:v>322.26029012080562</c:v>
                </c:pt>
                <c:pt idx="3">
                  <c:v>348.88842797217444</c:v>
                </c:pt>
                <c:pt idx="4">
                  <c:v>372.99540975678428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B10-4CCF-832C-EBB34BF1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0445680"/>
        <c:axId val="1240436080"/>
      </c:barChart>
      <c:lineChart>
        <c:grouping val="standard"/>
        <c:varyColors val="0"/>
        <c:ser>
          <c:idx val="4"/>
          <c:order val="4"/>
          <c:tx>
            <c:v>Projected Expenditure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Graph!$Q$40:$U$40</c:f>
              <c:numCache>
                <c:formatCode>_(* #,##0_);_(* \(#,##0\);_(* "-"??_);_(@_)</c:formatCode>
                <c:ptCount val="5"/>
                <c:pt idx="0">
                  <c:v>1441.6</c:v>
                </c:pt>
                <c:pt idx="1">
                  <c:v>1473.6999999999998</c:v>
                </c:pt>
                <c:pt idx="2">
                  <c:v>1558.4982720000003</c:v>
                </c:pt>
                <c:pt idx="3">
                  <c:v>1622.9180083459999</c:v>
                </c:pt>
                <c:pt idx="4">
                  <c:v>1686.0907657685477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B10-4CCF-832C-EBB34BF1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0445680"/>
        <c:axId val="1240436080"/>
      </c:lineChart>
      <c:catAx>
        <c:axId val="1240445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/>
                </a:solidFill>
                <a:latin typeface="Graphein Pro Book" panose="020B0602020204020204" pitchFamily="34" charset="0"/>
                <a:ea typeface="+mn-ea"/>
                <a:cs typeface="Graphein Pro Book" panose="020B0602020204020204" pitchFamily="34" charset="0"/>
              </a:defRPr>
            </a:pPr>
            <a:endParaRPr lang="en-US"/>
          </a:p>
        </c:txPr>
        <c:crossAx val="1240436080"/>
        <c:crosses val="autoZero"/>
        <c:auto val="1"/>
        <c:lblAlgn val="ctr"/>
        <c:lblOffset val="100"/>
        <c:noMultiLvlLbl val="0"/>
      </c:catAx>
      <c:valAx>
        <c:axId val="12404360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raphein Pro Book" panose="020B0602020204020204" pitchFamily="34" charset="0"/>
                <a:ea typeface="+mn-ea"/>
                <a:cs typeface="Graphein Pro Book" panose="020B0602020204020204" pitchFamily="34" charset="0"/>
              </a:defRPr>
            </a:pPr>
            <a:endParaRPr lang="en-US"/>
          </a:p>
        </c:txPr>
        <c:crossAx val="1240445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928232"/>
        <c:axId val="139928624"/>
        <c:axId val="0"/>
      </c:bar3DChart>
      <c:catAx>
        <c:axId val="13992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9928624"/>
        <c:crosses val="autoZero"/>
        <c:auto val="1"/>
        <c:lblAlgn val="ctr"/>
        <c:lblOffset val="100"/>
        <c:noMultiLvlLbl val="0"/>
      </c:catAx>
      <c:valAx>
        <c:axId val="139928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28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929408"/>
        <c:axId val="139929800"/>
        <c:axId val="0"/>
      </c:bar3DChart>
      <c:catAx>
        <c:axId val="139929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9929800"/>
        <c:crosses val="autoZero"/>
        <c:auto val="1"/>
        <c:lblAlgn val="ctr"/>
        <c:lblOffset val="100"/>
        <c:noMultiLvlLbl val="0"/>
      </c:catAx>
      <c:valAx>
        <c:axId val="1399298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29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9930584"/>
        <c:axId val="139930976"/>
        <c:axId val="0"/>
      </c:bar3DChart>
      <c:catAx>
        <c:axId val="139930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9930976"/>
        <c:crosses val="autoZero"/>
        <c:auto val="1"/>
        <c:lblAlgn val="ctr"/>
        <c:lblOffset val="100"/>
        <c:noMultiLvlLbl val="0"/>
      </c:catAx>
      <c:valAx>
        <c:axId val="139930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3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axId val="139931760"/>
        <c:axId val="139932152"/>
      </c:areaChart>
      <c:catAx>
        <c:axId val="139931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39932152"/>
        <c:crosses val="autoZero"/>
        <c:auto val="1"/>
        <c:lblAlgn val="ctr"/>
        <c:lblOffset val="100"/>
        <c:noMultiLvlLbl val="0"/>
      </c:catAx>
      <c:valAx>
        <c:axId val="139932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31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dropLines>
        <c:marker val="1"/>
        <c:smooth val="0"/>
        <c:axId val="214507520"/>
        <c:axId val="214507912"/>
      </c:lineChart>
      <c:catAx>
        <c:axId val="2145075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4507912"/>
        <c:crosses val="autoZero"/>
        <c:auto val="1"/>
        <c:lblAlgn val="ctr"/>
        <c:lblOffset val="100"/>
        <c:noMultiLvlLbl val="0"/>
      </c:catAx>
      <c:valAx>
        <c:axId val="21450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50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xVal>
          <c:y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08696"/>
        <c:axId val="214509088"/>
      </c:scatterChart>
      <c:valAx>
        <c:axId val="2145086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14509088"/>
        <c:crosses val="autoZero"/>
        <c:crossBetween val="midCat"/>
      </c:valAx>
      <c:valAx>
        <c:axId val="214509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5086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2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2DB0-214B-8531-A2EE53721A6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2DB0-214B-8531-A2EE53721A6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2DB0-214B-8531-A2EE53721A6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2DB0-214B-8531-A2EE53721A60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none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11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0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2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3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accent4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accen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7-2E48-B9FB-C3D0475124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7-2E48-B9FB-C3D0475124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E959-C34E-B178-02DEA3836EE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E959-C34E-B178-02DEA3836EE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A-E959-C34E-B178-02DEA3836EE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E959-C34E-B178-02DEA3836EE9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E959-C34E-B178-02DEA3836EE9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959-C34E-B178-02DEA3836EE9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E959-C34E-B178-02DEA3836EE9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E959-C34E-B178-02DEA3836EE9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7-2E48-B9FB-C3D0475124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98F317-7242-FD43-B6D5-854762766057}" type="doc">
      <dgm:prSet loTypeId="urn:microsoft.com/office/officeart/2009/3/layout/CircleRelationship" loCatId="" qsTypeId="urn:microsoft.com/office/officeart/2005/8/quickstyle/simple1" qsCatId="simple" csTypeId="urn:microsoft.com/office/officeart/2005/8/colors/colorful1" csCatId="colorful" phldr="0"/>
      <dgm:spPr/>
      <dgm:t>
        <a:bodyPr/>
        <a:lstStyle/>
        <a:p>
          <a:endParaRPr lang="en-US"/>
        </a:p>
      </dgm:t>
    </dgm:pt>
    <dgm:pt modelId="{38446C01-F872-1744-AFF4-8822CAF63BF0}">
      <dgm:prSet phldrT="[Text]" phldr="1"/>
      <dgm:spPr/>
      <dgm:t>
        <a:bodyPr/>
        <a:lstStyle/>
        <a:p>
          <a:endParaRPr lang="en-US"/>
        </a:p>
      </dgm:t>
    </dgm:pt>
    <dgm:pt modelId="{CE5BE37F-A1D0-BE41-A76F-106325FDEC9A}" type="parTrans" cxnId="{DB6BFED4-BCD6-4547-BD46-592208E9B8FE}">
      <dgm:prSet/>
      <dgm:spPr/>
      <dgm:t>
        <a:bodyPr/>
        <a:lstStyle/>
        <a:p>
          <a:endParaRPr lang="en-US"/>
        </a:p>
      </dgm:t>
    </dgm:pt>
    <dgm:pt modelId="{4F3E1159-99F5-8846-8436-14B9916172DE}" type="sibTrans" cxnId="{DB6BFED4-BCD6-4547-BD46-592208E9B8FE}">
      <dgm:prSet/>
      <dgm:spPr/>
      <dgm:t>
        <a:bodyPr/>
        <a:lstStyle/>
        <a:p>
          <a:endParaRPr lang="en-US"/>
        </a:p>
      </dgm:t>
    </dgm:pt>
    <dgm:pt modelId="{4D712D21-10F2-9944-95C7-65C1FBA9593F}">
      <dgm:prSet phldrT="[Text]" phldr="1"/>
      <dgm:spPr/>
      <dgm:t>
        <a:bodyPr/>
        <a:lstStyle/>
        <a:p>
          <a:endParaRPr lang="en-US"/>
        </a:p>
      </dgm:t>
    </dgm:pt>
    <dgm:pt modelId="{9426A483-2910-C448-AC68-506750F1E19A}" type="parTrans" cxnId="{839C6095-16F1-3E41-8492-AB113BB34B72}">
      <dgm:prSet/>
      <dgm:spPr/>
      <dgm:t>
        <a:bodyPr/>
        <a:lstStyle/>
        <a:p>
          <a:endParaRPr lang="en-US"/>
        </a:p>
      </dgm:t>
    </dgm:pt>
    <dgm:pt modelId="{77997C9A-BF97-7C42-95B0-CC53C6BF0C3F}" type="sibTrans" cxnId="{839C6095-16F1-3E41-8492-AB113BB34B72}">
      <dgm:prSet/>
      <dgm:spPr/>
      <dgm:t>
        <a:bodyPr/>
        <a:lstStyle/>
        <a:p>
          <a:endParaRPr lang="en-US"/>
        </a:p>
      </dgm:t>
    </dgm:pt>
    <dgm:pt modelId="{9AB805CD-33EA-F643-B6F2-154089F67482}">
      <dgm:prSet phldrT="[Text]" phldr="1"/>
      <dgm:spPr/>
      <dgm:t>
        <a:bodyPr/>
        <a:lstStyle/>
        <a:p>
          <a:endParaRPr lang="en-US"/>
        </a:p>
      </dgm:t>
    </dgm:pt>
    <dgm:pt modelId="{67C4670F-8F15-5A4D-B6D8-13017CA5AD4D}" type="parTrans" cxnId="{21E91A5F-6331-284E-AC1E-B1CBB5978DF8}">
      <dgm:prSet/>
      <dgm:spPr/>
      <dgm:t>
        <a:bodyPr/>
        <a:lstStyle/>
        <a:p>
          <a:endParaRPr lang="en-US"/>
        </a:p>
      </dgm:t>
    </dgm:pt>
    <dgm:pt modelId="{374B5452-19B1-2545-8ECA-6426B3795929}" type="sibTrans" cxnId="{21E91A5F-6331-284E-AC1E-B1CBB5978DF8}">
      <dgm:prSet/>
      <dgm:spPr/>
      <dgm:t>
        <a:bodyPr/>
        <a:lstStyle/>
        <a:p>
          <a:endParaRPr lang="en-US"/>
        </a:p>
      </dgm:t>
    </dgm:pt>
    <dgm:pt modelId="{CD7D2BBE-3FBD-0949-9182-CDE79E1839B5}" type="pres">
      <dgm:prSet presAssocID="{A498F317-7242-FD43-B6D5-854762766057}" presName="Name0" presStyleCnt="0">
        <dgm:presLayoutVars>
          <dgm:chMax val="1"/>
          <dgm:chPref val="1"/>
        </dgm:presLayoutVars>
      </dgm:prSet>
      <dgm:spPr/>
    </dgm:pt>
    <dgm:pt modelId="{954BE5B0-D123-FB46-88EF-446676BA3A41}" type="pres">
      <dgm:prSet presAssocID="{38446C01-F872-1744-AFF4-8822CAF63BF0}" presName="Parent" presStyleLbl="node0" presStyleIdx="0" presStyleCnt="1">
        <dgm:presLayoutVars>
          <dgm:chMax val="5"/>
          <dgm:chPref val="5"/>
        </dgm:presLayoutVars>
      </dgm:prSet>
      <dgm:spPr/>
    </dgm:pt>
    <dgm:pt modelId="{37E21B3D-2C75-4E47-9D30-4556CFC2C72F}" type="pres">
      <dgm:prSet presAssocID="{38446C01-F872-1744-AFF4-8822CAF63BF0}" presName="Accent1" presStyleLbl="node1" presStyleIdx="0" presStyleCnt="13"/>
      <dgm:spPr/>
    </dgm:pt>
    <dgm:pt modelId="{93DC815A-F003-C647-9BA9-98199718FF00}" type="pres">
      <dgm:prSet presAssocID="{38446C01-F872-1744-AFF4-8822CAF63BF0}" presName="Accent2" presStyleLbl="node1" presStyleIdx="1" presStyleCnt="13"/>
      <dgm:spPr/>
    </dgm:pt>
    <dgm:pt modelId="{5A2C2E73-D812-2446-9E88-A2D360142EDB}" type="pres">
      <dgm:prSet presAssocID="{38446C01-F872-1744-AFF4-8822CAF63BF0}" presName="Accent3" presStyleLbl="node1" presStyleIdx="2" presStyleCnt="13"/>
      <dgm:spPr/>
    </dgm:pt>
    <dgm:pt modelId="{133D2CE8-5A6A-7F4E-A7F6-15A051146CCC}" type="pres">
      <dgm:prSet presAssocID="{38446C01-F872-1744-AFF4-8822CAF63BF0}" presName="Accent4" presStyleLbl="node1" presStyleIdx="3" presStyleCnt="13"/>
      <dgm:spPr/>
    </dgm:pt>
    <dgm:pt modelId="{5E6AC05D-98FC-DE4E-BD27-CE377D47BBE5}" type="pres">
      <dgm:prSet presAssocID="{38446C01-F872-1744-AFF4-8822CAF63BF0}" presName="Accent5" presStyleLbl="node1" presStyleIdx="4" presStyleCnt="13"/>
      <dgm:spPr/>
    </dgm:pt>
    <dgm:pt modelId="{1510B073-C6A8-D64D-AE5B-0BD56B00BFE1}" type="pres">
      <dgm:prSet presAssocID="{38446C01-F872-1744-AFF4-8822CAF63BF0}" presName="Accent6" presStyleLbl="node1" presStyleIdx="5" presStyleCnt="13"/>
      <dgm:spPr/>
    </dgm:pt>
    <dgm:pt modelId="{A7375FCF-E771-7846-8D7C-63C36118F22B}" type="pres">
      <dgm:prSet presAssocID="{4D712D21-10F2-9944-95C7-65C1FBA9593F}" presName="Child1" presStyleLbl="node1" presStyleIdx="6" presStyleCnt="13">
        <dgm:presLayoutVars>
          <dgm:chMax val="0"/>
          <dgm:chPref val="0"/>
        </dgm:presLayoutVars>
      </dgm:prSet>
      <dgm:spPr/>
    </dgm:pt>
    <dgm:pt modelId="{5E4D2B4A-B396-D144-900E-DFC6AF2839F8}" type="pres">
      <dgm:prSet presAssocID="{4D712D21-10F2-9944-95C7-65C1FBA9593F}" presName="Accent7" presStyleCnt="0"/>
      <dgm:spPr/>
    </dgm:pt>
    <dgm:pt modelId="{FA8B4766-DCB6-CF4E-91D9-85EF1BA66928}" type="pres">
      <dgm:prSet presAssocID="{4D712D21-10F2-9944-95C7-65C1FBA9593F}" presName="AccentHold1" presStyleLbl="node1" presStyleIdx="7" presStyleCnt="13"/>
      <dgm:spPr/>
    </dgm:pt>
    <dgm:pt modelId="{2E35480D-6F09-2B46-B093-C2AEC9265470}" type="pres">
      <dgm:prSet presAssocID="{4D712D21-10F2-9944-95C7-65C1FBA9593F}" presName="Accent8" presStyleCnt="0"/>
      <dgm:spPr/>
    </dgm:pt>
    <dgm:pt modelId="{1FB0C1E1-EE1B-3C4B-B63D-7DDDA209E1BD}" type="pres">
      <dgm:prSet presAssocID="{4D712D21-10F2-9944-95C7-65C1FBA9593F}" presName="AccentHold2" presStyleLbl="node1" presStyleIdx="8" presStyleCnt="13"/>
      <dgm:spPr/>
    </dgm:pt>
    <dgm:pt modelId="{F2153247-1598-204C-99BE-621FCEA0F945}" type="pres">
      <dgm:prSet presAssocID="{9AB805CD-33EA-F643-B6F2-154089F67482}" presName="Child2" presStyleLbl="node1" presStyleIdx="9" presStyleCnt="13">
        <dgm:presLayoutVars>
          <dgm:chMax val="0"/>
          <dgm:chPref val="0"/>
        </dgm:presLayoutVars>
      </dgm:prSet>
      <dgm:spPr/>
    </dgm:pt>
    <dgm:pt modelId="{6EC6DF7B-FED5-DA41-BC87-B743521B8636}" type="pres">
      <dgm:prSet presAssocID="{9AB805CD-33EA-F643-B6F2-154089F67482}" presName="Accent9" presStyleCnt="0"/>
      <dgm:spPr/>
    </dgm:pt>
    <dgm:pt modelId="{665CD862-0BF7-4143-85D4-56081454EDB6}" type="pres">
      <dgm:prSet presAssocID="{9AB805CD-33EA-F643-B6F2-154089F67482}" presName="AccentHold1" presStyleLbl="node1" presStyleIdx="10" presStyleCnt="13"/>
      <dgm:spPr/>
    </dgm:pt>
    <dgm:pt modelId="{C775ED95-4446-A748-B76E-F71DFEE7530C}" type="pres">
      <dgm:prSet presAssocID="{9AB805CD-33EA-F643-B6F2-154089F67482}" presName="Accent10" presStyleCnt="0"/>
      <dgm:spPr/>
    </dgm:pt>
    <dgm:pt modelId="{C2446AE9-8C66-4340-B4C4-3B8CBC20EC3F}" type="pres">
      <dgm:prSet presAssocID="{9AB805CD-33EA-F643-B6F2-154089F67482}" presName="AccentHold2" presStyleLbl="node1" presStyleIdx="11" presStyleCnt="13"/>
      <dgm:spPr/>
    </dgm:pt>
    <dgm:pt modelId="{FDFDF29C-05BD-754D-84B1-37A52889BC62}" type="pres">
      <dgm:prSet presAssocID="{9AB805CD-33EA-F643-B6F2-154089F67482}" presName="Accent11" presStyleCnt="0"/>
      <dgm:spPr/>
    </dgm:pt>
    <dgm:pt modelId="{E8737D9D-32B4-9847-8DCF-2738F0ECDFCB}" type="pres">
      <dgm:prSet presAssocID="{9AB805CD-33EA-F643-B6F2-154089F67482}" presName="AccentHold3" presStyleLbl="node1" presStyleIdx="12" presStyleCnt="13"/>
      <dgm:spPr/>
    </dgm:pt>
  </dgm:ptLst>
  <dgm:cxnLst>
    <dgm:cxn modelId="{EFAD3229-DE73-3A47-8287-4211B634B4BC}" type="presOf" srcId="{9AB805CD-33EA-F643-B6F2-154089F67482}" destId="{F2153247-1598-204C-99BE-621FCEA0F945}" srcOrd="0" destOrd="0" presId="urn:microsoft.com/office/officeart/2009/3/layout/CircleRelationship"/>
    <dgm:cxn modelId="{21E91A5F-6331-284E-AC1E-B1CBB5978DF8}" srcId="{38446C01-F872-1744-AFF4-8822CAF63BF0}" destId="{9AB805CD-33EA-F643-B6F2-154089F67482}" srcOrd="1" destOrd="0" parTransId="{67C4670F-8F15-5A4D-B6D8-13017CA5AD4D}" sibTransId="{374B5452-19B1-2545-8ECA-6426B3795929}"/>
    <dgm:cxn modelId="{2AEBFF4F-6A1B-704D-8463-C400BB05F1CE}" type="presOf" srcId="{38446C01-F872-1744-AFF4-8822CAF63BF0}" destId="{954BE5B0-D123-FB46-88EF-446676BA3A41}" srcOrd="0" destOrd="0" presId="urn:microsoft.com/office/officeart/2009/3/layout/CircleRelationship"/>
    <dgm:cxn modelId="{251BA489-2F5D-9244-A39E-1F16186EEFDF}" type="presOf" srcId="{4D712D21-10F2-9944-95C7-65C1FBA9593F}" destId="{A7375FCF-E771-7846-8D7C-63C36118F22B}" srcOrd="0" destOrd="0" presId="urn:microsoft.com/office/officeart/2009/3/layout/CircleRelationship"/>
    <dgm:cxn modelId="{839C6095-16F1-3E41-8492-AB113BB34B72}" srcId="{38446C01-F872-1744-AFF4-8822CAF63BF0}" destId="{4D712D21-10F2-9944-95C7-65C1FBA9593F}" srcOrd="0" destOrd="0" parTransId="{9426A483-2910-C448-AC68-506750F1E19A}" sibTransId="{77997C9A-BF97-7C42-95B0-CC53C6BF0C3F}"/>
    <dgm:cxn modelId="{DB6BFED4-BCD6-4547-BD46-592208E9B8FE}" srcId="{A498F317-7242-FD43-B6D5-854762766057}" destId="{38446C01-F872-1744-AFF4-8822CAF63BF0}" srcOrd="0" destOrd="0" parTransId="{CE5BE37F-A1D0-BE41-A76F-106325FDEC9A}" sibTransId="{4F3E1159-99F5-8846-8436-14B9916172DE}"/>
    <dgm:cxn modelId="{B60A54F2-4449-2745-B55C-60BBBD5D6937}" type="presOf" srcId="{A498F317-7242-FD43-B6D5-854762766057}" destId="{CD7D2BBE-3FBD-0949-9182-CDE79E1839B5}" srcOrd="0" destOrd="0" presId="urn:microsoft.com/office/officeart/2009/3/layout/CircleRelationship"/>
    <dgm:cxn modelId="{E7596477-7125-224B-9A8D-B5E0E6AB70DF}" type="presParOf" srcId="{CD7D2BBE-3FBD-0949-9182-CDE79E1839B5}" destId="{954BE5B0-D123-FB46-88EF-446676BA3A41}" srcOrd="0" destOrd="0" presId="urn:microsoft.com/office/officeart/2009/3/layout/CircleRelationship"/>
    <dgm:cxn modelId="{886754AF-88EB-0B41-9617-39186A5877FB}" type="presParOf" srcId="{CD7D2BBE-3FBD-0949-9182-CDE79E1839B5}" destId="{37E21B3D-2C75-4E47-9D30-4556CFC2C72F}" srcOrd="1" destOrd="0" presId="urn:microsoft.com/office/officeart/2009/3/layout/CircleRelationship"/>
    <dgm:cxn modelId="{399BFD49-F92F-BB4A-AAC5-3440F16092FE}" type="presParOf" srcId="{CD7D2BBE-3FBD-0949-9182-CDE79E1839B5}" destId="{93DC815A-F003-C647-9BA9-98199718FF00}" srcOrd="2" destOrd="0" presId="urn:microsoft.com/office/officeart/2009/3/layout/CircleRelationship"/>
    <dgm:cxn modelId="{EADF03DF-C7DF-644A-82EF-302C99BFD06A}" type="presParOf" srcId="{CD7D2BBE-3FBD-0949-9182-CDE79E1839B5}" destId="{5A2C2E73-D812-2446-9E88-A2D360142EDB}" srcOrd="3" destOrd="0" presId="urn:microsoft.com/office/officeart/2009/3/layout/CircleRelationship"/>
    <dgm:cxn modelId="{6CA78BA3-91B6-4343-A2EA-DF2902C56DF2}" type="presParOf" srcId="{CD7D2BBE-3FBD-0949-9182-CDE79E1839B5}" destId="{133D2CE8-5A6A-7F4E-A7F6-15A051146CCC}" srcOrd="4" destOrd="0" presId="urn:microsoft.com/office/officeart/2009/3/layout/CircleRelationship"/>
    <dgm:cxn modelId="{1ACBF9A9-CB76-9945-A02A-9E9EEB334A2C}" type="presParOf" srcId="{CD7D2BBE-3FBD-0949-9182-CDE79E1839B5}" destId="{5E6AC05D-98FC-DE4E-BD27-CE377D47BBE5}" srcOrd="5" destOrd="0" presId="urn:microsoft.com/office/officeart/2009/3/layout/CircleRelationship"/>
    <dgm:cxn modelId="{57B5DCD3-15B2-6446-AAF5-3C4160B433A0}" type="presParOf" srcId="{CD7D2BBE-3FBD-0949-9182-CDE79E1839B5}" destId="{1510B073-C6A8-D64D-AE5B-0BD56B00BFE1}" srcOrd="6" destOrd="0" presId="urn:microsoft.com/office/officeart/2009/3/layout/CircleRelationship"/>
    <dgm:cxn modelId="{3049190B-71E5-DC42-9DEF-F1BFBEBDEC13}" type="presParOf" srcId="{CD7D2BBE-3FBD-0949-9182-CDE79E1839B5}" destId="{A7375FCF-E771-7846-8D7C-63C36118F22B}" srcOrd="7" destOrd="0" presId="urn:microsoft.com/office/officeart/2009/3/layout/CircleRelationship"/>
    <dgm:cxn modelId="{7FA5C1D0-7A82-AD47-BC5C-C820746BC8D1}" type="presParOf" srcId="{CD7D2BBE-3FBD-0949-9182-CDE79E1839B5}" destId="{5E4D2B4A-B396-D144-900E-DFC6AF2839F8}" srcOrd="8" destOrd="0" presId="urn:microsoft.com/office/officeart/2009/3/layout/CircleRelationship"/>
    <dgm:cxn modelId="{054D0455-5969-9B4E-B19C-BEA9562ECC73}" type="presParOf" srcId="{5E4D2B4A-B396-D144-900E-DFC6AF2839F8}" destId="{FA8B4766-DCB6-CF4E-91D9-85EF1BA66928}" srcOrd="0" destOrd="0" presId="urn:microsoft.com/office/officeart/2009/3/layout/CircleRelationship"/>
    <dgm:cxn modelId="{97E86CC1-E80E-144C-ACFC-6D5DE7FEFFA2}" type="presParOf" srcId="{CD7D2BBE-3FBD-0949-9182-CDE79E1839B5}" destId="{2E35480D-6F09-2B46-B093-C2AEC9265470}" srcOrd="9" destOrd="0" presId="urn:microsoft.com/office/officeart/2009/3/layout/CircleRelationship"/>
    <dgm:cxn modelId="{719CE1F7-117C-4343-AB98-16C2E2C58E20}" type="presParOf" srcId="{2E35480D-6F09-2B46-B093-C2AEC9265470}" destId="{1FB0C1E1-EE1B-3C4B-B63D-7DDDA209E1BD}" srcOrd="0" destOrd="0" presId="urn:microsoft.com/office/officeart/2009/3/layout/CircleRelationship"/>
    <dgm:cxn modelId="{8F85C6A0-7F95-084A-89C1-EF1B72AF48D0}" type="presParOf" srcId="{CD7D2BBE-3FBD-0949-9182-CDE79E1839B5}" destId="{F2153247-1598-204C-99BE-621FCEA0F945}" srcOrd="10" destOrd="0" presId="urn:microsoft.com/office/officeart/2009/3/layout/CircleRelationship"/>
    <dgm:cxn modelId="{6D8A5F66-F61E-5142-B7DF-63D6309F26BE}" type="presParOf" srcId="{CD7D2BBE-3FBD-0949-9182-CDE79E1839B5}" destId="{6EC6DF7B-FED5-DA41-BC87-B743521B8636}" srcOrd="11" destOrd="0" presId="urn:microsoft.com/office/officeart/2009/3/layout/CircleRelationship"/>
    <dgm:cxn modelId="{9A528571-3177-464C-ACF0-D25A564DCA68}" type="presParOf" srcId="{6EC6DF7B-FED5-DA41-BC87-B743521B8636}" destId="{665CD862-0BF7-4143-85D4-56081454EDB6}" srcOrd="0" destOrd="0" presId="urn:microsoft.com/office/officeart/2009/3/layout/CircleRelationship"/>
    <dgm:cxn modelId="{716E23F1-D6C6-D44A-A456-6E30464618F1}" type="presParOf" srcId="{CD7D2BBE-3FBD-0949-9182-CDE79E1839B5}" destId="{C775ED95-4446-A748-B76E-F71DFEE7530C}" srcOrd="12" destOrd="0" presId="urn:microsoft.com/office/officeart/2009/3/layout/CircleRelationship"/>
    <dgm:cxn modelId="{63DA4C4D-202A-DA4B-B8DE-BE93D12F04F9}" type="presParOf" srcId="{C775ED95-4446-A748-B76E-F71DFEE7530C}" destId="{C2446AE9-8C66-4340-B4C4-3B8CBC20EC3F}" srcOrd="0" destOrd="0" presId="urn:microsoft.com/office/officeart/2009/3/layout/CircleRelationship"/>
    <dgm:cxn modelId="{95036DED-9330-4E41-A8DD-4BD079D5C010}" type="presParOf" srcId="{CD7D2BBE-3FBD-0949-9182-CDE79E1839B5}" destId="{FDFDF29C-05BD-754D-84B1-37A52889BC62}" srcOrd="13" destOrd="0" presId="urn:microsoft.com/office/officeart/2009/3/layout/CircleRelationship"/>
    <dgm:cxn modelId="{0A0A446A-EF87-5843-A70A-4482BDB6C378}" type="presParOf" srcId="{FDFDF29C-05BD-754D-84B1-37A52889BC62}" destId="{E8737D9D-32B4-9847-8DCF-2738F0ECDFCB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C8EDCD-11CE-4074-ABDF-2C2BDDAEABCE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8F6F0D4-E104-414E-A732-472911C9100A}">
      <dgm:prSet/>
      <dgm:spPr/>
      <dgm:t>
        <a:bodyPr/>
        <a:lstStyle/>
        <a:p>
          <a:r>
            <a:rPr lang="en-US" b="1"/>
            <a:t>Customer commendations</a:t>
          </a:r>
        </a:p>
      </dgm:t>
    </dgm:pt>
    <dgm:pt modelId="{0F264468-B714-4FA4-8425-ED78F56C289C}" type="parTrans" cxnId="{9036BCF5-61E0-4C7F-8D06-4336FC25C9CE}">
      <dgm:prSet/>
      <dgm:spPr/>
      <dgm:t>
        <a:bodyPr/>
        <a:lstStyle/>
        <a:p>
          <a:endParaRPr lang="en-US"/>
        </a:p>
      </dgm:t>
    </dgm:pt>
    <dgm:pt modelId="{3D296A67-5CC9-42EA-8A67-4906D235AD4A}" type="sibTrans" cxnId="{9036BCF5-61E0-4C7F-8D06-4336FC25C9CE}">
      <dgm:prSet/>
      <dgm:spPr/>
      <dgm:t>
        <a:bodyPr/>
        <a:lstStyle/>
        <a:p>
          <a:endParaRPr lang="en-US"/>
        </a:p>
      </dgm:t>
    </dgm:pt>
    <dgm:pt modelId="{27DD6BA8-A1AC-4C56-ACE5-90DB95FA8F17}">
      <dgm:prSet/>
      <dgm:spPr/>
      <dgm:t>
        <a:bodyPr/>
        <a:lstStyle/>
        <a:p>
          <a:r>
            <a:rPr lang="en-US"/>
            <a:t>Great customer service!</a:t>
          </a:r>
        </a:p>
      </dgm:t>
    </dgm:pt>
    <dgm:pt modelId="{EA48AFB2-A850-4676-97E8-AE6AC2EF6FB3}" type="parTrans" cxnId="{4C81D1CC-9FE7-4AB3-8F0F-2EEAC28D0188}">
      <dgm:prSet/>
      <dgm:spPr/>
      <dgm:t>
        <a:bodyPr/>
        <a:lstStyle/>
        <a:p>
          <a:endParaRPr lang="en-US"/>
        </a:p>
      </dgm:t>
    </dgm:pt>
    <dgm:pt modelId="{3F787ECC-4692-4867-9D95-E158D8AD97E5}" type="sibTrans" cxnId="{4C81D1CC-9FE7-4AB3-8F0F-2EEAC28D0188}">
      <dgm:prSet/>
      <dgm:spPr/>
      <dgm:t>
        <a:bodyPr/>
        <a:lstStyle/>
        <a:p>
          <a:endParaRPr lang="en-US"/>
        </a:p>
      </dgm:t>
    </dgm:pt>
    <dgm:pt modelId="{A0B87DB7-76B3-442F-9946-F20A6C3A8B92}">
      <dgm:prSet/>
      <dgm:spPr/>
      <dgm:t>
        <a:bodyPr/>
        <a:lstStyle/>
        <a:p>
          <a:r>
            <a:rPr lang="en-US"/>
            <a:t>Cable car operator: He's quietly one of the greatest ambassadors for the city.</a:t>
          </a:r>
        </a:p>
      </dgm:t>
    </dgm:pt>
    <dgm:pt modelId="{C957E545-822A-49E2-A54F-81951645F8C1}" type="parTrans" cxnId="{91A6DA96-5B00-4986-B97F-C271DC84FFC4}">
      <dgm:prSet/>
      <dgm:spPr/>
      <dgm:t>
        <a:bodyPr/>
        <a:lstStyle/>
        <a:p>
          <a:endParaRPr lang="en-US"/>
        </a:p>
      </dgm:t>
    </dgm:pt>
    <dgm:pt modelId="{30A1CC15-133D-4E8D-A1DC-C00ACDB15A54}" type="sibTrans" cxnId="{91A6DA96-5B00-4986-B97F-C271DC84FFC4}">
      <dgm:prSet/>
      <dgm:spPr/>
      <dgm:t>
        <a:bodyPr/>
        <a:lstStyle/>
        <a:p>
          <a:endParaRPr lang="en-US"/>
        </a:p>
      </dgm:t>
    </dgm:pt>
    <dgm:pt modelId="{7E298E71-4670-4FC3-9778-A9196C76EDB0}">
      <dgm:prSet/>
      <dgm:spPr/>
      <dgm:t>
        <a:bodyPr/>
        <a:lstStyle/>
        <a:p>
          <a:r>
            <a:rPr lang="en-US"/>
            <a:t>Great, timely, friendly service! </a:t>
          </a:r>
        </a:p>
      </dgm:t>
    </dgm:pt>
    <dgm:pt modelId="{0200C1E5-9CBF-4AB0-8FC0-318E52BC723E}" type="parTrans" cxnId="{2D3206A8-2E3C-4BA7-B92F-2280CFBFB02E}">
      <dgm:prSet/>
      <dgm:spPr/>
      <dgm:t>
        <a:bodyPr/>
        <a:lstStyle/>
        <a:p>
          <a:endParaRPr lang="en-US"/>
        </a:p>
      </dgm:t>
    </dgm:pt>
    <dgm:pt modelId="{DAAF8398-DB6A-4295-862C-93724DC85206}" type="sibTrans" cxnId="{2D3206A8-2E3C-4BA7-B92F-2280CFBFB02E}">
      <dgm:prSet/>
      <dgm:spPr/>
      <dgm:t>
        <a:bodyPr/>
        <a:lstStyle/>
        <a:p>
          <a:endParaRPr lang="en-US"/>
        </a:p>
      </dgm:t>
    </dgm:pt>
    <dgm:pt modelId="{F6BC9490-78D2-4801-8B6F-9E747B6035B1}">
      <dgm:prSet/>
      <dgm:spPr/>
      <dgm:t>
        <a:bodyPr/>
        <a:lstStyle/>
        <a:p>
          <a:r>
            <a:rPr lang="en-US"/>
            <a:t>Driver is always friendly, kind, and considerate</a:t>
          </a:r>
        </a:p>
      </dgm:t>
    </dgm:pt>
    <dgm:pt modelId="{3F1024EF-BC7C-4BA5-927D-91AE587B5DF2}" type="parTrans" cxnId="{B98A5A06-B6F5-4D72-BFAD-0AA6E9119A69}">
      <dgm:prSet/>
      <dgm:spPr/>
      <dgm:t>
        <a:bodyPr/>
        <a:lstStyle/>
        <a:p>
          <a:endParaRPr lang="en-US"/>
        </a:p>
      </dgm:t>
    </dgm:pt>
    <dgm:pt modelId="{E658B536-EFDC-45D0-87CC-508A202C2DDC}" type="sibTrans" cxnId="{B98A5A06-B6F5-4D72-BFAD-0AA6E9119A69}">
      <dgm:prSet/>
      <dgm:spPr/>
      <dgm:t>
        <a:bodyPr/>
        <a:lstStyle/>
        <a:p>
          <a:endParaRPr lang="en-US"/>
        </a:p>
      </dgm:t>
    </dgm:pt>
    <dgm:pt modelId="{30E56F6C-65B7-4E0E-9CC2-F7BAB84DA52B}">
      <dgm:prSet/>
      <dgm:spPr/>
      <dgm:t>
        <a:bodyPr/>
        <a:lstStyle/>
        <a:p>
          <a:r>
            <a:rPr lang="en-US"/>
            <a:t>Did his job with kindness and respect.</a:t>
          </a:r>
        </a:p>
      </dgm:t>
    </dgm:pt>
    <dgm:pt modelId="{42B657B9-9746-42A3-94DE-246A5EB6ED8C}" type="parTrans" cxnId="{327211A8-A5C7-4857-BA45-3708EEFBDDC1}">
      <dgm:prSet/>
      <dgm:spPr/>
      <dgm:t>
        <a:bodyPr/>
        <a:lstStyle/>
        <a:p>
          <a:endParaRPr lang="en-US"/>
        </a:p>
      </dgm:t>
    </dgm:pt>
    <dgm:pt modelId="{5ADD2E01-BFCD-4A06-83BF-0DF2A7AD852A}" type="sibTrans" cxnId="{327211A8-A5C7-4857-BA45-3708EEFBDDC1}">
      <dgm:prSet/>
      <dgm:spPr/>
      <dgm:t>
        <a:bodyPr/>
        <a:lstStyle/>
        <a:p>
          <a:endParaRPr lang="en-US"/>
        </a:p>
      </dgm:t>
    </dgm:pt>
    <dgm:pt modelId="{0BFB008A-27FE-44EA-90C9-FB35BF7839F0}">
      <dgm:prSet/>
      <dgm:spPr/>
      <dgm:t>
        <a:bodyPr/>
        <a:lstStyle/>
        <a:p>
          <a:r>
            <a:rPr lang="en-US"/>
            <a:t>Great job, especially serving disabled and wheelchair passengers.</a:t>
          </a:r>
        </a:p>
      </dgm:t>
    </dgm:pt>
    <dgm:pt modelId="{E0054A14-F25B-41B3-9B49-856A159F6AAE}" type="parTrans" cxnId="{AC118411-4348-4BEE-9970-EB5CBD8629F6}">
      <dgm:prSet/>
      <dgm:spPr/>
      <dgm:t>
        <a:bodyPr/>
        <a:lstStyle/>
        <a:p>
          <a:endParaRPr lang="en-US"/>
        </a:p>
      </dgm:t>
    </dgm:pt>
    <dgm:pt modelId="{FADAA8ED-98B0-4390-8C3B-12D4367B8EEA}" type="sibTrans" cxnId="{AC118411-4348-4BEE-9970-EB5CBD8629F6}">
      <dgm:prSet/>
      <dgm:spPr/>
      <dgm:t>
        <a:bodyPr/>
        <a:lstStyle/>
        <a:p>
          <a:endParaRPr lang="en-US"/>
        </a:p>
      </dgm:t>
    </dgm:pt>
    <dgm:pt modelId="{2B4A8A4A-7F16-4E35-A190-EF98B363B84D}" type="pres">
      <dgm:prSet presAssocID="{FEC8EDCD-11CE-4074-ABDF-2C2BDDAEABCE}" presName="vert0" presStyleCnt="0">
        <dgm:presLayoutVars>
          <dgm:dir/>
          <dgm:animOne val="branch"/>
          <dgm:animLvl val="lvl"/>
        </dgm:presLayoutVars>
      </dgm:prSet>
      <dgm:spPr/>
    </dgm:pt>
    <dgm:pt modelId="{85941837-0490-45A6-AD04-05A8BF6A6ED4}" type="pres">
      <dgm:prSet presAssocID="{68F6F0D4-E104-414E-A732-472911C9100A}" presName="thickLine" presStyleLbl="alignNode1" presStyleIdx="0" presStyleCnt="7"/>
      <dgm:spPr/>
    </dgm:pt>
    <dgm:pt modelId="{CA6E2EBE-C427-4099-94E6-8051A2E0F677}" type="pres">
      <dgm:prSet presAssocID="{68F6F0D4-E104-414E-A732-472911C9100A}" presName="horz1" presStyleCnt="0"/>
      <dgm:spPr/>
    </dgm:pt>
    <dgm:pt modelId="{4F0B3828-1C93-4B98-8DFE-BF7DAD6DF4E4}" type="pres">
      <dgm:prSet presAssocID="{68F6F0D4-E104-414E-A732-472911C9100A}" presName="tx1" presStyleLbl="revTx" presStyleIdx="0" presStyleCnt="7"/>
      <dgm:spPr/>
    </dgm:pt>
    <dgm:pt modelId="{F5388D2D-E06E-4484-A8E6-AF54F0ED28E5}" type="pres">
      <dgm:prSet presAssocID="{68F6F0D4-E104-414E-A732-472911C9100A}" presName="vert1" presStyleCnt="0"/>
      <dgm:spPr/>
    </dgm:pt>
    <dgm:pt modelId="{368C32FF-5C08-4D9A-B010-612969459E67}" type="pres">
      <dgm:prSet presAssocID="{27DD6BA8-A1AC-4C56-ACE5-90DB95FA8F17}" presName="thickLine" presStyleLbl="alignNode1" presStyleIdx="1" presStyleCnt="7"/>
      <dgm:spPr/>
    </dgm:pt>
    <dgm:pt modelId="{7AB1F7C9-FAA6-43AC-8297-333C7409E415}" type="pres">
      <dgm:prSet presAssocID="{27DD6BA8-A1AC-4C56-ACE5-90DB95FA8F17}" presName="horz1" presStyleCnt="0"/>
      <dgm:spPr/>
    </dgm:pt>
    <dgm:pt modelId="{7474C88F-28BF-44C9-A9D2-2568382D884F}" type="pres">
      <dgm:prSet presAssocID="{27DD6BA8-A1AC-4C56-ACE5-90DB95FA8F17}" presName="tx1" presStyleLbl="revTx" presStyleIdx="1" presStyleCnt="7"/>
      <dgm:spPr/>
    </dgm:pt>
    <dgm:pt modelId="{C1F13B90-4766-42D0-BDEA-54A64863219C}" type="pres">
      <dgm:prSet presAssocID="{27DD6BA8-A1AC-4C56-ACE5-90DB95FA8F17}" presName="vert1" presStyleCnt="0"/>
      <dgm:spPr/>
    </dgm:pt>
    <dgm:pt modelId="{92F10862-89CB-4488-93FB-803BA7F2C63F}" type="pres">
      <dgm:prSet presAssocID="{0BFB008A-27FE-44EA-90C9-FB35BF7839F0}" presName="thickLine" presStyleLbl="alignNode1" presStyleIdx="2" presStyleCnt="7"/>
      <dgm:spPr/>
    </dgm:pt>
    <dgm:pt modelId="{7BD4ED09-EECB-406B-ACB8-2EF489FE87A8}" type="pres">
      <dgm:prSet presAssocID="{0BFB008A-27FE-44EA-90C9-FB35BF7839F0}" presName="horz1" presStyleCnt="0"/>
      <dgm:spPr/>
    </dgm:pt>
    <dgm:pt modelId="{4DBA9636-F362-42D9-B5D4-B8F17250CACE}" type="pres">
      <dgm:prSet presAssocID="{0BFB008A-27FE-44EA-90C9-FB35BF7839F0}" presName="tx1" presStyleLbl="revTx" presStyleIdx="2" presStyleCnt="7"/>
      <dgm:spPr/>
    </dgm:pt>
    <dgm:pt modelId="{5CEE68B5-DE2B-451C-9A82-DABB210A99FA}" type="pres">
      <dgm:prSet presAssocID="{0BFB008A-27FE-44EA-90C9-FB35BF7839F0}" presName="vert1" presStyleCnt="0"/>
      <dgm:spPr/>
    </dgm:pt>
    <dgm:pt modelId="{B7553549-BDB1-48CD-A1F0-BCCF90A4376A}" type="pres">
      <dgm:prSet presAssocID="{A0B87DB7-76B3-442F-9946-F20A6C3A8B92}" presName="thickLine" presStyleLbl="alignNode1" presStyleIdx="3" presStyleCnt="7"/>
      <dgm:spPr/>
    </dgm:pt>
    <dgm:pt modelId="{EE5F3BF9-7959-46D0-B807-059076824C45}" type="pres">
      <dgm:prSet presAssocID="{A0B87DB7-76B3-442F-9946-F20A6C3A8B92}" presName="horz1" presStyleCnt="0"/>
      <dgm:spPr/>
    </dgm:pt>
    <dgm:pt modelId="{11E601B9-1812-43ED-A403-72B6308E5E8D}" type="pres">
      <dgm:prSet presAssocID="{A0B87DB7-76B3-442F-9946-F20A6C3A8B92}" presName="tx1" presStyleLbl="revTx" presStyleIdx="3" presStyleCnt="7"/>
      <dgm:spPr/>
    </dgm:pt>
    <dgm:pt modelId="{2D14102E-FF68-46AA-AEAB-587B4C472363}" type="pres">
      <dgm:prSet presAssocID="{A0B87DB7-76B3-442F-9946-F20A6C3A8B92}" presName="vert1" presStyleCnt="0"/>
      <dgm:spPr/>
    </dgm:pt>
    <dgm:pt modelId="{E996E281-D545-4129-B57B-47C6EAAA80A2}" type="pres">
      <dgm:prSet presAssocID="{7E298E71-4670-4FC3-9778-A9196C76EDB0}" presName="thickLine" presStyleLbl="alignNode1" presStyleIdx="4" presStyleCnt="7"/>
      <dgm:spPr/>
    </dgm:pt>
    <dgm:pt modelId="{E2114D22-4EFE-4B90-BA2C-C21876144472}" type="pres">
      <dgm:prSet presAssocID="{7E298E71-4670-4FC3-9778-A9196C76EDB0}" presName="horz1" presStyleCnt="0"/>
      <dgm:spPr/>
    </dgm:pt>
    <dgm:pt modelId="{9988EFAB-B847-4FFE-B89A-501DB5D08693}" type="pres">
      <dgm:prSet presAssocID="{7E298E71-4670-4FC3-9778-A9196C76EDB0}" presName="tx1" presStyleLbl="revTx" presStyleIdx="4" presStyleCnt="7"/>
      <dgm:spPr/>
    </dgm:pt>
    <dgm:pt modelId="{D4B7BF04-CA3C-42E9-B57B-E31422B30825}" type="pres">
      <dgm:prSet presAssocID="{7E298E71-4670-4FC3-9778-A9196C76EDB0}" presName="vert1" presStyleCnt="0"/>
      <dgm:spPr/>
    </dgm:pt>
    <dgm:pt modelId="{BB67E506-8E1B-442B-91D0-3775197324B3}" type="pres">
      <dgm:prSet presAssocID="{F6BC9490-78D2-4801-8B6F-9E747B6035B1}" presName="thickLine" presStyleLbl="alignNode1" presStyleIdx="5" presStyleCnt="7"/>
      <dgm:spPr/>
    </dgm:pt>
    <dgm:pt modelId="{A8A9A720-F320-48CE-9F5E-BA6E91C5296F}" type="pres">
      <dgm:prSet presAssocID="{F6BC9490-78D2-4801-8B6F-9E747B6035B1}" presName="horz1" presStyleCnt="0"/>
      <dgm:spPr/>
    </dgm:pt>
    <dgm:pt modelId="{1D93BF56-528D-4021-9D45-9D686932D743}" type="pres">
      <dgm:prSet presAssocID="{F6BC9490-78D2-4801-8B6F-9E747B6035B1}" presName="tx1" presStyleLbl="revTx" presStyleIdx="5" presStyleCnt="7"/>
      <dgm:spPr/>
    </dgm:pt>
    <dgm:pt modelId="{63C18F24-5B90-4771-852C-DBDF108580C2}" type="pres">
      <dgm:prSet presAssocID="{F6BC9490-78D2-4801-8B6F-9E747B6035B1}" presName="vert1" presStyleCnt="0"/>
      <dgm:spPr/>
    </dgm:pt>
    <dgm:pt modelId="{44CF527A-1A6F-48D1-B79C-CE524E7F0F8D}" type="pres">
      <dgm:prSet presAssocID="{30E56F6C-65B7-4E0E-9CC2-F7BAB84DA52B}" presName="thickLine" presStyleLbl="alignNode1" presStyleIdx="6" presStyleCnt="7"/>
      <dgm:spPr/>
    </dgm:pt>
    <dgm:pt modelId="{DE11B750-129E-4B32-8E0C-E7CF837350C4}" type="pres">
      <dgm:prSet presAssocID="{30E56F6C-65B7-4E0E-9CC2-F7BAB84DA52B}" presName="horz1" presStyleCnt="0"/>
      <dgm:spPr/>
    </dgm:pt>
    <dgm:pt modelId="{F208DFC1-FA99-4C47-A76F-D2DD02EAD4F7}" type="pres">
      <dgm:prSet presAssocID="{30E56F6C-65B7-4E0E-9CC2-F7BAB84DA52B}" presName="tx1" presStyleLbl="revTx" presStyleIdx="6" presStyleCnt="7"/>
      <dgm:spPr/>
    </dgm:pt>
    <dgm:pt modelId="{E0C4BCFF-2DE8-42BF-B8E3-F21E1BE9FF0D}" type="pres">
      <dgm:prSet presAssocID="{30E56F6C-65B7-4E0E-9CC2-F7BAB84DA52B}" presName="vert1" presStyleCnt="0"/>
      <dgm:spPr/>
    </dgm:pt>
  </dgm:ptLst>
  <dgm:cxnLst>
    <dgm:cxn modelId="{B98A5A06-B6F5-4D72-BFAD-0AA6E9119A69}" srcId="{FEC8EDCD-11CE-4074-ABDF-2C2BDDAEABCE}" destId="{F6BC9490-78D2-4801-8B6F-9E747B6035B1}" srcOrd="5" destOrd="0" parTransId="{3F1024EF-BC7C-4BA5-927D-91AE587B5DF2}" sibTransId="{E658B536-EFDC-45D0-87CC-508A202C2DDC}"/>
    <dgm:cxn modelId="{AC118411-4348-4BEE-9970-EB5CBD8629F6}" srcId="{FEC8EDCD-11CE-4074-ABDF-2C2BDDAEABCE}" destId="{0BFB008A-27FE-44EA-90C9-FB35BF7839F0}" srcOrd="2" destOrd="0" parTransId="{E0054A14-F25B-41B3-9B49-856A159F6AAE}" sibTransId="{FADAA8ED-98B0-4390-8C3B-12D4367B8EEA}"/>
    <dgm:cxn modelId="{CDB50541-5396-4B38-9AD2-75CC66EAD018}" type="presOf" srcId="{0BFB008A-27FE-44EA-90C9-FB35BF7839F0}" destId="{4DBA9636-F362-42D9-B5D4-B8F17250CACE}" srcOrd="0" destOrd="0" presId="urn:microsoft.com/office/officeart/2008/layout/LinedList"/>
    <dgm:cxn modelId="{CC77CA52-C838-4B10-AE87-6AC6257123D5}" type="presOf" srcId="{27DD6BA8-A1AC-4C56-ACE5-90DB95FA8F17}" destId="{7474C88F-28BF-44C9-A9D2-2568382D884F}" srcOrd="0" destOrd="0" presId="urn:microsoft.com/office/officeart/2008/layout/LinedList"/>
    <dgm:cxn modelId="{0AB8C955-0934-475C-ADC1-3D956C1BAB97}" type="presOf" srcId="{68F6F0D4-E104-414E-A732-472911C9100A}" destId="{4F0B3828-1C93-4B98-8DFE-BF7DAD6DF4E4}" srcOrd="0" destOrd="0" presId="urn:microsoft.com/office/officeart/2008/layout/LinedList"/>
    <dgm:cxn modelId="{6EDBC481-A216-4E03-A583-F41FA1B4551A}" type="presOf" srcId="{FEC8EDCD-11CE-4074-ABDF-2C2BDDAEABCE}" destId="{2B4A8A4A-7F16-4E35-A190-EF98B363B84D}" srcOrd="0" destOrd="0" presId="urn:microsoft.com/office/officeart/2008/layout/LinedList"/>
    <dgm:cxn modelId="{BACE298F-D968-4DD1-99F4-C3A035F5C690}" type="presOf" srcId="{F6BC9490-78D2-4801-8B6F-9E747B6035B1}" destId="{1D93BF56-528D-4021-9D45-9D686932D743}" srcOrd="0" destOrd="0" presId="urn:microsoft.com/office/officeart/2008/layout/LinedList"/>
    <dgm:cxn modelId="{91A6DA96-5B00-4986-B97F-C271DC84FFC4}" srcId="{FEC8EDCD-11CE-4074-ABDF-2C2BDDAEABCE}" destId="{A0B87DB7-76B3-442F-9946-F20A6C3A8B92}" srcOrd="3" destOrd="0" parTransId="{C957E545-822A-49E2-A54F-81951645F8C1}" sibTransId="{30A1CC15-133D-4E8D-A1DC-C00ACDB15A54}"/>
    <dgm:cxn modelId="{2D3206A8-2E3C-4BA7-B92F-2280CFBFB02E}" srcId="{FEC8EDCD-11CE-4074-ABDF-2C2BDDAEABCE}" destId="{7E298E71-4670-4FC3-9778-A9196C76EDB0}" srcOrd="4" destOrd="0" parTransId="{0200C1E5-9CBF-4AB0-8FC0-318E52BC723E}" sibTransId="{DAAF8398-DB6A-4295-862C-93724DC85206}"/>
    <dgm:cxn modelId="{327211A8-A5C7-4857-BA45-3708EEFBDDC1}" srcId="{FEC8EDCD-11CE-4074-ABDF-2C2BDDAEABCE}" destId="{30E56F6C-65B7-4E0E-9CC2-F7BAB84DA52B}" srcOrd="6" destOrd="0" parTransId="{42B657B9-9746-42A3-94DE-246A5EB6ED8C}" sibTransId="{5ADD2E01-BFCD-4A06-83BF-0DF2A7AD852A}"/>
    <dgm:cxn modelId="{2DB993AC-402B-4146-A09C-BEFD800A348E}" type="presOf" srcId="{30E56F6C-65B7-4E0E-9CC2-F7BAB84DA52B}" destId="{F208DFC1-FA99-4C47-A76F-D2DD02EAD4F7}" srcOrd="0" destOrd="0" presId="urn:microsoft.com/office/officeart/2008/layout/LinedList"/>
    <dgm:cxn modelId="{CAAA93B6-1E0E-4518-9866-5EFEB94D55B3}" type="presOf" srcId="{7E298E71-4670-4FC3-9778-A9196C76EDB0}" destId="{9988EFAB-B847-4FFE-B89A-501DB5D08693}" srcOrd="0" destOrd="0" presId="urn:microsoft.com/office/officeart/2008/layout/LinedList"/>
    <dgm:cxn modelId="{4A87F1C8-851F-4868-BD13-486568D19A88}" type="presOf" srcId="{A0B87DB7-76B3-442F-9946-F20A6C3A8B92}" destId="{11E601B9-1812-43ED-A403-72B6308E5E8D}" srcOrd="0" destOrd="0" presId="urn:microsoft.com/office/officeart/2008/layout/LinedList"/>
    <dgm:cxn modelId="{4C81D1CC-9FE7-4AB3-8F0F-2EEAC28D0188}" srcId="{FEC8EDCD-11CE-4074-ABDF-2C2BDDAEABCE}" destId="{27DD6BA8-A1AC-4C56-ACE5-90DB95FA8F17}" srcOrd="1" destOrd="0" parTransId="{EA48AFB2-A850-4676-97E8-AE6AC2EF6FB3}" sibTransId="{3F787ECC-4692-4867-9D95-E158D8AD97E5}"/>
    <dgm:cxn modelId="{9036BCF5-61E0-4C7F-8D06-4336FC25C9CE}" srcId="{FEC8EDCD-11CE-4074-ABDF-2C2BDDAEABCE}" destId="{68F6F0D4-E104-414E-A732-472911C9100A}" srcOrd="0" destOrd="0" parTransId="{0F264468-B714-4FA4-8425-ED78F56C289C}" sibTransId="{3D296A67-5CC9-42EA-8A67-4906D235AD4A}"/>
    <dgm:cxn modelId="{4697219F-8DB5-499D-8D36-6F844A4E09E9}" type="presParOf" srcId="{2B4A8A4A-7F16-4E35-A190-EF98B363B84D}" destId="{85941837-0490-45A6-AD04-05A8BF6A6ED4}" srcOrd="0" destOrd="0" presId="urn:microsoft.com/office/officeart/2008/layout/LinedList"/>
    <dgm:cxn modelId="{ED53F3F9-9A43-45B1-B49F-3F165571D81F}" type="presParOf" srcId="{2B4A8A4A-7F16-4E35-A190-EF98B363B84D}" destId="{CA6E2EBE-C427-4099-94E6-8051A2E0F677}" srcOrd="1" destOrd="0" presId="urn:microsoft.com/office/officeart/2008/layout/LinedList"/>
    <dgm:cxn modelId="{B075E98E-E145-4A60-9EF6-2DFFADA74720}" type="presParOf" srcId="{CA6E2EBE-C427-4099-94E6-8051A2E0F677}" destId="{4F0B3828-1C93-4B98-8DFE-BF7DAD6DF4E4}" srcOrd="0" destOrd="0" presId="urn:microsoft.com/office/officeart/2008/layout/LinedList"/>
    <dgm:cxn modelId="{C4D630E5-3C2B-4A56-BD87-712F3A80793E}" type="presParOf" srcId="{CA6E2EBE-C427-4099-94E6-8051A2E0F677}" destId="{F5388D2D-E06E-4484-A8E6-AF54F0ED28E5}" srcOrd="1" destOrd="0" presId="urn:microsoft.com/office/officeart/2008/layout/LinedList"/>
    <dgm:cxn modelId="{F6E975E4-1744-42E1-9349-3B2145949242}" type="presParOf" srcId="{2B4A8A4A-7F16-4E35-A190-EF98B363B84D}" destId="{368C32FF-5C08-4D9A-B010-612969459E67}" srcOrd="2" destOrd="0" presId="urn:microsoft.com/office/officeart/2008/layout/LinedList"/>
    <dgm:cxn modelId="{0901FC37-B61A-4EEA-8B4E-DCE850828261}" type="presParOf" srcId="{2B4A8A4A-7F16-4E35-A190-EF98B363B84D}" destId="{7AB1F7C9-FAA6-43AC-8297-333C7409E415}" srcOrd="3" destOrd="0" presId="urn:microsoft.com/office/officeart/2008/layout/LinedList"/>
    <dgm:cxn modelId="{33F0215B-36CE-4E5F-BBF1-796A4387623F}" type="presParOf" srcId="{7AB1F7C9-FAA6-43AC-8297-333C7409E415}" destId="{7474C88F-28BF-44C9-A9D2-2568382D884F}" srcOrd="0" destOrd="0" presId="urn:microsoft.com/office/officeart/2008/layout/LinedList"/>
    <dgm:cxn modelId="{6B7B9A35-096E-407F-B7C7-1E48EE67FB09}" type="presParOf" srcId="{7AB1F7C9-FAA6-43AC-8297-333C7409E415}" destId="{C1F13B90-4766-42D0-BDEA-54A64863219C}" srcOrd="1" destOrd="0" presId="urn:microsoft.com/office/officeart/2008/layout/LinedList"/>
    <dgm:cxn modelId="{85FBA58F-19FA-4D4B-A485-BCBFC66E8128}" type="presParOf" srcId="{2B4A8A4A-7F16-4E35-A190-EF98B363B84D}" destId="{92F10862-89CB-4488-93FB-803BA7F2C63F}" srcOrd="4" destOrd="0" presId="urn:microsoft.com/office/officeart/2008/layout/LinedList"/>
    <dgm:cxn modelId="{A7DBFBCA-8170-448A-A63C-B20BCB00DF3B}" type="presParOf" srcId="{2B4A8A4A-7F16-4E35-A190-EF98B363B84D}" destId="{7BD4ED09-EECB-406B-ACB8-2EF489FE87A8}" srcOrd="5" destOrd="0" presId="urn:microsoft.com/office/officeart/2008/layout/LinedList"/>
    <dgm:cxn modelId="{9A492851-C4B7-4497-8E84-EBFF8872B3D6}" type="presParOf" srcId="{7BD4ED09-EECB-406B-ACB8-2EF489FE87A8}" destId="{4DBA9636-F362-42D9-B5D4-B8F17250CACE}" srcOrd="0" destOrd="0" presId="urn:microsoft.com/office/officeart/2008/layout/LinedList"/>
    <dgm:cxn modelId="{AE0735DF-18AA-43D5-928E-296B9D724CDB}" type="presParOf" srcId="{7BD4ED09-EECB-406B-ACB8-2EF489FE87A8}" destId="{5CEE68B5-DE2B-451C-9A82-DABB210A99FA}" srcOrd="1" destOrd="0" presId="urn:microsoft.com/office/officeart/2008/layout/LinedList"/>
    <dgm:cxn modelId="{88489B33-6923-4779-AEFD-2CCF89EB1134}" type="presParOf" srcId="{2B4A8A4A-7F16-4E35-A190-EF98B363B84D}" destId="{B7553549-BDB1-48CD-A1F0-BCCF90A4376A}" srcOrd="6" destOrd="0" presId="urn:microsoft.com/office/officeart/2008/layout/LinedList"/>
    <dgm:cxn modelId="{7D12D0ED-10E4-4106-871E-4482701FAFD9}" type="presParOf" srcId="{2B4A8A4A-7F16-4E35-A190-EF98B363B84D}" destId="{EE5F3BF9-7959-46D0-B807-059076824C45}" srcOrd="7" destOrd="0" presId="urn:microsoft.com/office/officeart/2008/layout/LinedList"/>
    <dgm:cxn modelId="{B9601CE9-48C2-4CE0-BD3C-6C6D01290D7C}" type="presParOf" srcId="{EE5F3BF9-7959-46D0-B807-059076824C45}" destId="{11E601B9-1812-43ED-A403-72B6308E5E8D}" srcOrd="0" destOrd="0" presId="urn:microsoft.com/office/officeart/2008/layout/LinedList"/>
    <dgm:cxn modelId="{917B192F-A891-462F-9966-2507BB53720C}" type="presParOf" srcId="{EE5F3BF9-7959-46D0-B807-059076824C45}" destId="{2D14102E-FF68-46AA-AEAB-587B4C472363}" srcOrd="1" destOrd="0" presId="urn:microsoft.com/office/officeart/2008/layout/LinedList"/>
    <dgm:cxn modelId="{F716148F-5A04-4356-8AB4-421A987CDD00}" type="presParOf" srcId="{2B4A8A4A-7F16-4E35-A190-EF98B363B84D}" destId="{E996E281-D545-4129-B57B-47C6EAAA80A2}" srcOrd="8" destOrd="0" presId="urn:microsoft.com/office/officeart/2008/layout/LinedList"/>
    <dgm:cxn modelId="{9F8DFC12-4D1F-410D-8450-B8C433A24813}" type="presParOf" srcId="{2B4A8A4A-7F16-4E35-A190-EF98B363B84D}" destId="{E2114D22-4EFE-4B90-BA2C-C21876144472}" srcOrd="9" destOrd="0" presId="urn:microsoft.com/office/officeart/2008/layout/LinedList"/>
    <dgm:cxn modelId="{0AC1AADC-83E9-40D2-A9CD-46037E7175F9}" type="presParOf" srcId="{E2114D22-4EFE-4B90-BA2C-C21876144472}" destId="{9988EFAB-B847-4FFE-B89A-501DB5D08693}" srcOrd="0" destOrd="0" presId="urn:microsoft.com/office/officeart/2008/layout/LinedList"/>
    <dgm:cxn modelId="{04724F5C-A733-40E2-820B-38E8F7F11537}" type="presParOf" srcId="{E2114D22-4EFE-4B90-BA2C-C21876144472}" destId="{D4B7BF04-CA3C-42E9-B57B-E31422B30825}" srcOrd="1" destOrd="0" presId="urn:microsoft.com/office/officeart/2008/layout/LinedList"/>
    <dgm:cxn modelId="{471AB66D-DB3F-4513-8A69-EA0722045D9D}" type="presParOf" srcId="{2B4A8A4A-7F16-4E35-A190-EF98B363B84D}" destId="{BB67E506-8E1B-442B-91D0-3775197324B3}" srcOrd="10" destOrd="0" presId="urn:microsoft.com/office/officeart/2008/layout/LinedList"/>
    <dgm:cxn modelId="{108C657E-065A-4C4D-9F89-A3D865C1B899}" type="presParOf" srcId="{2B4A8A4A-7F16-4E35-A190-EF98B363B84D}" destId="{A8A9A720-F320-48CE-9F5E-BA6E91C5296F}" srcOrd="11" destOrd="0" presId="urn:microsoft.com/office/officeart/2008/layout/LinedList"/>
    <dgm:cxn modelId="{3F4AFA62-AD91-431B-A404-E5F21A6FDA1E}" type="presParOf" srcId="{A8A9A720-F320-48CE-9F5E-BA6E91C5296F}" destId="{1D93BF56-528D-4021-9D45-9D686932D743}" srcOrd="0" destOrd="0" presId="urn:microsoft.com/office/officeart/2008/layout/LinedList"/>
    <dgm:cxn modelId="{49B6B28C-FD84-4064-A2F6-10BCED0AC2D8}" type="presParOf" srcId="{A8A9A720-F320-48CE-9F5E-BA6E91C5296F}" destId="{63C18F24-5B90-4771-852C-DBDF108580C2}" srcOrd="1" destOrd="0" presId="urn:microsoft.com/office/officeart/2008/layout/LinedList"/>
    <dgm:cxn modelId="{9C52696C-7FD5-4C1B-ADAE-E243B75D2055}" type="presParOf" srcId="{2B4A8A4A-7F16-4E35-A190-EF98B363B84D}" destId="{44CF527A-1A6F-48D1-B79C-CE524E7F0F8D}" srcOrd="12" destOrd="0" presId="urn:microsoft.com/office/officeart/2008/layout/LinedList"/>
    <dgm:cxn modelId="{77A26383-49F1-41C3-A228-3508A39DB895}" type="presParOf" srcId="{2B4A8A4A-7F16-4E35-A190-EF98B363B84D}" destId="{DE11B750-129E-4B32-8E0C-E7CF837350C4}" srcOrd="13" destOrd="0" presId="urn:microsoft.com/office/officeart/2008/layout/LinedList"/>
    <dgm:cxn modelId="{E3201476-C4EB-47F9-AACB-20CDBB7FDB40}" type="presParOf" srcId="{DE11B750-129E-4B32-8E0C-E7CF837350C4}" destId="{F208DFC1-FA99-4C47-A76F-D2DD02EAD4F7}" srcOrd="0" destOrd="0" presId="urn:microsoft.com/office/officeart/2008/layout/LinedList"/>
    <dgm:cxn modelId="{95001093-E8AF-4203-9040-06BDA8E71569}" type="presParOf" srcId="{DE11B750-129E-4B32-8E0C-E7CF837350C4}" destId="{E0C4BCFF-2DE8-42BF-B8E3-F21E1BE9FF0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4BE5B0-D123-FB46-88EF-446676BA3A41}">
      <dsp:nvSpPr>
        <dsp:cNvPr id="0" name=""/>
        <dsp:cNvSpPr/>
      </dsp:nvSpPr>
      <dsp:spPr>
        <a:xfrm>
          <a:off x="1928626" y="158495"/>
          <a:ext cx="3478858" cy="34787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/>
        </a:p>
      </dsp:txBody>
      <dsp:txXfrm>
        <a:off x="2438093" y="667951"/>
        <a:ext cx="2459924" cy="2459872"/>
      </dsp:txXfrm>
    </dsp:sp>
    <dsp:sp modelId="{37E21B3D-2C75-4E47-9D30-4556CFC2C72F}">
      <dsp:nvSpPr>
        <dsp:cNvPr id="0" name=""/>
        <dsp:cNvSpPr/>
      </dsp:nvSpPr>
      <dsp:spPr>
        <a:xfrm>
          <a:off x="3913588" y="0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C815A-F003-C647-9BA9-98199718FF00}">
      <dsp:nvSpPr>
        <dsp:cNvPr id="0" name=""/>
        <dsp:cNvSpPr/>
      </dsp:nvSpPr>
      <dsp:spPr>
        <a:xfrm>
          <a:off x="2997452" y="3378809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2C2E73-D812-2446-9E88-A2D360142EDB}">
      <dsp:nvSpPr>
        <dsp:cNvPr id="0" name=""/>
        <dsp:cNvSpPr/>
      </dsp:nvSpPr>
      <dsp:spPr>
        <a:xfrm>
          <a:off x="5631343" y="157032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3D2CE8-5A6A-7F4E-A7F6-15A051146CCC}">
      <dsp:nvSpPr>
        <dsp:cNvPr id="0" name=""/>
        <dsp:cNvSpPr/>
      </dsp:nvSpPr>
      <dsp:spPr>
        <a:xfrm>
          <a:off x="4290782" y="3677107"/>
          <a:ext cx="386899" cy="386892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6AC05D-98FC-DE4E-BD27-CE377D47BBE5}">
      <dsp:nvSpPr>
        <dsp:cNvPr id="0" name=""/>
        <dsp:cNvSpPr/>
      </dsp:nvSpPr>
      <dsp:spPr>
        <a:xfrm>
          <a:off x="3077031" y="549859"/>
          <a:ext cx="280146" cy="28041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10B073-C6A8-D64D-AE5B-0BD56B00BFE1}">
      <dsp:nvSpPr>
        <dsp:cNvPr id="0" name=""/>
        <dsp:cNvSpPr/>
      </dsp:nvSpPr>
      <dsp:spPr>
        <a:xfrm>
          <a:off x="2193892" y="2153920"/>
          <a:ext cx="280146" cy="2804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375FCF-E771-7846-8D7C-63C36118F22B}">
      <dsp:nvSpPr>
        <dsp:cNvPr id="0" name=""/>
        <dsp:cNvSpPr/>
      </dsp:nvSpPr>
      <dsp:spPr>
        <a:xfrm>
          <a:off x="841685" y="786383"/>
          <a:ext cx="1414317" cy="1413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1048807" y="993439"/>
        <a:ext cx="1000073" cy="999753"/>
      </dsp:txXfrm>
    </dsp:sp>
    <dsp:sp modelId="{FA8B4766-DCB6-CF4E-91D9-85EF1BA66928}">
      <dsp:nvSpPr>
        <dsp:cNvPr id="0" name=""/>
        <dsp:cNvSpPr/>
      </dsp:nvSpPr>
      <dsp:spPr>
        <a:xfrm>
          <a:off x="3522160" y="562051"/>
          <a:ext cx="386899" cy="38689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B0C1E1-EE1B-3C4B-B63D-7DDDA209E1BD}">
      <dsp:nvSpPr>
        <dsp:cNvPr id="0" name=""/>
        <dsp:cNvSpPr/>
      </dsp:nvSpPr>
      <dsp:spPr>
        <a:xfrm>
          <a:off x="974318" y="2614777"/>
          <a:ext cx="699394" cy="69941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153247-1598-204C-99BE-621FCEA0F945}">
      <dsp:nvSpPr>
        <dsp:cNvPr id="0" name=""/>
        <dsp:cNvSpPr/>
      </dsp:nvSpPr>
      <dsp:spPr>
        <a:xfrm>
          <a:off x="5763976" y="121107"/>
          <a:ext cx="1414317" cy="14138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5971098" y="328163"/>
        <a:ext cx="1000073" cy="999753"/>
      </dsp:txXfrm>
    </dsp:sp>
    <dsp:sp modelId="{665CD862-0BF7-4143-85D4-56081454EDB6}">
      <dsp:nvSpPr>
        <dsp:cNvPr id="0" name=""/>
        <dsp:cNvSpPr/>
      </dsp:nvSpPr>
      <dsp:spPr>
        <a:xfrm>
          <a:off x="5133162" y="1097279"/>
          <a:ext cx="386899" cy="38689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446AE9-8C66-4340-B4C4-3B8CBC20EC3F}">
      <dsp:nvSpPr>
        <dsp:cNvPr id="0" name=""/>
        <dsp:cNvSpPr/>
      </dsp:nvSpPr>
      <dsp:spPr>
        <a:xfrm>
          <a:off x="708405" y="3447084"/>
          <a:ext cx="280146" cy="2804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37D9D-32B4-9847-8DCF-2738F0ECDFCB}">
      <dsp:nvSpPr>
        <dsp:cNvPr id="0" name=""/>
        <dsp:cNvSpPr/>
      </dsp:nvSpPr>
      <dsp:spPr>
        <a:xfrm>
          <a:off x="3502103" y="3047999"/>
          <a:ext cx="280146" cy="2804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941837-0490-45A6-AD04-05A8BF6A6ED4}">
      <dsp:nvSpPr>
        <dsp:cNvPr id="0" name=""/>
        <dsp:cNvSpPr/>
      </dsp:nvSpPr>
      <dsp:spPr>
        <a:xfrm>
          <a:off x="0" y="57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F0B3828-1C93-4B98-8DFE-BF7DAD6DF4E4}">
      <dsp:nvSpPr>
        <dsp:cNvPr id="0" name=""/>
        <dsp:cNvSpPr/>
      </dsp:nvSpPr>
      <dsp:spPr>
        <a:xfrm>
          <a:off x="0" y="57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Customer commendations</a:t>
          </a:r>
        </a:p>
      </dsp:txBody>
      <dsp:txXfrm>
        <a:off x="0" y="578"/>
        <a:ext cx="4741018" cy="676790"/>
      </dsp:txXfrm>
    </dsp:sp>
    <dsp:sp modelId="{368C32FF-5C08-4D9A-B010-612969459E67}">
      <dsp:nvSpPr>
        <dsp:cNvPr id="0" name=""/>
        <dsp:cNvSpPr/>
      </dsp:nvSpPr>
      <dsp:spPr>
        <a:xfrm>
          <a:off x="0" y="67736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474C88F-28BF-44C9-A9D2-2568382D884F}">
      <dsp:nvSpPr>
        <dsp:cNvPr id="0" name=""/>
        <dsp:cNvSpPr/>
      </dsp:nvSpPr>
      <dsp:spPr>
        <a:xfrm>
          <a:off x="0" y="67736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Great customer service!</a:t>
          </a:r>
        </a:p>
      </dsp:txBody>
      <dsp:txXfrm>
        <a:off x="0" y="677368"/>
        <a:ext cx="4741018" cy="676790"/>
      </dsp:txXfrm>
    </dsp:sp>
    <dsp:sp modelId="{92F10862-89CB-4488-93FB-803BA7F2C63F}">
      <dsp:nvSpPr>
        <dsp:cNvPr id="0" name=""/>
        <dsp:cNvSpPr/>
      </dsp:nvSpPr>
      <dsp:spPr>
        <a:xfrm>
          <a:off x="0" y="135415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BA9636-F362-42D9-B5D4-B8F17250CACE}">
      <dsp:nvSpPr>
        <dsp:cNvPr id="0" name=""/>
        <dsp:cNvSpPr/>
      </dsp:nvSpPr>
      <dsp:spPr>
        <a:xfrm>
          <a:off x="0" y="135415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Great job, especially serving disabled and wheelchair passengers.</a:t>
          </a:r>
        </a:p>
      </dsp:txBody>
      <dsp:txXfrm>
        <a:off x="0" y="1354158"/>
        <a:ext cx="4741018" cy="676790"/>
      </dsp:txXfrm>
    </dsp:sp>
    <dsp:sp modelId="{B7553549-BDB1-48CD-A1F0-BCCF90A4376A}">
      <dsp:nvSpPr>
        <dsp:cNvPr id="0" name=""/>
        <dsp:cNvSpPr/>
      </dsp:nvSpPr>
      <dsp:spPr>
        <a:xfrm>
          <a:off x="0" y="203094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1E601B9-1812-43ED-A403-72B6308E5E8D}">
      <dsp:nvSpPr>
        <dsp:cNvPr id="0" name=""/>
        <dsp:cNvSpPr/>
      </dsp:nvSpPr>
      <dsp:spPr>
        <a:xfrm>
          <a:off x="0" y="203094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Cable car operator: He's quietly one of the greatest ambassadors for the city.</a:t>
          </a:r>
        </a:p>
      </dsp:txBody>
      <dsp:txXfrm>
        <a:off x="0" y="2030948"/>
        <a:ext cx="4741018" cy="676790"/>
      </dsp:txXfrm>
    </dsp:sp>
    <dsp:sp modelId="{E996E281-D545-4129-B57B-47C6EAAA80A2}">
      <dsp:nvSpPr>
        <dsp:cNvPr id="0" name=""/>
        <dsp:cNvSpPr/>
      </dsp:nvSpPr>
      <dsp:spPr>
        <a:xfrm>
          <a:off x="0" y="270773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988EFAB-B847-4FFE-B89A-501DB5D08693}">
      <dsp:nvSpPr>
        <dsp:cNvPr id="0" name=""/>
        <dsp:cNvSpPr/>
      </dsp:nvSpPr>
      <dsp:spPr>
        <a:xfrm>
          <a:off x="0" y="270773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Great, timely, friendly service! </a:t>
          </a:r>
        </a:p>
      </dsp:txBody>
      <dsp:txXfrm>
        <a:off x="0" y="2707738"/>
        <a:ext cx="4741018" cy="676790"/>
      </dsp:txXfrm>
    </dsp:sp>
    <dsp:sp modelId="{BB67E506-8E1B-442B-91D0-3775197324B3}">
      <dsp:nvSpPr>
        <dsp:cNvPr id="0" name=""/>
        <dsp:cNvSpPr/>
      </dsp:nvSpPr>
      <dsp:spPr>
        <a:xfrm>
          <a:off x="0" y="338452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D93BF56-528D-4021-9D45-9D686932D743}">
      <dsp:nvSpPr>
        <dsp:cNvPr id="0" name=""/>
        <dsp:cNvSpPr/>
      </dsp:nvSpPr>
      <dsp:spPr>
        <a:xfrm>
          <a:off x="0" y="338452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Driver is always friendly, kind, and considerate</a:t>
          </a:r>
        </a:p>
      </dsp:txBody>
      <dsp:txXfrm>
        <a:off x="0" y="3384528"/>
        <a:ext cx="4741018" cy="676790"/>
      </dsp:txXfrm>
    </dsp:sp>
    <dsp:sp modelId="{44CF527A-1A6F-48D1-B79C-CE524E7F0F8D}">
      <dsp:nvSpPr>
        <dsp:cNvPr id="0" name=""/>
        <dsp:cNvSpPr/>
      </dsp:nvSpPr>
      <dsp:spPr>
        <a:xfrm>
          <a:off x="0" y="4061318"/>
          <a:ext cx="4741018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08DFC1-FA99-4C47-A76F-D2DD02EAD4F7}">
      <dsp:nvSpPr>
        <dsp:cNvPr id="0" name=""/>
        <dsp:cNvSpPr/>
      </dsp:nvSpPr>
      <dsp:spPr>
        <a:xfrm>
          <a:off x="0" y="4061318"/>
          <a:ext cx="4741018" cy="6767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Did his job with kindness and respect.</a:t>
          </a:r>
        </a:p>
      </dsp:txBody>
      <dsp:txXfrm>
        <a:off x="0" y="4061318"/>
        <a:ext cx="4741018" cy="676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71697" cy="46608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755" y="1"/>
            <a:ext cx="2971697" cy="466088"/>
          </a:xfrm>
          <a:prstGeom prst="rect">
            <a:avLst/>
          </a:prstGeom>
        </p:spPr>
        <p:txBody>
          <a:bodyPr vert="horz" lIns="90443" tIns="45222" rIns="90443" bIns="45222" rtlCol="0"/>
          <a:lstStyle>
            <a:lvl1pPr algn="r">
              <a:defRPr sz="1200"/>
            </a:lvl1pPr>
          </a:lstStyle>
          <a:p>
            <a:fld id="{C26C9035-3E25-4807-AA86-38F25EBCD2FB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12"/>
            <a:ext cx="2971697" cy="466088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l">
              <a:defRPr sz="1200"/>
            </a:lvl1pPr>
          </a:lstStyle>
          <a:p>
            <a:r>
              <a:rPr lang="en-US"/>
              <a:t>Date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755" y="8830312"/>
            <a:ext cx="2971697" cy="466088"/>
          </a:xfrm>
          <a:prstGeom prst="rect">
            <a:avLst/>
          </a:prstGeom>
        </p:spPr>
        <p:txBody>
          <a:bodyPr vert="horz" lIns="90443" tIns="45222" rIns="90443" bIns="45222" rtlCol="0" anchor="b"/>
          <a:lstStyle>
            <a:lvl1pPr algn="r">
              <a:defRPr sz="1200"/>
            </a:lvl1pPr>
          </a:lstStyle>
          <a:p>
            <a:fld id="{E97972C1-921F-40A8-A410-E104123B51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900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4" y="1"/>
            <a:ext cx="2971800" cy="466435"/>
          </a:xfrm>
          <a:prstGeom prst="rect">
            <a:avLst/>
          </a:prstGeom>
        </p:spPr>
        <p:txBody>
          <a:bodyPr vert="horz" lIns="92307" tIns="46153" rIns="92307" bIns="46153" rtlCol="0"/>
          <a:lstStyle>
            <a:lvl1pPr algn="r">
              <a:defRPr sz="1200"/>
            </a:lvl1pPr>
          </a:lstStyle>
          <a:p>
            <a:fld id="{C16791AC-725B-5E48-91FD-35599A0DB87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7" tIns="46153" rIns="92307" bIns="461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7"/>
          </a:xfrm>
          <a:prstGeom prst="rect">
            <a:avLst/>
          </a:prstGeom>
        </p:spPr>
        <p:txBody>
          <a:bodyPr vert="horz" lIns="92307" tIns="46153" rIns="92307" bIns="46153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9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l">
              <a:defRPr sz="1200"/>
            </a:lvl1pPr>
          </a:lstStyle>
          <a:p>
            <a:r>
              <a:rPr lang="en-US"/>
              <a:t>Date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4" y="8829969"/>
            <a:ext cx="2971800" cy="466434"/>
          </a:xfrm>
          <a:prstGeom prst="rect">
            <a:avLst/>
          </a:prstGeom>
        </p:spPr>
        <p:txBody>
          <a:bodyPr vert="horz" lIns="92307" tIns="46153" rIns="92307" bIns="46153" rtlCol="0" anchor="b"/>
          <a:lstStyle>
            <a:lvl1pPr algn="r">
              <a:defRPr sz="1200"/>
            </a:lvl1pPr>
          </a:lstStyle>
          <a:p>
            <a:fld id="{5814265E-79F9-9041-953E-9F13B7EFB5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42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sites/default/files/reports-and-documents/2024/03/3-5-24_mtab_item_12b_operating_budget_update_-_slide_presentation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media/38206/download?inlin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blog/2024-muni-rider-survey-shows-big-improvement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sites/default/files/reports-and-documents/2024/03/3-5-24_mtab_item_12b_operating_budget_update_-_slide_presentation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sites/default/files/reports-and-documents/2024/03/3-5-24_mtab_item_12b_operating_budget_update_-_slide_presentation.pdf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fmta.com/sites/default/files/reports-and-documents/2024/03/3-5-24_mtab_item_12b_operating_budget_update_-_slide_presentation.pdf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Meeting welcome and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59DA2C-77DC-4F27-BC10-8B113F4060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647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C8BABD-8F64-2871-2088-F330614DD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C6A289-6F1C-17E2-BC93-7356D84A89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BEDDFB-1EB0-948E-F6EE-4C224D60A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Slide 7 from here: </a:t>
            </a:r>
            <a:r>
              <a:rPr lang="en-US">
                <a:hlinkClick r:id="rId3"/>
              </a:rPr>
              <a:t>PowerPoint Presentation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20FB8-B24F-8C4A-0237-3FD9E6BEF1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195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A2F82-FE13-CF51-D86F-E3897E62C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564057-EC76-4BD8-5F4D-A7DA91DDE4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4CBC26-C749-1483-74F3-BC625D460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Page 35 of this ppt </a:t>
            </a:r>
            <a:r>
              <a:rPr lang="en-US">
                <a:hlinkClick r:id="rId3"/>
              </a:rPr>
              <a:t>download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Is this the "</a:t>
            </a:r>
            <a:r>
              <a:rPr lang="en-US" err="1">
                <a:ea typeface="Calibri"/>
                <a:cs typeface="Calibri"/>
              </a:rPr>
              <a:t>transit"piece</a:t>
            </a:r>
            <a:r>
              <a:rPr lang="en-US">
                <a:ea typeface="Calibri"/>
                <a:cs typeface="Calibri"/>
              </a:rPr>
              <a:t> of the pie above, that makes up 7%?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862A2-137B-AFEC-26F5-5FE4FA910D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566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42EB-79F7-F191-4187-ECB9E9ABB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4A982-19CF-1540-B20D-CE70F4F0E3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B4AF23-BE05-B259-6E49-986250AAD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15000"/>
              </a:lnSpc>
              <a:spcAft>
                <a:spcPts val="816"/>
              </a:spcAft>
              <a:buFont typeface="Arial" panose="020B0604020202020204" pitchFamily="34" charset="0"/>
              <a:buNone/>
            </a:pPr>
            <a:endParaRPr lang="en-US" sz="1700" b="1" kern="100"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A8B91-A875-3473-E704-D9A9A13E1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81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62CF9-E945-C524-8213-A511F4983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E65B3B-0865-87EF-9E08-0BBB2DC2D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13662-C170-9C24-208A-DF7514FB53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Let’s start w the revenue we do have control over.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26EF04-0116-8FF1-AD5D-BC6AF4714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313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AA1E4-50F0-6380-8A19-5A26C7ECC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B1D1E8-8621-7E4E-E9F5-D710652BD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9538" y="1181100"/>
            <a:ext cx="4251325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0C2689-808E-5B89-EF41-CE96E14F1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538AB2-4D62-62C0-1966-9DC73AD48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9AD93-60B6-4E16-B4A6-FC86B32D0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006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0B449-C1A1-EF71-33A9-561BF2F2D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EDA7BF-51C9-CDC7-BBEC-9127B2612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9538" y="1181100"/>
            <a:ext cx="4251325" cy="3189288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6F5C53-EDFB-D9FA-B8FC-6D06E6529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705E30-2F38-CA03-A29F-89D47F480E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9AD93-60B6-4E16-B4A6-FC86B32D0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145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9538" y="1181100"/>
            <a:ext cx="425132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86F9B9-D5EC-4E00-53CF-F0E457EFA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9AD93-60B6-4E16-B4A6-FC86B32D04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382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9B698-A5B6-01FF-C3A7-DC0BDC6D4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1A56F4-FEC4-31A5-320E-B89C14A6A0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C06AA4-1F97-5403-30F2-09EC3993D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lnSpc>
                <a:spcPct val="115000"/>
              </a:lnSpc>
              <a:spcAft>
                <a:spcPts val="816"/>
              </a:spcAft>
              <a:buFont typeface="Arial" panose="020B0604020202020204" pitchFamily="34" charset="0"/>
              <a:buChar char="•"/>
            </a:pPr>
            <a:endParaRPr lang="en-US" sz="1700" kern="100"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1F563-79AD-5C82-23D5-1F6D175515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000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0E1D2-7425-2B55-1968-2DAE43D66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45DE07-413B-FC3E-B294-892274B8D0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45C7B3-3961-0516-1F73-A0B44F374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lnSpc>
                <a:spcPct val="115000"/>
              </a:lnSpc>
              <a:spcAft>
                <a:spcPts val="816"/>
              </a:spcAft>
              <a:buFont typeface="Arial" panose="020B0604020202020204" pitchFamily="34" charset="0"/>
              <a:buChar char="•"/>
            </a:pPr>
            <a:endParaRPr lang="en-US" sz="1700" kern="100"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976069-ADC9-168B-EFFF-59D3A56465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5673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413AA-B2C1-0543-9395-A996539E8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951128-D033-3610-B861-1DF427FC6D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FF24CE-1924-B7E4-BA43-1512C6E93E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lnSpc>
                <a:spcPct val="115000"/>
              </a:lnSpc>
              <a:spcAft>
                <a:spcPts val="816"/>
              </a:spcAft>
              <a:buFont typeface="Arial" panose="020B0604020202020204" pitchFamily="34" charset="0"/>
              <a:buChar char="•"/>
            </a:pPr>
            <a:endParaRPr lang="en-US" sz="1700" kern="100"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1C4C-6D72-07A9-7DFB-21F690821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14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300" kern="100">
                <a:solidFill>
                  <a:srgbClr val="000000"/>
                </a:solidFill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really wanted to emphasize the importance of Muni not just for San Francisco, but for the entire Bay Area.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300" kern="100">
                <a:solidFill>
                  <a:srgbClr val="000000"/>
                </a:solidFill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committed to a strong Bay Area – to helping achieve our region’s climate goals, our equity goals, and—especially important right now—our economic recovery goals.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3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Muni carries over half of Bay Area transit riders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3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About 55% of all regional transit trips start or end in San Francisco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US" sz="13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Almost half of all Bay Area interagency transit transfers are to or from Muni</a:t>
            </a:r>
            <a:endParaRPr lang="en-US" sz="12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>
                <a:effectLst/>
                <a:latin typeface="Graphein Pro Light" panose="020B0402020204020204" pitchFamily="34" charset="0"/>
                <a:ea typeface="Aptos" panose="020B0004020202020204" pitchFamily="34" charset="0"/>
              </a:rPr>
              <a:t>Ted Egan, SF’s Chief Economist told the Muni Funding Working Group: </a:t>
            </a:r>
            <a:r>
              <a:rPr lang="en-US" sz="1300" b="1">
                <a:effectLst/>
                <a:latin typeface="Graphein Pro Light" panose="020B0402020204020204" pitchFamily="34" charset="0"/>
                <a:ea typeface="Aptos" panose="020B0004020202020204" pitchFamily="34" charset="0"/>
              </a:rPr>
              <a:t>“If we don’t have a solvent transit agency, we will never have economic recovery.”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48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D13E8-60DF-EDBE-D093-62C0A5B08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546982-9422-5A43-1C79-FA394C4629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F6816-BF70-BEC4-0C5C-A49F081ABF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lnSpc>
                <a:spcPct val="115000"/>
              </a:lnSpc>
              <a:spcAft>
                <a:spcPts val="816"/>
              </a:spcAft>
              <a:buFont typeface="Arial" panose="020B0604020202020204" pitchFamily="34" charset="0"/>
              <a:buChar char="•"/>
            </a:pPr>
            <a:endParaRPr lang="en-US" sz="1700" kern="100"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E3A3B-45A8-5529-E11F-9161D9258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685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984EB-CB88-A104-232A-D567078E3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A7E95-3931-2777-3E58-3041A6CF8F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32665B-D512-4EEC-A182-C2B3E7CB81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B8D80-E8E4-6B68-4400-445E0F222F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9162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700" kern="100">
              <a:effectLst/>
              <a:latin typeface="Graphein Pro Light" panose="020B0402020204020204" pitchFamily="34" charset="0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304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ker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Thank you for listening! We now have time for your questions and comments.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503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71488-8548-1C94-47A3-37E9EC0C8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738427-7198-7207-5971-2F8D04635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B3D5FD-9D49-FE35-9DA3-44692399B4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>
                <a:latin typeface="Graphein Pro Light"/>
                <a:cs typeface="Graphein Pro Light" panose="020B0402020204020204" pitchFamily="34" charset="0"/>
              </a:rPr>
              <a:t>Now we turn to the operating budget.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B5BFD-1023-4706-83DF-C8AE7D7B5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3953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4D799-23A3-635C-C8EA-84359B91B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C31C9A-6041-88D7-1DD9-25BFB3A55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449211-52CD-8C4D-CE7C-32B33F83B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89ECC-8177-A5F5-A810-3C61A164C4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9753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877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E8A8C-A50B-E76A-B3F2-3B26842A0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9CDEE9-F2EF-3360-1348-04C50BC73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63FDBD-7377-9B73-5B89-4DBE01708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Note that Visitor parking does not increase RPP over cost recovery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06F37-F11F-D9D1-1E0C-86BDD299DA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0291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840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DA7CFF-5F3D-319F-7D23-D240B74C2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E353E6-FB38-64AC-F1AA-48F015412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70B36-F9A9-ACA8-8375-03C567C72A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CAF9B-010C-054A-6CBB-D94BB8163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41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analysis of 2024 ridership.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265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b="1">
              <a:solidFill>
                <a:srgbClr val="4472C4"/>
              </a:solidFill>
              <a:latin typeface="Graphein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919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45EE9-8CFC-8C5D-8F6B-63EEC6EDF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B06014-F235-C5DB-6C06-FAF730732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41600-CDFB-8CD9-FDF4-E9DC5BD75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870DD-D5ED-0EF8-C12E-516B18E14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115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98B65-20FB-581D-BA6F-721B1F5A4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77101B-C6DE-BDAA-319F-37EC7950B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FD4C74-B8B9-8F92-7268-F13ED300A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C4147-B4D5-0504-3EE4-D0C2296AB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445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4472C4"/>
              </a:solidFill>
              <a:latin typeface="Graphein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313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B46E8-D512-42BC-93BD-2EA989982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E04F6-D04E-8BCF-BD9F-D94C41FA13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4EF7AF-BE54-2789-DE6B-7FCC24077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9D15B-FCFD-DD32-F5B7-5EA8965183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8926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rgbClr val="4472C4"/>
              </a:solidFill>
              <a:latin typeface="Graphein Pro L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035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7C729-149A-E1F6-54C4-9F87D405C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1847F9-2B98-29C8-1CC5-4A4C957B8F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8F1364-71A4-1F2E-BC05-8387B0695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7DA0-80FF-2A9A-8D69-B4BE5A08A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114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solidFill>
                <a:schemeClr val="accent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B9E7A-09EF-46B3-86C4-047599E181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47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March 2025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01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8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Muni riders have noticed our improvements: In our </a:t>
            </a:r>
            <a:r>
              <a:rPr lang="en-US" sz="1800" u="sng" kern="100">
                <a:solidFill>
                  <a:srgbClr val="467886"/>
                </a:solidFill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2024 Muni Rider Survey</a:t>
            </a:r>
            <a:r>
              <a:rPr lang="en-US" sz="18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they gave us their highest satisfaction rating in 20 years. 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kern="100">
                <a:effectLst/>
                <a:latin typeface="Graphein Pro Light" panose="020B04020202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72% of riders surveyed this year rate Muni as excellent or good.</a:t>
            </a:r>
            <a:endParaRPr lang="en-US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Light" panose="020B0402020204020204" pitchFamily="34" charset="0"/>
                <a:ea typeface="Aptos" panose="020B0004020202020204" pitchFamily="34" charset="0"/>
              </a:rPr>
              <a:t>This is 6% higher than the last time we surveyed Muni riders in 2022. 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>
                <a:effectLst/>
                <a:latin typeface="Graphein Pro Light" panose="020B0402020204020204" pitchFamily="34" charset="0"/>
              </a:rPr>
              <a:t>This slide shows an example of the many commendations our staff receive every day.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6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b="0">
                <a:latin typeface="Graphein Pro Light"/>
                <a:cs typeface="Graphein Pro Light" panose="020B0402020204020204" pitchFamily="34" charset="0"/>
              </a:rPr>
              <a:t>Now we turn to the operating budget.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20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A1848-3796-4203-11A5-CCB0024F5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F989D-45AC-C1C8-0B53-06B31B6FB1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2A5E27-F7A9-B8B6-1BB4-0E97DE9A1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Slide 7 from here: </a:t>
            </a:r>
            <a:r>
              <a:rPr lang="en-US">
                <a:hlinkClick r:id="rId3"/>
              </a:rPr>
              <a:t>PowerPoint Presentation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0C48B-A8A2-ED79-3BC9-EBE59033DD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093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86660-C917-CF6D-8843-A952A089D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78C967-1936-4DCE-F22B-BFC42FFA40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D7C3F1-EF40-C877-A7F5-23031FD37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Slide 7 from here: </a:t>
            </a:r>
            <a:r>
              <a:rPr lang="en-US">
                <a:hlinkClick r:id="rId3"/>
              </a:rPr>
              <a:t>PowerPoint Presentation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8CCCF-6647-5190-B5D1-F7DE9A6D38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4265E-79F9-9041-953E-9F13B7EFB5E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583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3F12B-2F31-6971-F8DF-2CC93DE67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0FA7E6-DF1C-D726-8CA5-2BA8A7057B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B3A472-E596-BA33-71A6-FFAE37AF40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Slide 7 from here: </a:t>
            </a:r>
            <a:r>
              <a:rPr lang="en-US">
                <a:hlinkClick r:id="rId3"/>
              </a:rPr>
              <a:t>PowerPoint Presentation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1D04A-D124-9352-66BD-FCE92B27AB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14265E-79F9-9041-953E-9F13B7EFB5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7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9416D5-C734-A047-B22F-C4C7F4B44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6E7038-39F4-3A47-9730-95B6CA924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8" t="26900" r="9762" b="8743"/>
          <a:stretch/>
        </p:blipFill>
        <p:spPr>
          <a:xfrm>
            <a:off x="1" y="11152"/>
            <a:ext cx="9144000" cy="684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43584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6233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37056053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EE125CE-9BE2-ED6D-B59D-84F5994431B3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67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10908992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2AF5CF-6839-EE40-47D6-E063BC6D4FD4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7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42113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FECDF2D-C104-26BB-6343-2E88D7D1B595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346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012333934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157DE-3975-3CE9-F3C2-4AA7ADAE91B4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471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803447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E513CF9-A755-5F56-DAA5-A20303993ABD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96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599806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BE990A6-993C-DDFB-A6CE-87128ADBB9BE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13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03699525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8646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4861679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76187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376A534F-72BE-B345-87C0-883939BCC10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90883211"/>
              </p:ext>
            </p:extLst>
          </p:nvPr>
        </p:nvGraphicFramePr>
        <p:xfrm>
          <a:off x="628650" y="1391771"/>
          <a:ext cx="7886700" cy="459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1343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EF28F2-B4B8-A24F-9091-93E90613F87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646080738"/>
              </p:ext>
            </p:extLst>
          </p:nvPr>
        </p:nvGraphicFramePr>
        <p:xfrm>
          <a:off x="628650" y="1656403"/>
          <a:ext cx="7886700" cy="443311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788670">
                  <a:extLst>
                    <a:ext uri="{9D8B030D-6E8A-4147-A177-3AD203B41FA5}">
                      <a16:colId xmlns:a16="http://schemas.microsoft.com/office/drawing/2014/main" val="69589130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660308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4933111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923508454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3654012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1107769936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4247115730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2810353335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878853469"/>
                    </a:ext>
                  </a:extLst>
                </a:gridCol>
                <a:gridCol w="788670">
                  <a:extLst>
                    <a:ext uri="{9D8B030D-6E8A-4147-A177-3AD203B41FA5}">
                      <a16:colId xmlns:a16="http://schemas.microsoft.com/office/drawing/2014/main" val="3524869443"/>
                    </a:ext>
                  </a:extLst>
                </a:gridCol>
              </a:tblGrid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59029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762049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538625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3287250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2631293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862908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0558271"/>
                  </a:ext>
                </a:extLst>
              </a:tr>
              <a:tr h="5541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4309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5E8FF27-640D-0607-9B57-1618BEAEE181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65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CC364-2E9B-6248-8889-D74F19F83C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0"/>
            <a:ext cx="957798" cy="14757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2511500"/>
            <a:ext cx="7772400" cy="2044458"/>
          </a:xfrm>
        </p:spPr>
        <p:txBody>
          <a:bodyPr lIns="0" rIns="0" anchor="t" anchorCtr="0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  <a:prstGeom prst="rect">
            <a:avLst/>
          </a:prstGeom>
        </p:spPr>
        <p:txBody>
          <a:bodyPr lIns="0" rIns="0"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8712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80131"/>
          </a:xfrm>
        </p:spPr>
        <p:txBody>
          <a:bodyPr>
            <a:sp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1F4864-B805-A043-8242-97ECFE5E8A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1539875"/>
            <a:ext cx="7886700" cy="469265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latin typeface="+mn-lt"/>
              </a:defRPr>
            </a:lvl1pPr>
            <a:lvl2pPr>
              <a:defRPr sz="16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846A4A-E96B-4EF2-A02A-E50DB4190234}"/>
              </a:ext>
            </a:extLst>
          </p:cNvPr>
          <p:cNvSpPr txBox="1"/>
          <p:nvPr userDrawn="1"/>
        </p:nvSpPr>
        <p:spPr>
          <a:xfrm>
            <a:off x="1018169" y="6518187"/>
            <a:ext cx="381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  <a:p>
            <a:endParaRPr lang="en-US" sz="1400" b="0" spc="-150">
              <a:solidFill>
                <a:schemeClr val="bg1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8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3217" y="6481416"/>
            <a:ext cx="936516" cy="3765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29650" y="6467616"/>
            <a:ext cx="381000" cy="365125"/>
          </a:xfrm>
        </p:spPr>
        <p:txBody>
          <a:bodyPr/>
          <a:lstStyle>
            <a:lvl1pPr>
              <a:defRPr sz="105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9FD68CA3-B6DC-4665-A0C5-AA6CB4ED1F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049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125C6-3E1C-8F23-D689-715A5F0B4B8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</p:spPr>
        <p:txBody>
          <a:bodyPr/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97B9F1-E824-AB89-14C5-38D8C8435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28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91066983-60AA-1258-AB49-233DEC91860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</p:spPr>
        <p:txBody>
          <a:bodyPr/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B66615D1-C8BC-4A0F-FA13-77C8DA7CD9F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351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AB30D5D9-48F1-6745-B979-8FB9136C211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28650" y="1619312"/>
            <a:ext cx="7886700" cy="4496143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2F7D5-EFCF-458F-8435-E76719D575E5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2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AF4D442B-F7E0-B747-B0D7-0C903275FB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650" y="3071977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31AFB9D7-C44A-934E-95DB-83CE3C3BD1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8650" y="4579160"/>
            <a:ext cx="1811338" cy="11525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51ADB0-58A2-DA49-A10B-255095546FC2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2581275" y="1495425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72983338-01C2-8B42-A253-26316552B9D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581275" y="3071976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1">
            <a:extLst>
              <a:ext uri="{FF2B5EF4-FFF2-40B4-BE49-F238E27FC236}">
                <a16:creationId xmlns:a16="http://schemas.microsoft.com/office/drawing/2014/main" id="{8CF981F1-9951-7444-A0BE-48235FCBB881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2581274" y="4567844"/>
            <a:ext cx="5934075" cy="115252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CFFF8E-DF91-4705-91F6-2E5E6DE3052C}"/>
              </a:ext>
            </a:extLst>
          </p:cNvPr>
          <p:cNvSpPr txBox="1"/>
          <p:nvPr userDrawn="1"/>
        </p:nvSpPr>
        <p:spPr>
          <a:xfrm>
            <a:off x="1062229" y="6512578"/>
            <a:ext cx="591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5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4101B5E-185B-0F43-814D-7C01AFC555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495425"/>
            <a:ext cx="7886700" cy="349239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7027CB0-DCF2-2646-A7E5-21FA1A8DB80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0" y="5158355"/>
            <a:ext cx="7886700" cy="9960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3B9F1-C4B5-41C6-84AB-7498DEAD0D0B}"/>
              </a:ext>
            </a:extLst>
          </p:cNvPr>
          <p:cNvSpPr txBox="1"/>
          <p:nvPr userDrawn="1"/>
        </p:nvSpPr>
        <p:spPr>
          <a:xfrm>
            <a:off x="1062229" y="6512578"/>
            <a:ext cx="5914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549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paragraphs with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09F0990-C56A-B24C-B97A-DAEE498A05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05463" y="1487488"/>
            <a:ext cx="2909887" cy="4738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FB801404-3738-9544-8247-1CB5EBF7A34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487488"/>
            <a:ext cx="4741018" cy="473868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C2374-D0AF-14A7-F241-E06275AACF4E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 b="0" spc="0" baseline="0">
              <a:solidFill>
                <a:schemeClr val="bg1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6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31F4864-B805-A043-8242-97ECFE5E8A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539875"/>
            <a:ext cx="7886700" cy="469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959863-E7EE-4F8B-6273-F004F0B28C69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520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B9636D5-D484-0240-A913-3B441083854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05463" y="1539875"/>
            <a:ext cx="2909887" cy="468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Content Placeholder 11">
            <a:extLst>
              <a:ext uri="{FF2B5EF4-FFF2-40B4-BE49-F238E27FC236}">
                <a16:creationId xmlns:a16="http://schemas.microsoft.com/office/drawing/2014/main" id="{DFB8996B-6745-3048-B955-CE6760DA030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539875"/>
            <a:ext cx="4741018" cy="46863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D39171-DCDC-8143-244C-3ADAC5BACF53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48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42C119-F96F-9748-B743-54C5FD157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B26A8B4-28CA-3841-98A3-85D363D1D10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484830401"/>
              </p:ext>
            </p:extLst>
          </p:nvPr>
        </p:nvGraphicFramePr>
        <p:xfrm>
          <a:off x="628650" y="1497899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80B7AC3-E256-CA80-4292-C5468D9609CB}"/>
              </a:ext>
            </a:extLst>
          </p:cNvPr>
          <p:cNvSpPr txBox="1"/>
          <p:nvPr userDrawn="1"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FFFF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>
              <a:solidFill>
                <a:srgbClr val="FFFFFF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74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F4C56BC-9C24-2849-B228-B144F1032EBF}"/>
              </a:ext>
            </a:extLst>
          </p:cNvPr>
          <p:cNvSpPr/>
          <p:nvPr userDrawn="1"/>
        </p:nvSpPr>
        <p:spPr>
          <a:xfrm>
            <a:off x="0" y="6481417"/>
            <a:ext cx="9143999" cy="3765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1419" y="6481416"/>
            <a:ext cx="880111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900" smtClean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5954" y="6481416"/>
            <a:ext cx="6307824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l">
              <a:defRPr lang="en-US" sz="1400" dirty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>
              <a:latin typeface="+mn-lt"/>
              <a:cs typeface="Graphein Pro Light" panose="020B0402020204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481416"/>
            <a:ext cx="544830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lvl1pPr algn="r">
              <a:defRPr lang="en-US" sz="900" smtClean="0">
                <a:solidFill>
                  <a:schemeClr val="bg1"/>
                </a:solidFill>
                <a:latin typeface="+mj-lt"/>
              </a:defRPr>
            </a:lvl1pPr>
          </a:lstStyle>
          <a:p>
            <a:fld id="{A35144F6-0C2C-D04D-8184-207D780665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88CC0F1-332A-6340-9D96-5ADDFAB159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4000"/>
            <a:ext cx="7886700" cy="4652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F9CDD-E5BE-564C-BA58-BF1901FD228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481416"/>
            <a:ext cx="1075955" cy="37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672" r:id="rId2"/>
    <p:sldLayoutId id="2147483715" r:id="rId3"/>
    <p:sldLayoutId id="2147483719" r:id="rId4"/>
    <p:sldLayoutId id="2147483720" r:id="rId5"/>
    <p:sldLayoutId id="2147483717" r:id="rId6"/>
    <p:sldLayoutId id="2147483716" r:id="rId7"/>
    <p:sldLayoutId id="2147483718" r:id="rId8"/>
    <p:sldLayoutId id="2147483714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12" r:id="rId16"/>
    <p:sldLayoutId id="2147483709" r:id="rId17"/>
    <p:sldLayoutId id="2147483711" r:id="rId18"/>
    <p:sldLayoutId id="2147483710" r:id="rId19"/>
    <p:sldLayoutId id="2147483723" r:id="rId20"/>
    <p:sldLayoutId id="2147483724" r:id="rId21"/>
    <p:sldLayoutId id="2147483725" r:id="rId22"/>
    <p:sldLayoutId id="2147483726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 baseline="0">
          <a:solidFill>
            <a:schemeClr val="accent1"/>
          </a:solidFill>
          <a:latin typeface="Graphein Pro Light" panose="020B0402020204020204" pitchFamily="34" charset="77"/>
          <a:ea typeface="+mj-ea"/>
          <a:cs typeface="Graphein Pro Light" panose="020B0402020204020204" pitchFamily="34" charset="77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raphein Pro Book" panose="020B0602020204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10" Type="http://schemas.openxmlformats.org/officeDocument/2006/relationships/notesSlide" Target="../notesSlides/notesSlide28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notesSlide" Target="../notesSlides/notesSlide30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slideLayout" Target="../slideLayouts/slideLayout23.xml"/><Relationship Id="rId5" Type="http://schemas.openxmlformats.org/officeDocument/2006/relationships/tags" Target="../tags/tag13.xml"/><Relationship Id="rId10" Type="http://schemas.openxmlformats.org/officeDocument/2006/relationships/tags" Target="../tags/tag18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Layout" Target="../slideLayouts/slideLayout23.xml"/><Relationship Id="rId5" Type="http://schemas.openxmlformats.org/officeDocument/2006/relationships/tags" Target="../tags/tag23.xml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13" Type="http://schemas.openxmlformats.org/officeDocument/2006/relationships/slideLayout" Target="../slideLayouts/slideLayout23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12" Type="http://schemas.openxmlformats.org/officeDocument/2006/relationships/tags" Target="../tags/tag40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11" Type="http://schemas.openxmlformats.org/officeDocument/2006/relationships/tags" Target="../tags/tag39.xml"/><Relationship Id="rId5" Type="http://schemas.openxmlformats.org/officeDocument/2006/relationships/tags" Target="../tags/tag33.xml"/><Relationship Id="rId10" Type="http://schemas.openxmlformats.org/officeDocument/2006/relationships/tags" Target="../tags/tag38.xml"/><Relationship Id="rId4" Type="http://schemas.openxmlformats.org/officeDocument/2006/relationships/tags" Target="../tags/tag32.xml"/><Relationship Id="rId9" Type="http://schemas.openxmlformats.org/officeDocument/2006/relationships/tags" Target="../tags/tag37.xml"/><Relationship Id="rId1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slideLayout" Target="../slideLayouts/slideLayout23.xml"/><Relationship Id="rId3" Type="http://schemas.openxmlformats.org/officeDocument/2006/relationships/tags" Target="../tags/tag43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0" Type="http://schemas.openxmlformats.org/officeDocument/2006/relationships/tags" Target="../tags/tag50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openxmlformats.org/officeDocument/2006/relationships/slideLayout" Target="../slideLayouts/slideLayout23.xml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0" Type="http://schemas.openxmlformats.org/officeDocument/2006/relationships/tags" Target="../tags/tag62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6B3ACC5-8EFB-2B49-9D94-E33AD244FB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74036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E44FD4F-CBF4-4D7D-813A-F16986AE7549}"/>
              </a:ext>
            </a:extLst>
          </p:cNvPr>
          <p:cNvSpPr txBox="1">
            <a:spLocks/>
          </p:cNvSpPr>
          <p:nvPr/>
        </p:nvSpPr>
        <p:spPr>
          <a:xfrm>
            <a:off x="0" y="3996813"/>
            <a:ext cx="9144000" cy="2877223"/>
          </a:xfrm>
          <a:prstGeom prst="rect">
            <a:avLst/>
          </a:prstGeom>
          <a:solidFill>
            <a:srgbClr val="0070C0">
              <a:alpha val="79835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68652" tIns="34326" rIns="68652" bIns="34326" numCol="1" anchor="t" anchorCtr="0" compatLnSpc="1">
            <a:prstTxWarp prst="textNoShape">
              <a:avLst/>
            </a:prstTxWarp>
            <a:normAutofit/>
          </a:bodyPr>
          <a:lstStyle>
            <a:lvl1pPr indent="0" algn="r" fontAlgn="base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800" b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39763" indent="-273050" fontAlgn="base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"/>
              <a:defRPr sz="2000">
                <a:latin typeface="Arial"/>
                <a:cs typeface="Arial"/>
              </a:defRPr>
            </a:lvl2pPr>
            <a:lvl3pPr marL="914400" indent="-228600" fontAlgn="base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"/>
              <a:defRPr>
                <a:latin typeface="Arial"/>
                <a:cs typeface="Arial"/>
              </a:defRPr>
            </a:lvl3pPr>
            <a:lvl4pPr marL="1371600" indent="-228600" fontAlgn="base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itchFamily="2" charset="2"/>
              <a:buChar char=""/>
              <a:defRPr sz="1600">
                <a:latin typeface="Arial"/>
                <a:cs typeface="Arial"/>
              </a:defRPr>
            </a:lvl4pPr>
            <a:lvl5pPr marL="1828800" indent="-228600" fontAlgn="base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/>
            </a:lvl5pPr>
            <a:lvl6pPr marL="2103120" indent="-228600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baseline="0"/>
            </a:lvl6pPr>
            <a:lvl7pPr marL="2377440" indent="-228600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baseline="0"/>
            </a:lvl7pPr>
            <a:lvl8pPr marL="2651760" indent="-228600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baseline="0"/>
            </a:lvl8pPr>
            <a:lvl9pPr marL="2926080" indent="-228600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baseline="0"/>
            </a:lvl9pPr>
          </a:lstStyle>
          <a:p>
            <a:endParaRPr lang="en-US" sz="5556">
              <a:solidFill>
                <a:schemeClr val="bg1"/>
              </a:solidFill>
              <a:latin typeface="Graphein Pro Book" panose="020B0602020204020204" pitchFamily="34" charset="0"/>
              <a:cs typeface="Graphein Pro Book" panose="020B06020202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2F3580-596E-4518-8148-121C1DAD8267}"/>
              </a:ext>
            </a:extLst>
          </p:cNvPr>
          <p:cNvSpPr txBox="1"/>
          <p:nvPr/>
        </p:nvSpPr>
        <p:spPr>
          <a:xfrm>
            <a:off x="519119" y="4936612"/>
            <a:ext cx="9321756" cy="5547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3400"/>
              </a:lnSpc>
            </a:pPr>
            <a:r>
              <a:rPr lang="en-US" sz="4000" b="1" spc="-150">
                <a:solidFill>
                  <a:schemeClr val="bg1"/>
                </a:solidFill>
                <a:latin typeface="Graphein Pro Light"/>
                <a:cs typeface="Graphein Pro Light" panose="020B0402020204020204" pitchFamily="34" charset="0"/>
              </a:rPr>
              <a:t>Financial Update</a:t>
            </a:r>
            <a:endParaRPr lang="en-US" sz="4000" b="1" spc="-150">
              <a:solidFill>
                <a:schemeClr val="bg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69B01-6681-4A70-BB34-466FD44AD1CF}"/>
              </a:ext>
            </a:extLst>
          </p:cNvPr>
          <p:cNvSpPr txBox="1"/>
          <p:nvPr/>
        </p:nvSpPr>
        <p:spPr>
          <a:xfrm>
            <a:off x="553675" y="4442876"/>
            <a:ext cx="7477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0" spc="-50">
                <a:solidFill>
                  <a:schemeClr val="bg1"/>
                </a:solidFill>
                <a:latin typeface="Graphein Pro Light" panose="020B0402020204020204" pitchFamily="34" charset="0"/>
                <a:cs typeface="Graphein Pro Light" panose="020B0402020204020204" pitchFamily="34" charset="0"/>
              </a:rPr>
              <a:t>San Francisco Municipal Transportation Agency</a:t>
            </a:r>
            <a:endParaRPr lang="en-US" sz="1050" kern="0" spc="-50">
              <a:solidFill>
                <a:schemeClr val="bg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09A0C2-9BCA-403E-B94C-DACA5CB925B1}"/>
              </a:ext>
            </a:extLst>
          </p:cNvPr>
          <p:cNvSpPr txBox="1"/>
          <p:nvPr/>
        </p:nvSpPr>
        <p:spPr>
          <a:xfrm>
            <a:off x="553675" y="5736298"/>
            <a:ext cx="5841527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pc="-150">
                <a:solidFill>
                  <a:schemeClr val="bg1"/>
                </a:solidFill>
                <a:latin typeface="Graphein Pro Light"/>
                <a:cs typeface="Graphein Pro Light" panose="020B0402020204020204" pitchFamily="34" charset="0"/>
              </a:rPr>
              <a:t>San Francisco County Transportation Authority</a:t>
            </a:r>
            <a:br>
              <a:rPr lang="en-US" sz="2400" spc="-150">
                <a:latin typeface="Graphein Pro Light" panose="020B0402020204020204" pitchFamily="34" charset="0"/>
                <a:cs typeface="Graphein Pro Light" panose="020B0402020204020204" pitchFamily="34" charset="0"/>
              </a:rPr>
            </a:br>
            <a:r>
              <a:rPr lang="en-US" sz="2400" spc="-150">
                <a:solidFill>
                  <a:schemeClr val="bg1"/>
                </a:solidFill>
                <a:latin typeface="Graphein Pro Light"/>
                <a:cs typeface="Graphein Pro Light" panose="020B0402020204020204" pitchFamily="34" charset="0"/>
              </a:rPr>
              <a:t>May 13, 2025</a:t>
            </a:r>
            <a:endParaRPr lang="en-US">
              <a:solidFill>
                <a:schemeClr val="bg1"/>
              </a:solidFill>
              <a:latin typeface="Graphein Pro Ligh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6671FCC-6FF5-4202-8C97-4731F6DCC9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75" y="0"/>
            <a:ext cx="1232781" cy="18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FB94D-9A8A-8B05-E1B5-B544BAB99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rtial Circle 6">
            <a:extLst>
              <a:ext uri="{FF2B5EF4-FFF2-40B4-BE49-F238E27FC236}">
                <a16:creationId xmlns:a16="http://schemas.microsoft.com/office/drawing/2014/main" id="{3A78472C-2FB8-4961-15B8-63E53B8C3770}"/>
              </a:ext>
            </a:extLst>
          </p:cNvPr>
          <p:cNvSpPr>
            <a:spLocks/>
          </p:cNvSpPr>
          <p:nvPr/>
        </p:nvSpPr>
        <p:spPr>
          <a:xfrm>
            <a:off x="4282146" y="1161380"/>
            <a:ext cx="4677450" cy="4350640"/>
          </a:xfrm>
          <a:prstGeom prst="pie">
            <a:avLst>
              <a:gd name="adj1" fmla="val 16280640"/>
              <a:gd name="adj2" fmla="val 9949823"/>
            </a:avLst>
          </a:prstGeom>
          <a:solidFill>
            <a:srgbClr val="EE7ED1">
              <a:alpha val="10196"/>
            </a:srgbClr>
          </a:solidFill>
          <a:ln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F3147D-423C-D5C9-D5B4-239D8CD783A5}"/>
              </a:ext>
            </a:extLst>
          </p:cNvPr>
          <p:cNvSpPr txBox="1"/>
          <p:nvPr/>
        </p:nvSpPr>
        <p:spPr>
          <a:xfrm>
            <a:off x="5373785" y="5658510"/>
            <a:ext cx="2381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tx2"/>
                </a:solidFill>
              </a:rPr>
              <a:t>External Sources 70%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E411C9-756B-69E1-B467-A6B08AC5516B}"/>
              </a:ext>
            </a:extLst>
          </p:cNvPr>
          <p:cNvCxnSpPr>
            <a:cxnSpLocks/>
          </p:cNvCxnSpPr>
          <p:nvPr/>
        </p:nvCxnSpPr>
        <p:spPr>
          <a:xfrm>
            <a:off x="6577467" y="5443168"/>
            <a:ext cx="0" cy="264824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92D9B4-C882-3F6D-BAF4-8F857625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27BA7B-8A7A-56B4-1530-E2389194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1727"/>
            <a:ext cx="7886700" cy="94551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+mj-lt"/>
              </a:rPr>
              <a:t>Operating Budget Revenue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A7D2A2-DA53-C0E0-983A-830A31882859}"/>
              </a:ext>
            </a:extLst>
          </p:cNvPr>
          <p:cNvSpPr txBox="1"/>
          <p:nvPr/>
        </p:nvSpPr>
        <p:spPr>
          <a:xfrm>
            <a:off x="5682343" y="6061350"/>
            <a:ext cx="3377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Source: FY25-26 Original Budget, passed by Board of Supervisors July 2024.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AB59CD-7016-A6D7-24D5-A18DDFDD6128}"/>
              </a:ext>
            </a:extLst>
          </p:cNvPr>
          <p:cNvSpPr txBox="1"/>
          <p:nvPr/>
        </p:nvSpPr>
        <p:spPr>
          <a:xfrm>
            <a:off x="628651" y="1445403"/>
            <a:ext cx="3175253" cy="46474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/>
              <a:t>30</a:t>
            </a:r>
            <a:r>
              <a:rPr lang="en-US" b="1">
                <a:effectLst/>
              </a:rPr>
              <a:t>% </a:t>
            </a:r>
            <a:r>
              <a:rPr lang="en-US" b="1"/>
              <a:t>revenue</a:t>
            </a:r>
            <a:r>
              <a:rPr lang="en-US" b="1">
                <a:effectLst/>
              </a:rPr>
              <a:t> generated by the SFMTA</a:t>
            </a:r>
            <a:r>
              <a:rPr lang="en-US">
                <a:effectLst/>
              </a:rPr>
              <a:t>: </a:t>
            </a:r>
          </a:p>
          <a:p>
            <a:r>
              <a:rPr lang="en-US">
                <a:effectLst/>
              </a:rPr>
              <a:t>Transit Fares, Parking Revenue, Other Revenue, and Fund Balance. </a:t>
            </a:r>
          </a:p>
          <a:p>
            <a:endParaRPr lang="en-US" b="1"/>
          </a:p>
          <a:p>
            <a:r>
              <a:rPr lang="en-US" b="1"/>
              <a:t>70% revenue from external sources</a:t>
            </a:r>
            <a:r>
              <a:rPr lang="en-US"/>
              <a:t>: </a:t>
            </a:r>
          </a:p>
          <a:p>
            <a:r>
              <a:rPr lang="en-US"/>
              <a:t>CCSF Support, State &amp; Regional Support, and One-time Federal, State, &amp; Regional Relief. </a:t>
            </a:r>
          </a:p>
          <a:p>
            <a:endParaRPr lang="en-US" sz="1600" b="1">
              <a:effectLst/>
            </a:endParaRPr>
          </a:p>
          <a:p>
            <a:r>
              <a:rPr lang="en-US" sz="1600" b="1">
                <a:effectLst/>
              </a:rPr>
              <a:t>17% Expiring FY26-27: </a:t>
            </a:r>
            <a:r>
              <a:rPr lang="en-US" sz="1600">
                <a:effectLst/>
              </a:rPr>
              <a:t>One-time Federal, State, and Regional Relief fully expended</a:t>
            </a:r>
            <a:r>
              <a:rPr lang="en-US" sz="1600"/>
              <a:t> by June 2026</a:t>
            </a:r>
            <a:r>
              <a:rPr lang="en-US" sz="1600">
                <a:effectLst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AC739F-3D8F-A347-7BFD-2DB9F6309FAE}"/>
              </a:ext>
            </a:extLst>
          </p:cNvPr>
          <p:cNvSpPr/>
          <p:nvPr/>
        </p:nvSpPr>
        <p:spPr>
          <a:xfrm>
            <a:off x="430982" y="3178196"/>
            <a:ext cx="197668" cy="138953"/>
          </a:xfrm>
          <a:prstGeom prst="rect">
            <a:avLst/>
          </a:prstGeom>
          <a:solidFill>
            <a:srgbClr val="AC1B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C0410B6-12C5-4166-5DEF-FCADD2DADAEE}"/>
              </a:ext>
            </a:extLst>
          </p:cNvPr>
          <p:cNvSpPr/>
          <p:nvPr/>
        </p:nvSpPr>
        <p:spPr>
          <a:xfrm>
            <a:off x="428786" y="5090980"/>
            <a:ext cx="197669" cy="138953"/>
          </a:xfrm>
          <a:prstGeom prst="rect">
            <a:avLst/>
          </a:prstGeom>
          <a:pattFill prst="wdDnDiag">
            <a:fgClr>
              <a:schemeClr val="accent3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64CD0A-869F-49B1-BC57-7449930161A4}"/>
              </a:ext>
            </a:extLst>
          </p:cNvPr>
          <p:cNvSpPr/>
          <p:nvPr/>
        </p:nvSpPr>
        <p:spPr>
          <a:xfrm>
            <a:off x="442720" y="1541047"/>
            <a:ext cx="197668" cy="138953"/>
          </a:xfrm>
          <a:prstGeom prst="rect">
            <a:avLst/>
          </a:prstGeom>
          <a:solidFill>
            <a:srgbClr val="0072B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8ACD4A-94BB-0023-D42A-92A75DDF0581}"/>
              </a:ext>
            </a:extLst>
          </p:cNvPr>
          <p:cNvSpPr txBox="1"/>
          <p:nvPr/>
        </p:nvSpPr>
        <p:spPr>
          <a:xfrm>
            <a:off x="4994359" y="745716"/>
            <a:ext cx="334049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>
                <a:solidFill>
                  <a:schemeClr val="accent6"/>
                </a:solidFill>
                <a:latin typeface="+mj-lt"/>
              </a:rPr>
              <a:t>FY 25-26 Budgeted Revenue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A1003D03-556E-853C-45D4-B6F9D3EE75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6757411"/>
              </p:ext>
            </p:extLst>
          </p:nvPr>
        </p:nvGraphicFramePr>
        <p:xfrm>
          <a:off x="4382731" y="1550191"/>
          <a:ext cx="4532668" cy="346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8098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61C82-77C9-7099-457F-9C9B583EC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627545-EB09-6C7A-692D-27F9037F8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A510A3-7F83-161D-C259-1AEA97E39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raphein Pro Light"/>
              </a:rPr>
              <a:t>Transit Fares</a:t>
            </a:r>
            <a:endParaRPr lang="en-US" sz="36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02527-2E67-1C53-9416-222FAA290862}"/>
              </a:ext>
            </a:extLst>
          </p:cNvPr>
          <p:cNvSpPr txBox="1"/>
          <p:nvPr/>
        </p:nvSpPr>
        <p:spPr>
          <a:xfrm>
            <a:off x="513872" y="5765837"/>
            <a:ext cx="8323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Regional fare collection upgrades and continued enforcement have potential to increase transit fares, but even pre-pandemic fares are insufficient to close gap.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90A618-DA37-420B-74D6-E4CD9EE16E27}"/>
              </a:ext>
            </a:extLst>
          </p:cNvPr>
          <p:cNvSpPr txBox="1"/>
          <p:nvPr/>
        </p:nvSpPr>
        <p:spPr>
          <a:xfrm>
            <a:off x="972554" y="5364288"/>
            <a:ext cx="6338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Source:  FY24-25 projected revenue based on April 2025 9-month report.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20B3B974-AD72-83EB-B296-C4F90443BE12}"/>
              </a:ext>
            </a:extLst>
          </p:cNvPr>
          <p:cNvGraphicFramePr>
            <a:graphicFrameLocks/>
          </p:cNvGraphicFramePr>
          <p:nvPr/>
        </p:nvGraphicFramePr>
        <p:xfrm>
          <a:off x="795130" y="1577255"/>
          <a:ext cx="7593496" cy="3825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98C94C5-ED62-0360-452D-AD992280623F}"/>
              </a:ext>
            </a:extLst>
          </p:cNvPr>
          <p:cNvSpPr txBox="1"/>
          <p:nvPr/>
        </p:nvSpPr>
        <p:spPr>
          <a:xfrm>
            <a:off x="1538280" y="1212580"/>
            <a:ext cx="640785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raphein Pro Bold"/>
                <a:ea typeface="+mn-ea"/>
                <a:cs typeface="+mn-cs"/>
              </a:rPr>
              <a:t>Transit Fare Revenues (Actuals/Projected $M)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F2FBAD-3577-CA3D-081C-5A590F1F2A08}"/>
              </a:ext>
            </a:extLst>
          </p:cNvPr>
          <p:cNvSpPr txBox="1"/>
          <p:nvPr/>
        </p:nvSpPr>
        <p:spPr>
          <a:xfrm>
            <a:off x="3500009" y="1889431"/>
            <a:ext cx="5207685" cy="101566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Transit fares are lower than pre-pandemic but have been growing with ridership and increased fare compliance.</a:t>
            </a:r>
          </a:p>
        </p:txBody>
      </p:sp>
    </p:spTree>
    <p:extLst>
      <p:ext uri="{BB962C8B-B14F-4D97-AF65-F5344CB8AC3E}">
        <p14:creationId xmlns:p14="http://schemas.microsoft.com/office/powerpoint/2010/main" val="288741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2642E-4294-ECDE-D172-BF39BA7A0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43E3F63-2B84-56A4-390D-CEDCC47A474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8515350" y="6481416"/>
            <a:ext cx="544830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35144F6-0C2C-D04D-8184-207D780665F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027A0D6-9813-E451-A779-238253687EDC}"/>
              </a:ext>
            </a:extLst>
          </p:cNvPr>
          <p:cNvSpPr txBox="1">
            <a:spLocks/>
          </p:cNvSpPr>
          <p:nvPr/>
        </p:nvSpPr>
        <p:spPr>
          <a:xfrm>
            <a:off x="7675617" y="648241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6" name="Picture 5" descr="A person and person wearing safety vests&#10;&#10;AI-generated content may be incorrect.">
            <a:extLst>
              <a:ext uri="{FF2B5EF4-FFF2-40B4-BE49-F238E27FC236}">
                <a16:creationId xmlns:a16="http://schemas.microsoft.com/office/drawing/2014/main" id="{033E21E6-52A7-3F0C-B68A-6231F6670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37" y="987552"/>
            <a:ext cx="4553037" cy="32632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50EB7A-6FAB-62B3-A330-71FCB8751B52}"/>
              </a:ext>
            </a:extLst>
          </p:cNvPr>
          <p:cNvSpPr txBox="1"/>
          <p:nvPr/>
        </p:nvSpPr>
        <p:spPr>
          <a:xfrm>
            <a:off x="262655" y="896751"/>
            <a:ext cx="3877268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phein Pro Light"/>
              </a:rPr>
              <a:t>Addressing visible fare evasion helps build public trust in Muni. Riders have asked to see action.</a:t>
            </a:r>
            <a:br>
              <a:rPr lang="en-US" sz="2000">
                <a:latin typeface="Graphein Pro Light"/>
              </a:rPr>
            </a:br>
            <a:r>
              <a:rPr lang="en-US" sz="2000">
                <a:latin typeface="Graphein Pro Light"/>
              </a:rPr>
              <a:t> </a:t>
            </a:r>
          </a:p>
          <a:p>
            <a:r>
              <a:rPr lang="en-US" sz="2000">
                <a:latin typeface="Graphein Pro Light"/>
              </a:rPr>
              <a:t>The SFMTA approaches Fare Compliance with San Francisco values in mind: 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Graphein Pro Light"/>
              </a:rPr>
              <a:t>Safety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Graphein Pro Light"/>
              </a:rPr>
              <a:t>Equity</a:t>
            </a:r>
          </a:p>
          <a:p>
            <a:pPr marL="342900" indent="-342900">
              <a:buFont typeface="Arial"/>
              <a:buChar char="•"/>
            </a:pPr>
            <a:r>
              <a:rPr lang="en-US" sz="2000">
                <a:latin typeface="Graphein Pro Light"/>
              </a:rPr>
              <a:t>Education</a:t>
            </a:r>
          </a:p>
          <a:p>
            <a:r>
              <a:rPr lang="en-US" sz="2000">
                <a:latin typeface="Graphein Pro Light"/>
              </a:rPr>
              <a:t>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780A01-A0DC-E077-880D-81B21EA2C356}"/>
              </a:ext>
            </a:extLst>
          </p:cNvPr>
          <p:cNvSpPr txBox="1"/>
          <p:nvPr/>
        </p:nvSpPr>
        <p:spPr>
          <a:xfrm>
            <a:off x="250349" y="4391723"/>
            <a:ext cx="8592171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Graphein Pro Light"/>
              </a:rPr>
              <a:t>We have stepped up our efforts and we are seeing results:</a:t>
            </a:r>
          </a:p>
          <a:p>
            <a:endParaRPr lang="en-US" sz="2000"/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A4D4575D-9B83-BC73-B275-409D44CEF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5407" y="4879127"/>
            <a:ext cx="2287856" cy="1317314"/>
          </a:xfrm>
          <a:custGeom>
            <a:avLst/>
            <a:gdLst/>
            <a:ahLst/>
            <a:cxnLst/>
            <a:rect l="l" t="t" r="r" b="b"/>
            <a:pathLst>
              <a:path w="1923414" h="1175385">
                <a:moveTo>
                  <a:pt x="1727454" y="0"/>
                </a:moveTo>
                <a:lnTo>
                  <a:pt x="195834" y="0"/>
                </a:lnTo>
                <a:lnTo>
                  <a:pt x="150931" y="5172"/>
                </a:lnTo>
                <a:lnTo>
                  <a:pt x="109712" y="19905"/>
                </a:lnTo>
                <a:lnTo>
                  <a:pt x="73351" y="43023"/>
                </a:lnTo>
                <a:lnTo>
                  <a:pt x="43023" y="73351"/>
                </a:lnTo>
                <a:lnTo>
                  <a:pt x="19905" y="109712"/>
                </a:lnTo>
                <a:lnTo>
                  <a:pt x="5172" y="150931"/>
                </a:lnTo>
                <a:lnTo>
                  <a:pt x="0" y="195834"/>
                </a:lnTo>
                <a:lnTo>
                  <a:pt x="0" y="979157"/>
                </a:lnTo>
                <a:lnTo>
                  <a:pt x="5172" y="1024064"/>
                </a:lnTo>
                <a:lnTo>
                  <a:pt x="19905" y="1065286"/>
                </a:lnTo>
                <a:lnTo>
                  <a:pt x="43023" y="1101650"/>
                </a:lnTo>
                <a:lnTo>
                  <a:pt x="73351" y="1131979"/>
                </a:lnTo>
                <a:lnTo>
                  <a:pt x="109712" y="1155098"/>
                </a:lnTo>
                <a:lnTo>
                  <a:pt x="150931" y="1169831"/>
                </a:lnTo>
                <a:lnTo>
                  <a:pt x="195834" y="1175004"/>
                </a:lnTo>
                <a:lnTo>
                  <a:pt x="1727454" y="1175004"/>
                </a:lnTo>
                <a:lnTo>
                  <a:pt x="1772356" y="1169831"/>
                </a:lnTo>
                <a:lnTo>
                  <a:pt x="1813575" y="1155098"/>
                </a:lnTo>
                <a:lnTo>
                  <a:pt x="1849936" y="1131979"/>
                </a:lnTo>
                <a:lnTo>
                  <a:pt x="1880264" y="1101650"/>
                </a:lnTo>
                <a:lnTo>
                  <a:pt x="1903382" y="1065286"/>
                </a:lnTo>
                <a:lnTo>
                  <a:pt x="1918115" y="1024064"/>
                </a:lnTo>
                <a:lnTo>
                  <a:pt x="1923288" y="979157"/>
                </a:lnTo>
                <a:lnTo>
                  <a:pt x="1923288" y="195834"/>
                </a:lnTo>
                <a:lnTo>
                  <a:pt x="1918115" y="150931"/>
                </a:lnTo>
                <a:lnTo>
                  <a:pt x="1903382" y="109712"/>
                </a:lnTo>
                <a:lnTo>
                  <a:pt x="1880264" y="73351"/>
                </a:lnTo>
                <a:lnTo>
                  <a:pt x="1849936" y="43023"/>
                </a:lnTo>
                <a:lnTo>
                  <a:pt x="1813575" y="19905"/>
                </a:lnTo>
                <a:lnTo>
                  <a:pt x="1772356" y="5172"/>
                </a:lnTo>
                <a:lnTo>
                  <a:pt x="1727454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b="1">
                <a:solidFill>
                  <a:schemeClr val="bg1"/>
                </a:solidFill>
              </a:rPr>
              <a:t>Increased by</a:t>
            </a:r>
          </a:p>
          <a:p>
            <a:pPr algn="ctr">
              <a:lnSpc>
                <a:spcPts val="4000"/>
              </a:lnSpc>
            </a:pPr>
            <a:r>
              <a:rPr lang="en-US" sz="4400" b="1">
                <a:solidFill>
                  <a:schemeClr val="bg1"/>
                </a:solidFill>
              </a:rPr>
              <a:t>100% </a:t>
            </a:r>
          </a:p>
          <a:p>
            <a:pPr algn="ctr">
              <a:lnSpc>
                <a:spcPts val="1400"/>
              </a:lnSpc>
            </a:pPr>
            <a:r>
              <a:rPr lang="en-US" sz="1400">
                <a:solidFill>
                  <a:schemeClr val="bg1"/>
                </a:solidFill>
              </a:rPr>
              <a:t>Monthly Fare Inspections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8AC4FD35-374C-BBF6-97FE-0980CF78E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28072" y="4875871"/>
            <a:ext cx="2287856" cy="1317314"/>
          </a:xfrm>
          <a:custGeom>
            <a:avLst/>
            <a:gdLst/>
            <a:ahLst/>
            <a:cxnLst/>
            <a:rect l="l" t="t" r="r" b="b"/>
            <a:pathLst>
              <a:path w="1923414" h="1175385">
                <a:moveTo>
                  <a:pt x="1727454" y="0"/>
                </a:moveTo>
                <a:lnTo>
                  <a:pt x="195834" y="0"/>
                </a:lnTo>
                <a:lnTo>
                  <a:pt x="150931" y="5172"/>
                </a:lnTo>
                <a:lnTo>
                  <a:pt x="109712" y="19905"/>
                </a:lnTo>
                <a:lnTo>
                  <a:pt x="73351" y="43023"/>
                </a:lnTo>
                <a:lnTo>
                  <a:pt x="43023" y="73351"/>
                </a:lnTo>
                <a:lnTo>
                  <a:pt x="19905" y="109712"/>
                </a:lnTo>
                <a:lnTo>
                  <a:pt x="5172" y="150931"/>
                </a:lnTo>
                <a:lnTo>
                  <a:pt x="0" y="195834"/>
                </a:lnTo>
                <a:lnTo>
                  <a:pt x="0" y="979157"/>
                </a:lnTo>
                <a:lnTo>
                  <a:pt x="5172" y="1024064"/>
                </a:lnTo>
                <a:lnTo>
                  <a:pt x="19905" y="1065286"/>
                </a:lnTo>
                <a:lnTo>
                  <a:pt x="43023" y="1101650"/>
                </a:lnTo>
                <a:lnTo>
                  <a:pt x="73351" y="1131979"/>
                </a:lnTo>
                <a:lnTo>
                  <a:pt x="109712" y="1155098"/>
                </a:lnTo>
                <a:lnTo>
                  <a:pt x="150931" y="1169831"/>
                </a:lnTo>
                <a:lnTo>
                  <a:pt x="195834" y="1175004"/>
                </a:lnTo>
                <a:lnTo>
                  <a:pt x="1727454" y="1175004"/>
                </a:lnTo>
                <a:lnTo>
                  <a:pt x="1772356" y="1169831"/>
                </a:lnTo>
                <a:lnTo>
                  <a:pt x="1813575" y="1155098"/>
                </a:lnTo>
                <a:lnTo>
                  <a:pt x="1849936" y="1131979"/>
                </a:lnTo>
                <a:lnTo>
                  <a:pt x="1880264" y="1101650"/>
                </a:lnTo>
                <a:lnTo>
                  <a:pt x="1903382" y="1065286"/>
                </a:lnTo>
                <a:lnTo>
                  <a:pt x="1918115" y="1024064"/>
                </a:lnTo>
                <a:lnTo>
                  <a:pt x="1923288" y="979157"/>
                </a:lnTo>
                <a:lnTo>
                  <a:pt x="1923288" y="195834"/>
                </a:lnTo>
                <a:lnTo>
                  <a:pt x="1918115" y="150931"/>
                </a:lnTo>
                <a:lnTo>
                  <a:pt x="1903382" y="109712"/>
                </a:lnTo>
                <a:lnTo>
                  <a:pt x="1880264" y="73351"/>
                </a:lnTo>
                <a:lnTo>
                  <a:pt x="1849936" y="43023"/>
                </a:lnTo>
                <a:lnTo>
                  <a:pt x="1813575" y="19905"/>
                </a:lnTo>
                <a:lnTo>
                  <a:pt x="1772356" y="5172"/>
                </a:lnTo>
                <a:lnTo>
                  <a:pt x="1727454" y="0"/>
                </a:lnTo>
                <a:close/>
              </a:path>
            </a:pathLst>
          </a:custGeom>
          <a:solidFill>
            <a:srgbClr val="00568B"/>
          </a:solidFill>
        </p:spPr>
        <p:txBody>
          <a:bodyPr wrap="square"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b="1">
                <a:solidFill>
                  <a:schemeClr val="bg1"/>
                </a:solidFill>
              </a:rPr>
              <a:t>Decreased by</a:t>
            </a:r>
          </a:p>
          <a:p>
            <a:pPr algn="ctr">
              <a:lnSpc>
                <a:spcPts val="4000"/>
              </a:lnSpc>
            </a:pPr>
            <a:r>
              <a:rPr lang="en-US" sz="4400" b="1">
                <a:solidFill>
                  <a:schemeClr val="bg1"/>
                </a:solidFill>
              </a:rPr>
              <a:t>30% </a:t>
            </a:r>
          </a:p>
          <a:p>
            <a:pPr algn="ctr">
              <a:lnSpc>
                <a:spcPts val="1200"/>
              </a:lnSpc>
            </a:pPr>
            <a:r>
              <a:rPr lang="en-US" sz="1400">
                <a:solidFill>
                  <a:schemeClr val="bg1"/>
                </a:solidFill>
              </a:rPr>
              <a:t>TFI Observed Fare Evasion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358C69AA-A540-7F7C-8DAD-60BAFF593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27494" y="4888153"/>
            <a:ext cx="2287856" cy="1317314"/>
          </a:xfrm>
          <a:custGeom>
            <a:avLst/>
            <a:gdLst/>
            <a:ahLst/>
            <a:cxnLst/>
            <a:rect l="l" t="t" r="r" b="b"/>
            <a:pathLst>
              <a:path w="1923414" h="1175385">
                <a:moveTo>
                  <a:pt x="1727454" y="0"/>
                </a:moveTo>
                <a:lnTo>
                  <a:pt x="195834" y="0"/>
                </a:lnTo>
                <a:lnTo>
                  <a:pt x="150931" y="5172"/>
                </a:lnTo>
                <a:lnTo>
                  <a:pt x="109712" y="19905"/>
                </a:lnTo>
                <a:lnTo>
                  <a:pt x="73351" y="43023"/>
                </a:lnTo>
                <a:lnTo>
                  <a:pt x="43023" y="73351"/>
                </a:lnTo>
                <a:lnTo>
                  <a:pt x="19905" y="109712"/>
                </a:lnTo>
                <a:lnTo>
                  <a:pt x="5172" y="150931"/>
                </a:lnTo>
                <a:lnTo>
                  <a:pt x="0" y="195834"/>
                </a:lnTo>
                <a:lnTo>
                  <a:pt x="0" y="979157"/>
                </a:lnTo>
                <a:lnTo>
                  <a:pt x="5172" y="1024064"/>
                </a:lnTo>
                <a:lnTo>
                  <a:pt x="19905" y="1065286"/>
                </a:lnTo>
                <a:lnTo>
                  <a:pt x="43023" y="1101650"/>
                </a:lnTo>
                <a:lnTo>
                  <a:pt x="73351" y="1131979"/>
                </a:lnTo>
                <a:lnTo>
                  <a:pt x="109712" y="1155098"/>
                </a:lnTo>
                <a:lnTo>
                  <a:pt x="150931" y="1169831"/>
                </a:lnTo>
                <a:lnTo>
                  <a:pt x="195834" y="1175004"/>
                </a:lnTo>
                <a:lnTo>
                  <a:pt x="1727454" y="1175004"/>
                </a:lnTo>
                <a:lnTo>
                  <a:pt x="1772356" y="1169831"/>
                </a:lnTo>
                <a:lnTo>
                  <a:pt x="1813575" y="1155098"/>
                </a:lnTo>
                <a:lnTo>
                  <a:pt x="1849936" y="1131979"/>
                </a:lnTo>
                <a:lnTo>
                  <a:pt x="1880264" y="1101650"/>
                </a:lnTo>
                <a:lnTo>
                  <a:pt x="1903382" y="1065286"/>
                </a:lnTo>
                <a:lnTo>
                  <a:pt x="1918115" y="1024064"/>
                </a:lnTo>
                <a:lnTo>
                  <a:pt x="1923288" y="979157"/>
                </a:lnTo>
                <a:lnTo>
                  <a:pt x="1923288" y="195834"/>
                </a:lnTo>
                <a:lnTo>
                  <a:pt x="1918115" y="150931"/>
                </a:lnTo>
                <a:lnTo>
                  <a:pt x="1903382" y="109712"/>
                </a:lnTo>
                <a:lnTo>
                  <a:pt x="1880264" y="73351"/>
                </a:lnTo>
                <a:lnTo>
                  <a:pt x="1849936" y="43023"/>
                </a:lnTo>
                <a:lnTo>
                  <a:pt x="1813575" y="19905"/>
                </a:lnTo>
                <a:lnTo>
                  <a:pt x="1772356" y="5172"/>
                </a:lnTo>
                <a:lnTo>
                  <a:pt x="1727454" y="0"/>
                </a:lnTo>
                <a:close/>
              </a:path>
            </a:pathLst>
          </a:custGeom>
          <a:solidFill>
            <a:srgbClr val="00568B"/>
          </a:solidFill>
        </p:spPr>
        <p:txBody>
          <a:bodyPr wrap="square" lIns="0" tIns="0" rIns="0" bIns="0" rtlCol="0" anchor="ctr"/>
          <a:lstStyle/>
          <a:p>
            <a:pPr algn="ctr">
              <a:lnSpc>
                <a:spcPts val="2400"/>
              </a:lnSpc>
            </a:pPr>
            <a:r>
              <a:rPr lang="en-US" b="1">
                <a:solidFill>
                  <a:schemeClr val="bg1"/>
                </a:solidFill>
              </a:rPr>
              <a:t>Increased by</a:t>
            </a:r>
          </a:p>
          <a:p>
            <a:pPr algn="ctr">
              <a:lnSpc>
                <a:spcPts val="4000"/>
              </a:lnSpc>
            </a:pPr>
            <a:r>
              <a:rPr lang="en-US" sz="4400" b="1">
                <a:solidFill>
                  <a:schemeClr val="bg1"/>
                </a:solidFill>
              </a:rPr>
              <a:t>6% </a:t>
            </a:r>
          </a:p>
          <a:p>
            <a:pPr algn="ctr">
              <a:lnSpc>
                <a:spcPts val="1200"/>
              </a:lnSpc>
            </a:pPr>
            <a:r>
              <a:rPr lang="en-US" sz="1400">
                <a:solidFill>
                  <a:schemeClr val="bg1"/>
                </a:solidFill>
              </a:rPr>
              <a:t>Revenue per Rider</a:t>
            </a:r>
            <a:endParaRPr sz="1400">
              <a:solidFill>
                <a:schemeClr val="bg1"/>
              </a:solidFill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ED7D67D-6A3C-54DB-4013-AE6391F1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988" y="188802"/>
            <a:ext cx="8504685" cy="945514"/>
          </a:xfrm>
        </p:spPr>
        <p:txBody>
          <a:bodyPr>
            <a:normAutofit/>
          </a:bodyPr>
          <a:lstStyle/>
          <a:p>
            <a:pPr algn="ctr"/>
            <a:r>
              <a:rPr lang="en-US" sz="3600">
                <a:latin typeface="Graphein Pro Light"/>
              </a:rPr>
              <a:t>Transit Fare Compliance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185574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046AA-6B0A-2E40-E65B-1C1A4C2EB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4B91AF-E85B-FFFD-A19D-3446543B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D8B2C02-6396-2155-2A0A-5D89FB088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raphein Pro Light"/>
              </a:rPr>
              <a:t>Parking Revenue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F37F3A-C578-59C0-4DC0-8D4D133F9295}"/>
              </a:ext>
            </a:extLst>
          </p:cNvPr>
          <p:cNvSpPr txBox="1"/>
          <p:nvPr/>
        </p:nvSpPr>
        <p:spPr>
          <a:xfrm>
            <a:off x="553566" y="6004289"/>
            <a:ext cx="6146359" cy="5539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Source:   FY24-25 projected revenue based on April 2025 9-month report.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Note: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lt"/>
                <a:cs typeface="Graphein Pro Book"/>
              </a:rPr>
              <a:t>Include Seventh &amp; Harrison Lot to tie to year-end financial data 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Book"/>
              <a:ea typeface="+mn-lt"/>
              <a:cs typeface="Graphein Pro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D03ED01-AF6E-330B-3599-63189CAEC71F}"/>
              </a:ext>
            </a:extLst>
          </p:cNvPr>
          <p:cNvGraphicFramePr>
            <a:graphicFrameLocks/>
          </p:cNvGraphicFramePr>
          <p:nvPr/>
        </p:nvGraphicFramePr>
        <p:xfrm>
          <a:off x="628649" y="1946042"/>
          <a:ext cx="7886699" cy="4199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1B6E494-D300-45DE-EED1-0E107B87F9EA}"/>
              </a:ext>
            </a:extLst>
          </p:cNvPr>
          <p:cNvSpPr txBox="1"/>
          <p:nvPr/>
        </p:nvSpPr>
        <p:spPr>
          <a:xfrm>
            <a:off x="1731907" y="1184585"/>
            <a:ext cx="56801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raphein Pro Bold"/>
                <a:ea typeface="+mn-ea"/>
                <a:cs typeface="+mn-cs"/>
              </a:rPr>
              <a:t>Parking Revenue (Actuals/Projected $M)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F402E9-A927-F299-C313-707B8F472762}"/>
              </a:ext>
            </a:extLst>
          </p:cNvPr>
          <p:cNvSpPr txBox="1"/>
          <p:nvPr/>
        </p:nvSpPr>
        <p:spPr>
          <a:xfrm>
            <a:off x="3448069" y="1685929"/>
            <a:ext cx="5307038" cy="707886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t>Parking revenue is down 14% compared to pre-pandemic, decreasing funding for transit service.</a:t>
            </a:r>
          </a:p>
        </p:txBody>
      </p:sp>
    </p:spTree>
    <p:extLst>
      <p:ext uri="{BB962C8B-B14F-4D97-AF65-F5344CB8AC3E}">
        <p14:creationId xmlns:p14="http://schemas.microsoft.com/office/powerpoint/2010/main" val="1946335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7CE5F-5900-020B-9A68-E7BD26978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DCE41C-19D7-98A6-AB12-94D73B057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84BEB9-E7BF-71E0-185B-0B6AF20CD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latin typeface="Graphein Pro Light"/>
              </a:rPr>
              <a:t>Parking Garage Revenue</a:t>
            </a:r>
            <a:endParaRPr lang="en-US" sz="3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2E271-B729-EC9C-1FAD-70AB97105E06}"/>
              </a:ext>
            </a:extLst>
          </p:cNvPr>
          <p:cNvSpPr txBox="1"/>
          <p:nvPr/>
        </p:nvSpPr>
        <p:spPr>
          <a:xfrm>
            <a:off x="312923" y="1029439"/>
            <a:ext cx="8518153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 rtl="0"/>
            <a:r>
              <a:rPr lang="en-US" sz="2200">
                <a:latin typeface="Graphein Pro Light" panose="020B0402020204020204" pitchFamily="34" charset="0"/>
                <a:cs typeface="Graphein Pro Light" panose="020B0402020204020204" pitchFamily="34" charset="0"/>
              </a:rPr>
              <a:t>Positive financial trends at neighborhood and Civic Center garages outweighed by significantly reduced utilization of downtown garages.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0DE3ED-4613-3C27-3D5E-2FDB7438970D}"/>
              </a:ext>
            </a:extLst>
          </p:cNvPr>
          <p:cNvSpPr txBox="1"/>
          <p:nvPr/>
        </p:nvSpPr>
        <p:spPr>
          <a:xfrm>
            <a:off x="828099" y="5961388"/>
            <a:ext cx="776726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00"/>
              <a:t>Source:   FY24-25 projected revenue based on April 2025 9-month report.</a:t>
            </a:r>
          </a:p>
          <a:p>
            <a:r>
              <a:rPr lang="en-US" sz="1000"/>
              <a:t>Note: Does not include Seventh &amp; Harrison Lot due to insufficient data for comparison.  Reflects budgeted parking revenue. 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1F9CDAF-42CE-E3F7-EE36-2983CD0227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240991"/>
              </p:ext>
            </p:extLst>
          </p:nvPr>
        </p:nvGraphicFramePr>
        <p:xfrm>
          <a:off x="962019" y="2312917"/>
          <a:ext cx="7287371" cy="3509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3C739FF-29E7-5370-F35D-D0D0169B130B}"/>
              </a:ext>
            </a:extLst>
          </p:cNvPr>
          <p:cNvSpPr txBox="1"/>
          <p:nvPr/>
        </p:nvSpPr>
        <p:spPr>
          <a:xfrm>
            <a:off x="2339770" y="1943585"/>
            <a:ext cx="481749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Parking Revenue (Actuals/Projected $M)</a:t>
            </a:r>
          </a:p>
        </p:txBody>
      </p:sp>
    </p:spTree>
    <p:extLst>
      <p:ext uri="{BB962C8B-B14F-4D97-AF65-F5344CB8AC3E}">
        <p14:creationId xmlns:p14="http://schemas.microsoft.com/office/powerpoint/2010/main" val="3339374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EC475-7A57-AAE4-EB97-F4CF83EC2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57578-92C9-E15E-83AF-949EF3D8E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F0D357-8FFD-C1DA-15D5-8DE97DFDD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8112"/>
            <a:ext cx="7886700" cy="945514"/>
          </a:xfrm>
        </p:spPr>
        <p:txBody>
          <a:bodyPr/>
          <a:lstStyle/>
          <a:p>
            <a:r>
              <a:rPr lang="en-US">
                <a:latin typeface="Graphein Pro Light"/>
              </a:rPr>
              <a:t>Generating More Revenue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D8C5C-514B-9741-00A0-24DE93C416A0}"/>
              </a:ext>
            </a:extLst>
          </p:cNvPr>
          <p:cNvSpPr txBox="1"/>
          <p:nvPr/>
        </p:nvSpPr>
        <p:spPr>
          <a:xfrm>
            <a:off x="3965416" y="1115289"/>
            <a:ext cx="4822350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marR="0" lvl="0" indent="-342900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en-US" sz="19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Grew Muni ridership 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by improving service​ quality/customer experience</a:t>
            </a:r>
          </a:p>
          <a:p>
            <a:pPr marL="342900" marR="0" lvl="0" indent="-342900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en-US" sz="19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Increased Muni fare compliance 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by adding transit fare inspectors and optimizing inspections​</a:t>
            </a:r>
          </a:p>
          <a:p>
            <a:pPr marL="342900" marR="0" lvl="0" indent="-342900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en-US" sz="19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Increased fares, fees and fines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 starting in July 2024, projected to generate $13M​ across two-year budget</a:t>
            </a:r>
          </a:p>
          <a:p>
            <a:pPr marL="342900" indent="-342900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en-US" sz="19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Optimizing existing parking programs 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with goal of generating $18M</a:t>
            </a:r>
            <a:r>
              <a:rPr lang="en-US" sz="1900" kern="100">
                <a:ea typeface="Aptos" panose="020B0004020202020204" pitchFamily="34" charset="0"/>
                <a:cs typeface="Graphein Pro Light" panose="020B0402020204020204" pitchFamily="34" charset="0"/>
              </a:rPr>
              <a:t> 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per year beginning in FY25-26</a:t>
            </a:r>
          </a:p>
          <a:p>
            <a:pPr marL="342900" marR="0" lvl="0" indent="-342900">
              <a:spcBef>
                <a:spcPts val="1800"/>
              </a:spcBef>
              <a:buFont typeface="Symbol" panose="05050102010706020507" pitchFamily="18" charset="2"/>
              <a:buChar char=""/>
            </a:pPr>
            <a:r>
              <a:rPr lang="en-US" sz="19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Shifted some capital funding </a:t>
            </a:r>
            <a:r>
              <a:rPr lang="en-US" sz="19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to operations​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BE4F13-73E0-213A-82E2-60D3286B03D5}"/>
              </a:ext>
            </a:extLst>
          </p:cNvPr>
          <p:cNvGrpSpPr/>
          <p:nvPr/>
        </p:nvGrpSpPr>
        <p:grpSpPr>
          <a:xfrm>
            <a:off x="486498" y="1718031"/>
            <a:ext cx="3421937" cy="3421937"/>
            <a:chOff x="353494" y="1480465"/>
            <a:chExt cx="3421937" cy="34219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A930B2-7DC6-E686-954E-6F0692ABDFCD}"/>
                </a:ext>
              </a:extLst>
            </p:cNvPr>
            <p:cNvSpPr/>
            <p:nvPr/>
          </p:nvSpPr>
          <p:spPr>
            <a:xfrm>
              <a:off x="353494" y="1480465"/>
              <a:ext cx="3421937" cy="342193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72AA9C-FB66-E0E1-1146-9D8D7710D7E7}"/>
                </a:ext>
              </a:extLst>
            </p:cNvPr>
            <p:cNvSpPr txBox="1"/>
            <p:nvPr/>
          </p:nvSpPr>
          <p:spPr>
            <a:xfrm>
              <a:off x="410474" y="2775934"/>
              <a:ext cx="3307976" cy="830997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SFMTA has taken action to raise revenue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9320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78088-DEE8-89DD-D2D7-379E18114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F79C1-5349-D8A4-30BB-92B911D7D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279505-FEFD-FF9F-67AD-7723704B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18112"/>
            <a:ext cx="7886700" cy="945514"/>
          </a:xfrm>
        </p:spPr>
        <p:txBody>
          <a:bodyPr>
            <a:normAutofit fontScale="90000"/>
          </a:bodyPr>
          <a:lstStyle/>
          <a:p>
            <a:r>
              <a:rPr lang="en-US">
                <a:latin typeface="Graphein Pro Light"/>
              </a:rPr>
              <a:t>Efficiencies </a:t>
            </a:r>
            <a:br>
              <a:rPr lang="en-US">
                <a:latin typeface="Graphein Pro Light"/>
              </a:rPr>
            </a:br>
            <a:r>
              <a:rPr lang="en-US">
                <a:latin typeface="Graphein Pro Light"/>
              </a:rPr>
              <a:t>to date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31F95-BEF5-18D8-7E62-9987FEB53054}"/>
              </a:ext>
            </a:extLst>
          </p:cNvPr>
          <p:cNvSpPr txBox="1"/>
          <p:nvPr/>
        </p:nvSpPr>
        <p:spPr>
          <a:xfrm>
            <a:off x="4126230" y="261246"/>
            <a:ext cx="4661535" cy="57861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Saved $</a:t>
            </a:r>
            <a:r>
              <a:rPr lang="en-US" sz="1600" b="1" kern="100">
                <a:ea typeface="Aptos" panose="020B0004020202020204" pitchFamily="34" charset="0"/>
                <a:cs typeface="Graphein Pro Light" panose="020B0402020204020204" pitchFamily="34" charset="0"/>
              </a:rPr>
              <a:t>90</a:t>
            </a:r>
            <a:r>
              <a:rPr lang="en-US" sz="16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 million in personnel costs </a:t>
            </a:r>
            <a:r>
              <a:rPr lang="en-US" sz="16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annually by reducing hiring and holding positions vacant </a:t>
            </a:r>
            <a:r>
              <a:rPr lang="en-US" sz="1600" i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(work underway to remove </a:t>
            </a:r>
            <a:r>
              <a:rPr lang="en-US" sz="1600" i="1" kern="100">
                <a:ea typeface="Aptos" panose="020B0004020202020204" pitchFamily="34" charset="0"/>
                <a:cs typeface="Graphein Pro Light" panose="020B0402020204020204" pitchFamily="34" charset="0"/>
              </a:rPr>
              <a:t>vacant defunded</a:t>
            </a:r>
            <a:r>
              <a:rPr lang="en-US" sz="1600" i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 positions from FY25-26 budget)</a:t>
            </a:r>
            <a:endParaRPr lang="en-US" sz="1600" kern="100">
              <a:effectLst/>
              <a:ea typeface="Aptos" panose="020B0004020202020204" pitchFamily="34" charset="0"/>
              <a:cs typeface="Graphein Pro Light" panose="020B0402020204020204" pitchFamily="34" charset="0"/>
            </a:endParaRPr>
          </a:p>
          <a:p>
            <a:pPr marL="342900" marR="0" lvl="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 b="1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Cut $30 million in non-personnel costs </a:t>
            </a:r>
            <a:r>
              <a:rPr lang="en-US" sz="1600" kern="100">
                <a:effectLst/>
                <a:ea typeface="Aptos" panose="020B0004020202020204" pitchFamily="34" charset="0"/>
                <a:cs typeface="Graphein Pro Light" panose="020B0402020204020204" pitchFamily="34" charset="0"/>
              </a:rPr>
              <a:t>by eliminating planned one-time investments in FY24-25 and FY25-26</a:t>
            </a:r>
          </a:p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 b="1">
                <a:effectLst/>
                <a:ea typeface="Times New Roman" panose="02020603050405020304" pitchFamily="18" charset="0"/>
                <a:cs typeface="Graphein Pro Light" panose="020B0402020204020204" pitchFamily="34" charset="0"/>
              </a:rPr>
              <a:t>Offering a dozen fewer Muni routes </a:t>
            </a:r>
            <a:r>
              <a:rPr lang="en-US" sz="1600">
                <a:effectLst/>
                <a:ea typeface="Times New Roman" panose="02020603050405020304" pitchFamily="18" charset="0"/>
                <a:cs typeface="Graphein Pro Light" panose="020B0402020204020204" pitchFamily="34" charset="0"/>
              </a:rPr>
              <a:t>than pre-pandemic and only added Muni service if service was cut</a:t>
            </a:r>
            <a:r>
              <a:rPr lang="en-US" sz="1600">
                <a:ea typeface="Times New Roman" panose="02020603050405020304" pitchFamily="18" charset="0"/>
                <a:cs typeface="Graphein Pro Light" panose="020B0402020204020204" pitchFamily="34" charset="0"/>
              </a:rPr>
              <a:t> elsewhere</a:t>
            </a:r>
            <a:r>
              <a:rPr lang="en-US" sz="1600">
                <a:effectLst/>
                <a:ea typeface="Times New Roman" panose="02020603050405020304" pitchFamily="18" charset="0"/>
                <a:cs typeface="Graphein Pro Light" panose="020B0402020204020204" pitchFamily="34" charset="0"/>
              </a:rPr>
              <a:t> in the system</a:t>
            </a:r>
          </a:p>
          <a:p>
            <a:pPr marL="342900" marR="0" lvl="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 kern="100">
                <a:ea typeface="Aptos" panose="020B0004020202020204" pitchFamily="34" charset="0"/>
                <a:cs typeface="Graphein Pro Light" panose="020B0402020204020204" pitchFamily="34" charset="0"/>
              </a:rPr>
              <a:t>In June, </a:t>
            </a:r>
            <a:r>
              <a:rPr lang="en-US" sz="1600" b="1" kern="100">
                <a:ea typeface="Aptos" panose="020B0004020202020204" pitchFamily="34" charset="0"/>
                <a:cs typeface="Graphein Pro Light" panose="020B0402020204020204" pitchFamily="34" charset="0"/>
              </a:rPr>
              <a:t>will cut Muni service by 2% </a:t>
            </a:r>
            <a:r>
              <a:rPr lang="en-US" sz="1600" kern="100">
                <a:ea typeface="Aptos" panose="020B0004020202020204" pitchFamily="34" charset="0"/>
                <a:cs typeface="Graphein Pro Light" panose="020B0402020204020204" pitchFamily="34" charset="0"/>
              </a:rPr>
              <a:t>without eliminating any Muni routes</a:t>
            </a:r>
            <a:endParaRPr lang="en-US" sz="1600">
              <a:effectLst/>
              <a:ea typeface="Aptos" panose="020B0004020202020204" pitchFamily="34" charset="0"/>
              <a:cs typeface="Graphein Pro Light" panose="020B0402020204020204" pitchFamily="34" charset="0"/>
            </a:endParaRPr>
          </a:p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>
                <a:effectLst/>
                <a:ea typeface="Times New Roman" panose="02020603050405020304" pitchFamily="18" charset="0"/>
                <a:cs typeface="Graphein Pro Light" panose="020B0402020204020204" pitchFamily="34" charset="0"/>
              </a:rPr>
              <a:t>Installed 100 miles </a:t>
            </a:r>
            <a:r>
              <a:rPr lang="en-US" sz="1600">
                <a:cs typeface="Graphein Pro Light" panose="020B0402020204020204" pitchFamily="34" charset="0"/>
              </a:rPr>
              <a:t>of transit-only lanes and implemented other reliability improvements that allow Muni buses to get to their destinations more quickly – allowing SFMTA to </a:t>
            </a:r>
            <a:r>
              <a:rPr lang="en-US" sz="1600" b="1">
                <a:cs typeface="Graphein Pro Light" panose="020B0402020204020204" pitchFamily="34" charset="0"/>
              </a:rPr>
              <a:t>deliver more Muni service at no additional cost</a:t>
            </a:r>
          </a:p>
          <a:p>
            <a:pPr marL="342900" indent="-342900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1600" b="1">
                <a:cs typeface="Graphein Pro Light" panose="020B0402020204020204" pitchFamily="34" charset="0"/>
              </a:rPr>
              <a:t>Used technology to optimize operations </a:t>
            </a:r>
            <a:r>
              <a:rPr lang="en-US" sz="1600">
                <a:cs typeface="Graphein Pro Light" panose="020B0402020204020204" pitchFamily="34" charset="0"/>
              </a:rPr>
              <a:t>(i.e. self-pay at parking garages, self-scheduling of tow hearings)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232B41-D781-3992-D845-D9AFC42182B9}"/>
              </a:ext>
            </a:extLst>
          </p:cNvPr>
          <p:cNvGrpSpPr/>
          <p:nvPr/>
        </p:nvGrpSpPr>
        <p:grpSpPr>
          <a:xfrm>
            <a:off x="486498" y="1600600"/>
            <a:ext cx="3421937" cy="3421937"/>
            <a:chOff x="353494" y="1363034"/>
            <a:chExt cx="3421937" cy="342193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78D0E31-79B9-2229-939E-E0ED0AFB7000}"/>
                </a:ext>
              </a:extLst>
            </p:cNvPr>
            <p:cNvSpPr/>
            <p:nvPr/>
          </p:nvSpPr>
          <p:spPr>
            <a:xfrm>
              <a:off x="353494" y="1363034"/>
              <a:ext cx="3421937" cy="342193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B3E3CF-FD9D-95D1-F3D5-84434394ED83}"/>
                </a:ext>
              </a:extLst>
            </p:cNvPr>
            <p:cNvSpPr txBox="1"/>
            <p:nvPr/>
          </p:nvSpPr>
          <p:spPr>
            <a:xfrm>
              <a:off x="410475" y="2473839"/>
              <a:ext cx="3307976" cy="1200329"/>
            </a:xfrm>
            <a:prstGeom prst="rect">
              <a:avLst/>
            </a:prstGeom>
            <a:noFill/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effectLst/>
                </a:rPr>
                <a:t>SFMTA managed lower revenue by becoming more efficient.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2964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1EC412-A55F-2A48-B7D9-A6651CF56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98DDE0-0653-8720-1A84-8CA9C4816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6481416"/>
            <a:ext cx="544830" cy="376584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35144F6-0C2C-D04D-8184-207D780665F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59FDCD-3535-B646-8211-4C8036AA2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460" y="1823690"/>
            <a:ext cx="7536294" cy="4096815"/>
          </a:xfrm>
        </p:spPr>
        <p:txBody>
          <a:bodyPr anchor="t">
            <a:normAutofit/>
          </a:bodyPr>
          <a:lstStyle/>
          <a:p>
            <a:pPr algn="ctr"/>
            <a:br>
              <a:rPr lang="en-US" sz="3200"/>
            </a:br>
            <a:r>
              <a:rPr lang="en-US">
                <a:solidFill>
                  <a:schemeClr val="bg1"/>
                </a:solidFill>
                <a:latin typeface="Graphein Pro Light"/>
              </a:rPr>
              <a:t>By cutting spending and becoming more efficient, we reduced the FY26-27 budget gap from $440M+ to $320M. </a:t>
            </a:r>
            <a:br>
              <a:rPr lang="en-US" sz="3200">
                <a:latin typeface="Graphein Pro Light"/>
              </a:rPr>
            </a:br>
            <a:endParaRPr lang="en-US" sz="3200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52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43022-516B-84BC-6A2D-30DE4B37E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8C8977-5B66-1737-39B1-D169A690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6FFD52-8398-FFA5-DC35-C9C07185D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Graphein Pro Light"/>
              </a:rPr>
              <a:t>Deficit</a:t>
            </a:r>
            <a:endParaRPr lang="en-US" sz="360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0FDDBDE-0980-CE7D-DA48-6C39A7EFA83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5452927"/>
              </p:ext>
            </p:extLst>
          </p:nvPr>
        </p:nvGraphicFramePr>
        <p:xfrm>
          <a:off x="1159692" y="1784012"/>
          <a:ext cx="6909547" cy="3822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F351664-8F51-6969-2483-B16EAB6CADB0}"/>
              </a:ext>
            </a:extLst>
          </p:cNvPr>
          <p:cNvSpPr txBox="1"/>
          <p:nvPr/>
        </p:nvSpPr>
        <p:spPr>
          <a:xfrm>
            <a:off x="5671601" y="203758"/>
            <a:ext cx="3251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>
              <a:latin typeface="Graphein Pro Book"/>
            </a:endParaRPr>
          </a:p>
          <a:p>
            <a:r>
              <a:rPr lang="en-US" sz="2000" b="1">
                <a:solidFill>
                  <a:schemeClr val="bg1"/>
                </a:solidFill>
                <a:latin typeface="Graphein Pro Book"/>
              </a:rPr>
              <a:t>FY 26-27 ----- $322M </a:t>
            </a:r>
          </a:p>
          <a:p>
            <a:r>
              <a:rPr lang="en-US" sz="2000" b="1">
                <a:solidFill>
                  <a:schemeClr val="bg1"/>
                </a:solidFill>
                <a:latin typeface="Graphein Pro Book"/>
              </a:rPr>
              <a:t>FY 27-28 ----- $349M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9F53436-2064-3207-8701-07585CC0A062}"/>
              </a:ext>
            </a:extLst>
          </p:cNvPr>
          <p:cNvGrpSpPr/>
          <p:nvPr/>
        </p:nvGrpSpPr>
        <p:grpSpPr>
          <a:xfrm>
            <a:off x="840638" y="5845646"/>
            <a:ext cx="1660084" cy="603881"/>
            <a:chOff x="309596" y="5847226"/>
            <a:chExt cx="1660084" cy="6038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77F9146-C5CE-01C6-E966-EEAE52054933}"/>
                </a:ext>
              </a:extLst>
            </p:cNvPr>
            <p:cNvSpPr/>
            <p:nvPr/>
          </p:nvSpPr>
          <p:spPr>
            <a:xfrm>
              <a:off x="628650" y="5847226"/>
              <a:ext cx="510988" cy="10309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873257-48F2-5ACC-2D2B-ACC719822824}"/>
                </a:ext>
              </a:extLst>
            </p:cNvPr>
            <p:cNvSpPr txBox="1"/>
            <p:nvPr/>
          </p:nvSpPr>
          <p:spPr>
            <a:xfrm>
              <a:off x="309596" y="5989442"/>
              <a:ext cx="1660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Local and State Revenue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744E92A-2C66-325E-A76B-478E59A8ADBD}"/>
              </a:ext>
            </a:extLst>
          </p:cNvPr>
          <p:cNvGrpSpPr/>
          <p:nvPr/>
        </p:nvGrpSpPr>
        <p:grpSpPr>
          <a:xfrm>
            <a:off x="2196898" y="5862126"/>
            <a:ext cx="1660084" cy="487983"/>
            <a:chOff x="2000242" y="5862126"/>
            <a:chExt cx="1660084" cy="48798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D8355E-A0DD-919F-8DE1-C8E3C0AF0D82}"/>
                </a:ext>
              </a:extLst>
            </p:cNvPr>
            <p:cNvSpPr/>
            <p:nvPr/>
          </p:nvSpPr>
          <p:spPr>
            <a:xfrm>
              <a:off x="2496425" y="5862126"/>
              <a:ext cx="510988" cy="10309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574AA62-50B4-9B1D-904E-1EA705D467AB}"/>
                </a:ext>
              </a:extLst>
            </p:cNvPr>
            <p:cNvSpPr txBox="1"/>
            <p:nvPr/>
          </p:nvSpPr>
          <p:spPr>
            <a:xfrm>
              <a:off x="2000242" y="6073110"/>
              <a:ext cx="16600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Enterprise Revenue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EF0E5A-9A38-763A-F3EB-DFBC1654D001}"/>
              </a:ext>
            </a:extLst>
          </p:cNvPr>
          <p:cNvGrpSpPr/>
          <p:nvPr/>
        </p:nvGrpSpPr>
        <p:grpSpPr>
          <a:xfrm>
            <a:off x="3959243" y="5845646"/>
            <a:ext cx="1660084" cy="635770"/>
            <a:chOff x="3959243" y="5845646"/>
            <a:chExt cx="1660084" cy="63577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5740C12-A69D-950B-19D1-8809CB001265}"/>
                </a:ext>
              </a:extLst>
            </p:cNvPr>
            <p:cNvSpPr/>
            <p:nvPr/>
          </p:nvSpPr>
          <p:spPr>
            <a:xfrm>
              <a:off x="4364200" y="5845646"/>
              <a:ext cx="510988" cy="103094"/>
            </a:xfrm>
            <a:prstGeom prst="rect">
              <a:avLst/>
            </a:prstGeom>
            <a:solidFill>
              <a:srgbClr val="E395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5C3019-7CA6-A066-46EB-608E3F640062}"/>
                </a:ext>
              </a:extLst>
            </p:cNvPr>
            <p:cNvSpPr txBox="1"/>
            <p:nvPr/>
          </p:nvSpPr>
          <p:spPr>
            <a:xfrm>
              <a:off x="3959243" y="6019751"/>
              <a:ext cx="1660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Federal, State, and Regional Relief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CEF1D0-04BC-BC4D-3278-B60F251125CB}"/>
              </a:ext>
            </a:extLst>
          </p:cNvPr>
          <p:cNvGrpSpPr/>
          <p:nvPr/>
        </p:nvGrpSpPr>
        <p:grpSpPr>
          <a:xfrm>
            <a:off x="5571524" y="5840805"/>
            <a:ext cx="1660084" cy="509304"/>
            <a:chOff x="5912921" y="5849469"/>
            <a:chExt cx="1660084" cy="5093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FC6B066-A18B-A416-4BA9-9324F6B715ED}"/>
                </a:ext>
              </a:extLst>
            </p:cNvPr>
            <p:cNvSpPr/>
            <p:nvPr/>
          </p:nvSpPr>
          <p:spPr>
            <a:xfrm>
              <a:off x="6231975" y="5849469"/>
              <a:ext cx="510988" cy="10309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7B0911-DBB3-D358-92C0-6B8CD394F04A}"/>
                </a:ext>
              </a:extLst>
            </p:cNvPr>
            <p:cNvSpPr txBox="1"/>
            <p:nvPr/>
          </p:nvSpPr>
          <p:spPr>
            <a:xfrm>
              <a:off x="5912921" y="6081774"/>
              <a:ext cx="16600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Projected Deficit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29F2C7-4E04-1484-66D3-9FA6D73EBCAE}"/>
              </a:ext>
            </a:extLst>
          </p:cNvPr>
          <p:cNvGrpSpPr/>
          <p:nvPr/>
        </p:nvGrpSpPr>
        <p:grpSpPr>
          <a:xfrm>
            <a:off x="7077848" y="5883748"/>
            <a:ext cx="1660084" cy="555457"/>
            <a:chOff x="7957723" y="5902769"/>
            <a:chExt cx="1660084" cy="55545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ADA0DE-9874-A5A2-7EBF-D9D9E4E9E0E0}"/>
                </a:ext>
              </a:extLst>
            </p:cNvPr>
            <p:cNvCxnSpPr/>
            <p:nvPr/>
          </p:nvCxnSpPr>
          <p:spPr>
            <a:xfrm>
              <a:off x="8111483" y="5902769"/>
              <a:ext cx="554875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E00F846-1F2F-D880-CA3F-C300DAC9BFFC}"/>
                </a:ext>
              </a:extLst>
            </p:cNvPr>
            <p:cNvSpPr txBox="1"/>
            <p:nvPr/>
          </p:nvSpPr>
          <p:spPr>
            <a:xfrm>
              <a:off x="7957723" y="5996561"/>
              <a:ext cx="1660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Projected </a:t>
              </a:r>
            </a:p>
            <a:p>
              <a:r>
                <a:rPr lang="en-US" sz="1200"/>
                <a:t>Expenditure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C9E884-CC5B-0FE5-1546-B1CCD79CE26B}"/>
              </a:ext>
            </a:extLst>
          </p:cNvPr>
          <p:cNvSpPr txBox="1"/>
          <p:nvPr/>
        </p:nvSpPr>
        <p:spPr>
          <a:xfrm>
            <a:off x="2780772" y="507891"/>
            <a:ext cx="26107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Graphein Pro Book"/>
              </a:rPr>
              <a:t>The projected deficit: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08DD4-09FB-93D9-C0F2-DEA2AFEF3656}"/>
              </a:ext>
            </a:extLst>
          </p:cNvPr>
          <p:cNvSpPr txBox="1"/>
          <p:nvPr/>
        </p:nvSpPr>
        <p:spPr>
          <a:xfrm>
            <a:off x="783258" y="962471"/>
            <a:ext cx="80045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cs typeface="Graphein Pro Light" panose="020B0402020204020204" pitchFamily="34" charset="0"/>
              </a:rPr>
              <a:t>The projected deficit is $322M in FY26-27 and grows with inflation over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2A5BAB-18AB-0558-1BEB-387829BD5DA5}"/>
              </a:ext>
            </a:extLst>
          </p:cNvPr>
          <p:cNvSpPr txBox="1"/>
          <p:nvPr/>
        </p:nvSpPr>
        <p:spPr>
          <a:xfrm>
            <a:off x="2875429" y="1807709"/>
            <a:ext cx="339314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latin typeface="+mj-lt"/>
              </a:rPr>
              <a:t>Operating Source by Type ($M)</a:t>
            </a:r>
          </a:p>
        </p:txBody>
      </p:sp>
    </p:spTree>
    <p:extLst>
      <p:ext uri="{BB962C8B-B14F-4D97-AF65-F5344CB8AC3E}">
        <p14:creationId xmlns:p14="http://schemas.microsoft.com/office/powerpoint/2010/main" val="1977955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AE3F7-858F-A5BB-3EC2-9BDF1AE96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982B363-59FA-5683-812D-92F2D40C1BB2}"/>
              </a:ext>
            </a:extLst>
          </p:cNvPr>
          <p:cNvSpPr txBox="1"/>
          <p:nvPr/>
        </p:nvSpPr>
        <p:spPr>
          <a:xfrm>
            <a:off x="582616" y="1537804"/>
            <a:ext cx="8083378" cy="378565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57175" indent="-257175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In fall 2024, the Muni Funding Working Group</a:t>
            </a:r>
            <a:r>
              <a:rPr lang="en-US" sz="2000">
                <a:solidFill>
                  <a:srgbClr val="000000"/>
                </a:solidFill>
                <a:latin typeface="Lao UI"/>
                <a:cs typeface="Lao UI"/>
              </a:rPr>
              <a:t> 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began work to identify approximately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$320 million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 to sustain Muni service and the other transportation services San Francisco relies on after</a:t>
            </a:r>
            <a:r>
              <a:rPr lang="en-US" sz="2000">
                <a:solidFill>
                  <a:srgbClr val="000000"/>
                </a:solidFill>
                <a:latin typeface="Lao UI"/>
                <a:cs typeface="Lao UI"/>
              </a:rPr>
              <a:t> federal and state relief funds are exhausted. </a:t>
            </a:r>
            <a:br>
              <a:rPr lang="en-US" sz="2000">
                <a:solidFill>
                  <a:srgbClr val="000000"/>
                </a:solidFill>
                <a:latin typeface="Lao UI"/>
                <a:cs typeface="Lao UI"/>
              </a:rPr>
            </a:br>
            <a:endParaRPr lang="en-US" sz="2000">
              <a:solidFill>
                <a:srgbClr val="000000"/>
              </a:solidFill>
              <a:latin typeface="Lao UI"/>
              <a:cs typeface="Lao UI"/>
            </a:endParaRPr>
          </a:p>
          <a:p>
            <a:pPr marL="257175" indent="-257175" defTabSz="4572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Led by the Controller’s Office, the Working Group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reviewed and prioritized policy options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that SFMTA can implement to address its short-term funding gap and long-term structural deficit.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/>
              <a:cs typeface="Lao U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  <a:p>
            <a:pPr marL="257175" marR="0" lvl="0" indent="-2571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The Working Group discussed and provided feedback on packages of options for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stakeholders and elected policy makers to consider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.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/>
              <a:cs typeface="Lao U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A25744-F1C0-8BC6-E742-103C03B08C0A}"/>
              </a:ext>
            </a:extLst>
          </p:cNvPr>
          <p:cNvSpPr txBox="1"/>
          <p:nvPr/>
        </p:nvSpPr>
        <p:spPr>
          <a:xfrm>
            <a:off x="582615" y="273919"/>
            <a:ext cx="6873099" cy="623248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Light" panose="020B0402020204020204" pitchFamily="34" charset="0"/>
                <a:cs typeface="Graphein Pro Light" panose="020B0402020204020204" pitchFamily="34" charset="0"/>
              </a:rPr>
              <a:t>Muni Funding Working Group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5F9B87B8-EE61-C2F8-945A-22CFE6821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265" y="6503268"/>
            <a:ext cx="5080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68CA3-B6DC-4665-A0C5-AA6CB4ED1FC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0BE2C4-AE7B-D7AF-FD0B-A04195282738}"/>
              </a:ext>
            </a:extLst>
          </p:cNvPr>
          <p:cNvSpPr txBox="1"/>
          <p:nvPr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 b="0" spc="0" baseline="0">
              <a:solidFill>
                <a:schemeClr val="bg1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43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4AF095-660B-26CF-D99F-AD0AD01ABAC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147D696-3C35-22F1-ECEF-CA92EC3F1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spcAft>
                <a:spcPts val="900"/>
              </a:spcAft>
            </a:pPr>
            <a:r>
              <a:rPr lang="en-US" sz="4000" kern="100">
                <a:latin typeface="Graphein Pro Light" panose="020B0402020204020204" pitchFamily="34" charset="0"/>
                <a:ea typeface="Aptos" panose="020B0004020202020204" pitchFamily="34" charset="0"/>
                <a:cs typeface="Graphein Pro Light" panose="020B0402020204020204" pitchFamily="34" charset="0"/>
              </a:rPr>
              <a:t>A well-functioning Muni is critical to the Bay Area’s economic recovery</a:t>
            </a:r>
          </a:p>
        </p:txBody>
      </p:sp>
      <p:pic>
        <p:nvPicPr>
          <p:cNvPr id="6" name="Picture Placeholder 6" descr="A group of people standing next to a bus&#10;&#10;Description automatically generated">
            <a:extLst>
              <a:ext uri="{FF2B5EF4-FFF2-40B4-BE49-F238E27FC236}">
                <a16:creationId xmlns:a16="http://schemas.microsoft.com/office/drawing/2014/main" id="{408E0F9D-1AAB-4666-FA04-A8646301CF5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942" r="3942"/>
          <a:stretch/>
        </p:blipFill>
        <p:spPr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7450CD5-0E43-7F72-FFBC-A08CCB04B4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8651" y="1508754"/>
            <a:ext cx="4741018" cy="47386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>
                <a:latin typeface="Graphein Pro Light"/>
              </a:rPr>
              <a:t>Muni supports the climate, equity and economic recovery goals of the entire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>
                <a:latin typeface="Graphein Pro Light"/>
                <a:ea typeface="Aptos" panose="020B0004020202020204" pitchFamily="34" charset="0"/>
                <a:cs typeface="Graphein Pro Light" panose="020B0402020204020204" pitchFamily="34" charset="0"/>
              </a:rPr>
              <a:t>Muni carries over half of Bay Area transit riders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raphein Pro Light"/>
                <a:cs typeface="Graphein Pro Light" panose="020B0402020204020204" pitchFamily="34" charset="0"/>
              </a:rPr>
              <a:t>About 55% of all regional transit trips start or end in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Graphein Pro Light"/>
                <a:cs typeface="Graphein Pro Light" panose="020B0402020204020204" pitchFamily="34" charset="0"/>
              </a:rPr>
              <a:t>Almost half of all Bay Area interagency transit transfers are to or from Muni</a:t>
            </a:r>
          </a:p>
          <a:p>
            <a:r>
              <a:rPr lang="en-US" sz="2000" b="1" kern="100">
                <a:latin typeface="Graphein Pro Light"/>
                <a:ea typeface="Aptos" panose="020B0004020202020204" pitchFamily="34" charset="0"/>
                <a:cs typeface="Graphein Pro Light" panose="020B0402020204020204" pitchFamily="34" charset="0"/>
              </a:rPr>
              <a:t>“If we don’t have a solvent transit agency, we will never have economic recovery.” –Ted Egan, San Francisco’s Chief Economist</a:t>
            </a:r>
            <a:endParaRPr lang="en-US" sz="2000" kern="100">
              <a:latin typeface="Graphein Pro Light"/>
              <a:ea typeface="Aptos" panose="020B0004020202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4EC56-6567-63BE-47BD-204DB81EC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58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C8D9-F899-C0AB-F38C-74CA120E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4AE9DD48-D201-D286-2950-D5E1BA9C9C6A}"/>
              </a:ext>
            </a:extLst>
          </p:cNvPr>
          <p:cNvSpPr txBox="1"/>
          <p:nvPr/>
        </p:nvSpPr>
        <p:spPr>
          <a:xfrm>
            <a:off x="506416" y="989918"/>
            <a:ext cx="7749805" cy="377026"/>
          </a:xfrm>
          <a:prstGeom prst="rect">
            <a:avLst/>
          </a:prstGeom>
          <a:noFill/>
        </p:spPr>
        <p:txBody>
          <a:bodyPr wrap="square" lIns="68580" tIns="34290" rIns="68580" bIns="34290" anchor="t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raphein Pro Light" panose="020B0402020204020204" pitchFamily="34" charset="0"/>
                <a:cs typeface="Graphein Pro Light" panose="020B0402020204020204" pitchFamily="34" charset="0"/>
              </a:rPr>
              <a:t>Members represented a diverse group of stakeholders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2FBF10A-B598-4945-7D32-9A8F43A51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6668761"/>
              </p:ext>
            </p:extLst>
          </p:nvPr>
        </p:nvGraphicFramePr>
        <p:xfrm>
          <a:off x="332245" y="1672502"/>
          <a:ext cx="4028822" cy="4718099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160699">
                  <a:extLst>
                    <a:ext uri="{9D8B030D-6E8A-4147-A177-3AD203B41FA5}">
                      <a16:colId xmlns:a16="http://schemas.microsoft.com/office/drawing/2014/main" val="3383584481"/>
                    </a:ext>
                  </a:extLst>
                </a:gridCol>
                <a:gridCol w="2868123">
                  <a:extLst>
                    <a:ext uri="{9D8B030D-6E8A-4147-A177-3AD203B41FA5}">
                      <a16:colId xmlns:a16="http://schemas.microsoft.com/office/drawing/2014/main" val="1366652186"/>
                    </a:ext>
                  </a:extLst>
                </a:gridCol>
              </a:tblGrid>
              <a:tr h="49426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Member 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Organization or Group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20447940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Chris Arvin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MTA Citizens’ Advisory Council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684846331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Anthony Ballester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Transport Workers Union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987207843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Alicia John-Baptiste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Mayor’s Office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152232138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Desira Brown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Tenderloin Neighborhood Development Corporation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720206769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Tilly Chang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San Francisco County Transportation Authority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166795007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Rodney Fong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SF Chamber of Commerce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1457128945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Kristin Hardy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SEIU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1892174175"/>
                  </a:ext>
                </a:extLst>
              </a:tr>
              <a:tr h="4794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Jon Hee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Chinatown Transportation Research and Improvement Project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053360273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Steve Heminger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SFMTA Board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483052133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Fiona Hinze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SFMTA Board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846262589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Sara Johnson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San Francisco Transit Riders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28399760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Kathleen Kelly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Transportation Expert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572834437"/>
                  </a:ext>
                </a:extLst>
              </a:tr>
              <a:tr h="24213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Julie Kirschbaum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SFMTA Director (non-voting member)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96460057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E41EFD9-FA22-3F38-76EF-C8DBBAC6DB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943418"/>
              </p:ext>
            </p:extLst>
          </p:nvPr>
        </p:nvGraphicFramePr>
        <p:xfrm>
          <a:off x="4615519" y="1672501"/>
          <a:ext cx="4028822" cy="4718100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930422">
                  <a:extLst>
                    <a:ext uri="{9D8B030D-6E8A-4147-A177-3AD203B41FA5}">
                      <a16:colId xmlns:a16="http://schemas.microsoft.com/office/drawing/2014/main" val="3383584481"/>
                    </a:ext>
                  </a:extLst>
                </a:gridCol>
                <a:gridCol w="3098400">
                  <a:extLst>
                    <a:ext uri="{9D8B030D-6E8A-4147-A177-3AD203B41FA5}">
                      <a16:colId xmlns:a16="http://schemas.microsoft.com/office/drawing/2014/main" val="1366652186"/>
                    </a:ext>
                  </a:extLst>
                </a:gridCol>
              </a:tblGrid>
              <a:tr h="56377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Member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Organization or Group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20447940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Rafael Mandelman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Board of Supervisors and San Francisco County Transportation Authority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177768219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Myrna Melgar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Board of Supervisors and San Francisco County Transportation Authority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511495223"/>
                  </a:ext>
                </a:extLst>
              </a:tr>
              <a:tr h="261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Robin Pam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err="1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KidSafe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700899785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Seleta Reynolds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LA Metro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378335783"/>
                  </a:ext>
                </a:extLst>
              </a:tr>
              <a:tr h="261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Mia Satya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Senior &amp; Disability Action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726912932"/>
                  </a:ext>
                </a:extLst>
              </a:tr>
              <a:tr h="261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Alex Sweet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Mayor’s Transportation Advisor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1659580176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Kim Tavaglione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SF Labor Council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2876388854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Laurie Thomas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Golden Gate Restaurant Association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3520204405"/>
                  </a:ext>
                </a:extLst>
              </a:tr>
              <a:tr h="2615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Laura Tolkoff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SPUR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1075827122"/>
                  </a:ext>
                </a:extLst>
              </a:tr>
              <a:tr h="517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Greg Wagner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solidFill>
                            <a:srgbClr val="000000"/>
                          </a:solidFill>
                          <a:effectLst/>
                          <a:latin typeface="Lao UI" panose="020B0502040204020203" pitchFamily="34" charset="0"/>
                          <a:cs typeface="Lao UI" panose="020B0502040204020203" pitchFamily="34" charset="0"/>
                        </a:rPr>
                        <a:t>Office of the Controller (non-voting member)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Lao UI" panose="020B0502040204020203" pitchFamily="34" charset="0"/>
                        <a:cs typeface="Lao UI" panose="020B0502040204020203" pitchFamily="34" charset="0"/>
                      </a:endParaRPr>
                    </a:p>
                  </a:txBody>
                  <a:tcPr marL="3247" marR="3247" marT="3247" marB="0" anchor="ctr"/>
                </a:tc>
                <a:extLst>
                  <a:ext uri="{0D108BD9-81ED-4DB2-BD59-A6C34878D82A}">
                    <a16:rowId xmlns:a16="http://schemas.microsoft.com/office/drawing/2014/main" val="418532036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4970F84-3990-DCA3-A7F4-C4C9FF74C867}"/>
              </a:ext>
            </a:extLst>
          </p:cNvPr>
          <p:cNvSpPr txBox="1"/>
          <p:nvPr/>
        </p:nvSpPr>
        <p:spPr>
          <a:xfrm>
            <a:off x="441104" y="219489"/>
            <a:ext cx="8408981" cy="592470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Light" panose="020B0402020204020204" pitchFamily="34" charset="0"/>
                <a:cs typeface="Graphein Pro Light" panose="020B0402020204020204" pitchFamily="34" charset="0"/>
              </a:rPr>
              <a:t>Muni Funding Working Group Members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38100CBF-AC02-47EE-046B-D5FB2945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265" y="6503268"/>
            <a:ext cx="5080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68CA3-B6DC-4665-A0C5-AA6CB4ED1FC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918143-931E-EA15-DB7C-42A1154F486C}"/>
              </a:ext>
            </a:extLst>
          </p:cNvPr>
          <p:cNvSpPr txBox="1"/>
          <p:nvPr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 b="0" spc="0" baseline="0">
              <a:solidFill>
                <a:schemeClr val="bg1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661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A399565-E69C-0C70-3000-A8E11A60E7A7}"/>
              </a:ext>
            </a:extLst>
          </p:cNvPr>
          <p:cNvSpPr txBox="1"/>
          <p:nvPr/>
        </p:nvSpPr>
        <p:spPr>
          <a:xfrm>
            <a:off x="484518" y="2608747"/>
            <a:ext cx="8174963" cy="191590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Efficiency Improvements: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streamline systems and processes to decrease operating costs.</a:t>
            </a: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Service Cuts: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 reduce service to decrease operating costs. </a:t>
            </a: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/>
              <a:ea typeface="+mn-ea"/>
              <a:cs typeface="Lao UI"/>
            </a:endParaRP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Funding Options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: increase fees, revenue, or taxes to increase overall revenue. </a:t>
            </a: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  <a:p>
            <a:pPr marL="342424" marR="0" lvl="0" indent="-342424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 typeface="Arial,Sans-Serif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Service Improvements: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/>
                <a:ea typeface="+mn-ea"/>
                <a:cs typeface="Lao UI"/>
              </a:rPr>
              <a:t>enhance services to win voter support for new revenue.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4D4C5C-AA04-4FE1-2BD6-B98F3E452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69" y="2802685"/>
            <a:ext cx="321469" cy="321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A50B2D-0C02-C9DF-C593-E83D572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69" y="3305647"/>
            <a:ext cx="321469" cy="3214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D645B1-D43D-E578-A136-7EBF7865E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369" y="3768980"/>
            <a:ext cx="321469" cy="321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F1205E-4DFF-8014-429A-D82A7365BD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69" y="4213697"/>
            <a:ext cx="321469" cy="321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1BD522-61A0-00A6-4052-9D76D471C5D7}"/>
              </a:ext>
            </a:extLst>
          </p:cNvPr>
          <p:cNvSpPr txBox="1"/>
          <p:nvPr/>
        </p:nvSpPr>
        <p:spPr>
          <a:xfrm>
            <a:off x="473763" y="1513574"/>
            <a:ext cx="8083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The Muni Funding Working Group reviewed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individual options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in the following categories: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CD773E-1BDA-5CD2-A0E8-BD85E43F4F4D}"/>
              </a:ext>
            </a:extLst>
          </p:cNvPr>
          <p:cNvSpPr txBox="1"/>
          <p:nvPr/>
        </p:nvSpPr>
        <p:spPr>
          <a:xfrm>
            <a:off x="332245" y="4975317"/>
            <a:ext cx="8083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SFMTA then bundled individual options into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six packages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t>based on Working Group feedback of individual options.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5A9B2E-3C49-E269-9A70-AC170B225A86}"/>
              </a:ext>
            </a:extLst>
          </p:cNvPr>
          <p:cNvSpPr txBox="1"/>
          <p:nvPr/>
        </p:nvSpPr>
        <p:spPr>
          <a:xfrm>
            <a:off x="451991" y="219489"/>
            <a:ext cx="7123470" cy="1177245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Light" panose="020B0402020204020204" pitchFamily="34" charset="0"/>
                <a:cs typeface="Graphein Pro Light" panose="020B0402020204020204" pitchFamily="34" charset="0"/>
              </a:rPr>
              <a:t>Muni Funding Working Group Work Plan</a:t>
            </a:r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DD79D94B-F2EC-CE3A-CEE7-98D3CC823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265" y="6503268"/>
            <a:ext cx="5080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D68CA3-B6DC-4665-A0C5-AA6CB4ED1FC4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Lao UI" panose="020B0502040204020203" pitchFamily="34" charset="0"/>
                <a:ea typeface="+mn-ea"/>
                <a:cs typeface="Lao UI" panose="020B0502040204020203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Lao UI" panose="020B0502040204020203" pitchFamily="34" charset="0"/>
              <a:ea typeface="+mn-ea"/>
              <a:cs typeface="Lao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7205D5-ED15-9AB8-6F68-40BE6BFFA851}"/>
              </a:ext>
            </a:extLst>
          </p:cNvPr>
          <p:cNvSpPr txBox="1"/>
          <p:nvPr/>
        </p:nvSpPr>
        <p:spPr>
          <a:xfrm>
            <a:off x="1018169" y="6518187"/>
            <a:ext cx="3217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spc="0" baseline="0">
                <a:solidFill>
                  <a:schemeClr val="bg1"/>
                </a:solidFill>
                <a:latin typeface="+mn-lt"/>
                <a:cs typeface="Graphein Pro Book" panose="020B0602020204020204" pitchFamily="34" charset="0"/>
              </a:rPr>
              <a:t>SFCTA | May 13, 2025</a:t>
            </a:r>
            <a:endParaRPr lang="en-US" sz="1400" b="0" spc="0" baseline="0">
              <a:solidFill>
                <a:schemeClr val="bg1"/>
              </a:solidFill>
              <a:latin typeface="+mn-lt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77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A2719-862C-349A-6AB9-948F9638C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E00B44C-4EAD-335A-07BB-321552F3FE3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596F6403-C64B-00D7-000E-F2D60A9739EA}"/>
              </a:ext>
            </a:extLst>
          </p:cNvPr>
          <p:cNvSpPr txBox="1">
            <a:spLocks/>
          </p:cNvSpPr>
          <p:nvPr/>
        </p:nvSpPr>
        <p:spPr>
          <a:xfrm>
            <a:off x="7675617" y="648241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C1031-223D-A34F-B358-D5982B2B1DDF}"/>
              </a:ext>
            </a:extLst>
          </p:cNvPr>
          <p:cNvSpPr txBox="1"/>
          <p:nvPr/>
        </p:nvSpPr>
        <p:spPr>
          <a:xfrm>
            <a:off x="303407" y="0"/>
            <a:ext cx="2702683" cy="375584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POLICY OPTIONS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B53420-47C2-C499-6CEB-340974785F99}"/>
              </a:ext>
            </a:extLst>
          </p:cNvPr>
          <p:cNvSpPr txBox="1"/>
          <p:nvPr/>
        </p:nvSpPr>
        <p:spPr>
          <a:xfrm>
            <a:off x="344752" y="744317"/>
            <a:ext cx="8408979" cy="52783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Efficiencies &amp; Internal Cuts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Administrative Cuts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Parking Optimization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Transit Fare Optimization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Automated Parking Enforcement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Large Ballot Measures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Regional Measure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Local Sales Tax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Local Parcel Tax</a:t>
            </a: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9244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Small Ballot Measures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9244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Up to $50 million total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009244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 </a:t>
            </a:r>
            <a:b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</a:b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</a:t>
            </a:r>
            <a:b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</a:b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2F9FB9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</p:txBody>
      </p:sp>
      <p:pic>
        <p:nvPicPr>
          <p:cNvPr id="6" name="Picture 5" descr="A group of people sitting at tables in a room&#10;&#10;AI-generated content may be incorrect.">
            <a:extLst>
              <a:ext uri="{FF2B5EF4-FFF2-40B4-BE49-F238E27FC236}">
                <a16:creationId xmlns:a16="http://schemas.microsoft.com/office/drawing/2014/main" id="{62D3F7C6-FD91-1E50-002E-3394198EB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20" y="0"/>
            <a:ext cx="4651900" cy="6482522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26F4B4E-A608-D174-86A2-CF7D2944647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404568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C1844-35F6-AFA9-BE1E-179C31458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DEE049E-7A96-C3AD-E47C-C611FBC2A4B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972227-9B8A-859B-BB4A-071615997F77}"/>
              </a:ext>
            </a:extLst>
          </p:cNvPr>
          <p:cNvSpPr txBox="1">
            <a:spLocks/>
          </p:cNvSpPr>
          <p:nvPr/>
        </p:nvSpPr>
        <p:spPr>
          <a:xfrm>
            <a:off x="7675617" y="648241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F9B7F-8438-16AC-C80B-67FD4510777E}"/>
              </a:ext>
            </a:extLst>
          </p:cNvPr>
          <p:cNvSpPr txBox="1"/>
          <p:nvPr/>
        </p:nvSpPr>
        <p:spPr>
          <a:xfrm>
            <a:off x="303407" y="-7811"/>
            <a:ext cx="3216759" cy="3693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POLICY OPTIONS (CONT.)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252ADA-D06B-EF66-96D5-E2C152F010D7}"/>
              </a:ext>
            </a:extLst>
          </p:cNvPr>
          <p:cNvSpPr txBox="1"/>
          <p:nvPr/>
        </p:nvSpPr>
        <p:spPr>
          <a:xfrm>
            <a:off x="486270" y="742826"/>
            <a:ext cx="8408979" cy="517064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Non-Ballot Revenue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Visitor Paid Parking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9500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Sunday Paid Parking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9500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Evening Paid Parking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9500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Increase Residential Permit Fee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39500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7A7B7F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Subsidy Reductions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</a:t>
            </a:r>
            <a: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A7B7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Eliminate or Reduce Fare Subsidies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A7B7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Eliminate or Reduce Tow Subsidies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A7B7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Non-Muni Cuts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Constituent Services Reductions 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Street Maintenance Reductions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Safety Work Reductions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​</a:t>
            </a:r>
            <a:br>
              <a: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2F9FB9"/>
                </a:solidFill>
                <a:effectLst/>
                <a:uLnTx/>
                <a:uFillTx/>
                <a:latin typeface="Graphein Pro Light"/>
                <a:ea typeface="+mn-ea"/>
                <a:cs typeface="+mn-cs"/>
              </a:rPr>
              <a:t>Muni Service Cuts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pic>
        <p:nvPicPr>
          <p:cNvPr id="7" name="Picture 6" descr="A person using a machine to pay a parking meter&#10;&#10;AI-generated content may be incorrect.">
            <a:extLst>
              <a:ext uri="{FF2B5EF4-FFF2-40B4-BE49-F238E27FC236}">
                <a16:creationId xmlns:a16="http://schemas.microsoft.com/office/drawing/2014/main" id="{A19C7E2C-70A1-73FE-AEF1-C29F222B5D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589" b="10632"/>
          <a:stretch/>
        </p:blipFill>
        <p:spPr>
          <a:xfrm>
            <a:off x="4876810" y="0"/>
            <a:ext cx="3442187" cy="3656943"/>
          </a:xfrm>
          <a:prstGeom prst="rect">
            <a:avLst/>
          </a:prstGeom>
        </p:spPr>
      </p:pic>
      <p:pic>
        <p:nvPicPr>
          <p:cNvPr id="6" name="Picture 5" descr="A child standing in a bus&#10;&#10;AI-generated content may be incorrect.">
            <a:extLst>
              <a:ext uri="{FF2B5EF4-FFF2-40B4-BE49-F238E27FC236}">
                <a16:creationId xmlns:a16="http://schemas.microsoft.com/office/drawing/2014/main" id="{76A578BE-BC5B-AA74-EF28-C79AD0F36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10" y="3611797"/>
            <a:ext cx="4267190" cy="2868620"/>
          </a:xfrm>
          <a:prstGeom prst="rect">
            <a:avLst/>
          </a:prstGeom>
        </p:spPr>
      </p:pic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72E3592-43F7-9404-6456-7FC4E1309B1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212695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D77E8-6050-3505-60E9-0576A3F3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A83DBB2-A264-5C31-0519-23ECB298EC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0532809-859C-B351-9928-2179E4EEB4D4}"/>
              </a:ext>
            </a:extLst>
          </p:cNvPr>
          <p:cNvSpPr txBox="1">
            <a:spLocks/>
          </p:cNvSpPr>
          <p:nvPr/>
        </p:nvSpPr>
        <p:spPr>
          <a:xfrm>
            <a:off x="7675617" y="648241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526AF7E0-593B-FC96-D2A4-418B3905E5A9}"/>
              </a:ext>
            </a:extLst>
          </p:cNvPr>
          <p:cNvSpPr txBox="1"/>
          <p:nvPr/>
        </p:nvSpPr>
        <p:spPr>
          <a:xfrm>
            <a:off x="528956" y="669931"/>
            <a:ext cx="8320404" cy="5032147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We are guided by the following assumptions:</a:t>
            </a:r>
          </a:p>
          <a:p>
            <a:pPr marL="296545" marR="37465" lvl="0" indent="-2965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Solving for Muni and regional partner funding needs is critical –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Every package includes some level of funding from a regional ballot measure.</a:t>
            </a:r>
            <a:endParaRPr lang="en-US" b="0" i="1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296545" marR="37465" lvl="0" indent="-2965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There is no single solution –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Every package includes new revenues and program/subsidy cuts.</a:t>
            </a:r>
            <a:endParaRPr lang="en-US" sz="2000" b="0" i="1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296545" marR="37465" indent="-296545" defTabSz="457200">
              <a:spcAft>
                <a:spcPts val="18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Bridge funding is needed to cover </a:t>
            </a:r>
            <a:r>
              <a:rPr lang="en-US" sz="2200">
                <a:solidFill>
                  <a:srgbClr val="4F5556"/>
                </a:solidFill>
                <a:latin typeface="Graphein Pro Book"/>
                <a:cs typeface="Graphein Pro Light" panose="020B0402020204020204" pitchFamily="34" charset="0"/>
              </a:rPr>
              <a:t>FY26-27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 budget gap – </a:t>
            </a:r>
            <a:r>
              <a:rPr lang="en-US" i="1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Senators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 </a:t>
            </a:r>
            <a:r>
              <a:rPr lang="en-US" i="1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Wiener &amp;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Arreguin</a:t>
            </a:r>
            <a:r>
              <a:rPr lang="en-US" i="1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 are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 spearheading</a:t>
            </a:r>
            <a:r>
              <a:rPr lang="en-US" i="1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 a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 State Budget effort to secure funds.</a:t>
            </a:r>
            <a:endParaRPr lang="en-US" b="0" i="1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296545" marR="37465" lvl="0" indent="-2965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Packages rely on ongoing funding sources, not one-time fixes –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Some packages include components that likely cannot be implemented until 2028. Capital budget cuts could be implemented as a bridge to fill the gap until then. </a:t>
            </a:r>
            <a:endParaRPr lang="en-US" b="0" i="1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296545" marR="37465" lvl="0" indent="-29654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Revenues and costs savings are estimates for planning purposes – </a:t>
            </a:r>
            <a:r>
              <a:rPr kumimoji="0" lang="en-US" b="0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Amounts are likely to change in the coming months, given the level of uncertainty. </a:t>
            </a:r>
            <a:endParaRPr lang="en-US" sz="2000" b="0" i="1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C160C4-BC8E-C8A3-CA39-AA0A03F70500}"/>
              </a:ext>
            </a:extLst>
          </p:cNvPr>
          <p:cNvSpPr txBox="1"/>
          <p:nvPr/>
        </p:nvSpPr>
        <p:spPr>
          <a:xfrm>
            <a:off x="333806" y="3126"/>
            <a:ext cx="3079629" cy="3693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ASSUMPTIONS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E426BF7-67B4-444C-3B47-16D49E8543D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509781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4209F-CB2D-416A-C13E-C62911A6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8BD6C53-421C-A7B1-B0B4-3B68C7F31D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en-US" sz="9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C91983A-5A25-2B6D-71D0-BDC1E59EA8E5}"/>
              </a:ext>
            </a:extLst>
          </p:cNvPr>
          <p:cNvSpPr txBox="1">
            <a:spLocks/>
          </p:cNvSpPr>
          <p:nvPr/>
        </p:nvSpPr>
        <p:spPr>
          <a:xfrm>
            <a:off x="7675617" y="648241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F9C65C80-C805-D24A-5BFE-276E6AE530C2}"/>
              </a:ext>
            </a:extLst>
          </p:cNvPr>
          <p:cNvSpPr txBox="1"/>
          <p:nvPr/>
        </p:nvSpPr>
        <p:spPr>
          <a:xfrm>
            <a:off x="577965" y="681609"/>
            <a:ext cx="8034167" cy="5129609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defTabSz="457200"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SFMTA </a:t>
            </a:r>
            <a:r>
              <a:rPr lang="en-US" sz="2600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committed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 to </a:t>
            </a:r>
            <a:r>
              <a:rPr kumimoji="0" lang="en-US" sz="2600" b="1" i="1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implement efficiencies and internal cuts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, which is critical to building support for all solutions. </a:t>
            </a:r>
          </a:p>
          <a:p>
            <a:pPr marL="12700" marR="37465" lvl="0" indent="0" algn="l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12700" marR="37465" lvl="0" indent="0" algn="l" defTabSz="4572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In addition to the savings we have achieved to date, all packages include:</a:t>
            </a:r>
            <a:endParaRPr lang="en-US" sz="26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469900" marR="37465" lvl="0" indent="-296545" algn="l" defTabSz="4572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At least $10M in administrative cuts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469900" marR="37465" lvl="0" indent="-296545" algn="l" defTabSz="4572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$18M from optimizing parking revenues 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469900" marR="37465" lvl="0" indent="-296545" algn="l" defTabSz="4572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$5M in transit fare optimization (from increased fare compliance)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469900" marR="37465" lvl="0" indent="-296545" algn="l" defTabSz="4572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cs typeface="Graphein Pro Light" panose="020B0402020204020204" pitchFamily="34" charset="0"/>
              </a:rPr>
              <a:t>$3M in accelerating Muni Forward improvements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cs typeface="Graphein Pro Light" panose="020B0402020204020204" pitchFamily="34" charset="0"/>
            </a:endParaRPr>
          </a:p>
          <a:p>
            <a:pPr marL="12700" marR="37465" lvl="0" algn="l" defTabSz="457200" rtl="0" eaLnBrk="1" fontAlgn="auto" latinLnBrk="0" hangingPunct="1">
              <a:buClrTx/>
              <a:buSzTx/>
              <a:tabLst/>
              <a:defRPr/>
            </a:pPr>
            <a:endParaRPr lang="en-US" sz="2400">
              <a:solidFill>
                <a:srgbClr val="4F5556">
                  <a:lumMod val="75000"/>
                </a:srgbClr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12700" marR="37465" lvl="0" algn="l" defTabSz="457200" rtl="0" eaLnBrk="1" fontAlgn="auto" latinLnBrk="0" hangingPunct="1">
              <a:buClrTx/>
              <a:buSzTx/>
              <a:tabLst/>
              <a:defRPr/>
            </a:pPr>
            <a:r>
              <a:rPr lang="en-US" sz="2600">
                <a:solidFill>
                  <a:srgbClr val="4F5556"/>
                </a:solidFill>
                <a:latin typeface="Graphein Pro Light"/>
                <a:cs typeface="Graphein Pro Light" panose="020B0402020204020204" pitchFamily="34" charset="0"/>
              </a:rPr>
              <a:t>$7.2M in Muni service reductions will be added in future iterations of the packages.​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42619E-7820-8572-8739-5F17FFA0456D}"/>
              </a:ext>
            </a:extLst>
          </p:cNvPr>
          <p:cNvSpPr txBox="1"/>
          <p:nvPr/>
        </p:nvSpPr>
        <p:spPr>
          <a:xfrm>
            <a:off x="333806" y="3126"/>
            <a:ext cx="3079629" cy="369332"/>
          </a:xfrm>
          <a:prstGeom prst="rect">
            <a:avLst/>
          </a:prstGeom>
          <a:solidFill>
            <a:srgbClr val="0070C0"/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ASSUMPTIONS: SELF HELP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AC16FCE-6B13-E413-F7A2-F9944C6710C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49528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E2FFD-1005-1B86-3EE3-180752923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60992-14D4-6D7F-7BD9-92ED9400FDC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1889C0A-6BA8-0E10-9068-84A89BB82D60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graphicFrame>
        <p:nvGraphicFramePr>
          <p:cNvPr id="12" name="Content Placeholder 15">
            <a:extLst>
              <a:ext uri="{FF2B5EF4-FFF2-40B4-BE49-F238E27FC236}">
                <a16:creationId xmlns:a16="http://schemas.microsoft.com/office/drawing/2014/main" id="{D2C2D1FD-2F66-F0C4-2A76-DDA99B30BE61}"/>
              </a:ext>
            </a:extLst>
          </p:cNvPr>
          <p:cNvGraphicFramePr>
            <a:graphicFrameLocks/>
          </p:cNvGraphicFramePr>
          <p:nvPr/>
        </p:nvGraphicFramePr>
        <p:xfrm>
          <a:off x="765544" y="1169741"/>
          <a:ext cx="8116115" cy="4945309"/>
        </p:xfrm>
        <a:graphic>
          <a:graphicData uri="http://schemas.openxmlformats.org/drawingml/2006/table">
            <a:tbl>
              <a:tblPr/>
              <a:tblGrid>
                <a:gridCol w="1298339">
                  <a:extLst>
                    <a:ext uri="{9D8B030D-6E8A-4147-A177-3AD203B41FA5}">
                      <a16:colId xmlns:a16="http://schemas.microsoft.com/office/drawing/2014/main" val="4181199907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1869617898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2153622338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805054603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4200902885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323466097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310721417"/>
                    </a:ext>
                  </a:extLst>
                </a:gridCol>
              </a:tblGrid>
              <a:tr h="27686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Category</a:t>
                      </a:r>
                    </a:p>
                  </a:txBody>
                  <a:tcPr marL="3920" marR="3920" marT="392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A: 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B: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C: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D: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E: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/>
                        </a:rPr>
                        <a:t>Package F: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538078"/>
                  </a:ext>
                </a:extLst>
              </a:tr>
              <a:tr h="304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100" b="1" i="0" u="none" strike="noStrike">
                        <a:solidFill>
                          <a:srgbClr val="FFFFFF"/>
                        </a:solidFill>
                        <a:effectLst/>
                        <a:latin typeface="Graphein Pro Book" panose="020B0602020204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28542"/>
                  </a:ext>
                </a:extLst>
              </a:tr>
              <a:tr h="5660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AC1B86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Efficiencies &amp; 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AC1B86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Internal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$40M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$40M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$37M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$44M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$42M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/>
                        </a:rPr>
                        <a:t>$45M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793577"/>
                  </a:ext>
                </a:extLst>
              </a:tr>
              <a:tr h="5537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0072BA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Large Ballot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0072BA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Measures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$260M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$210M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$211M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$168M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$187M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/>
                        </a:rPr>
                        <a:t>$137M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73670"/>
                  </a:ext>
                </a:extLst>
              </a:tr>
              <a:tr h="62340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009244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Small Ballot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009244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 Measures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$50M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$43M</a:t>
                      </a:r>
                      <a:endParaRPr lang="en-US" sz="1800" b="1" i="0" u="none" strike="noStrike">
                        <a:solidFill>
                          <a:srgbClr val="009244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$25M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448043"/>
                  </a:ext>
                </a:extLst>
              </a:tr>
              <a:tr h="5537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E395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Non-Ballot 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E39500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Revenue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$20M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$20M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$49M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$36M</a:t>
                      </a:r>
                      <a:endParaRPr lang="en-US" sz="1800">
                        <a:latin typeface="Arial Nova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/>
                        </a:rPr>
                        <a:t>$14M</a:t>
                      </a:r>
                      <a:endParaRPr lang="en-US" sz="1800">
                        <a:latin typeface="Arial Nova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536167"/>
                  </a:ext>
                </a:extLst>
              </a:tr>
              <a:tr h="56667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7A7B7F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Subsidy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7A7B7F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Reductions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$15M</a:t>
                      </a:r>
                      <a:endParaRPr lang="en-US" sz="1800" b="1" i="0" u="none" strike="noStrike">
                        <a:solidFill>
                          <a:srgbClr val="7A7B7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$3M</a:t>
                      </a:r>
                      <a:endParaRPr lang="en-US" sz="1800" b="1" i="0" u="none" strike="noStrike">
                        <a:solidFill>
                          <a:srgbClr val="7A7B7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/>
                        </a:rPr>
                        <a:t>$15M 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7030"/>
                  </a:ext>
                </a:extLst>
              </a:tr>
              <a:tr h="55311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00568B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Non-Muni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00568B"/>
                          </a:solidFill>
                          <a:effectLst/>
                          <a:latin typeface="Arial Nova"/>
                          <a:ea typeface="+mn-ea"/>
                          <a:cs typeface="+mn-cs"/>
                        </a:rPr>
                        <a:t>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$14M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$11M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$11M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/>
                        </a:rPr>
                        <a:t>$18M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05924"/>
                  </a:ext>
                </a:extLst>
              </a:tr>
              <a:tr h="595659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 Muni Service</a:t>
                      </a:r>
                    </a:p>
                    <a:p>
                      <a:pPr algn="l" rtl="0" fontAlgn="ctr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-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$23M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$41M</a:t>
                      </a:r>
                      <a:endParaRPr lang="en-US" sz="1800" b="1" i="0" u="none" strike="noStrike">
                        <a:solidFill>
                          <a:srgbClr val="2F9FB9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/>
                        </a:rPr>
                        <a:t>$91M</a:t>
                      </a:r>
                      <a:endParaRPr lang="en-US" sz="1800" b="1" i="0" u="none" strike="noStrike">
                        <a:solidFill>
                          <a:srgbClr val="2F9FB9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222000"/>
                  </a:ext>
                </a:extLst>
              </a:tr>
              <a:tr h="3517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Total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/>
                        </a:rPr>
                        <a:t>$320M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598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14C4214-639F-3019-B337-088CBA97DC58}"/>
              </a:ext>
            </a:extLst>
          </p:cNvPr>
          <p:cNvSpPr txBox="1"/>
          <p:nvPr/>
        </p:nvSpPr>
        <p:spPr>
          <a:xfrm rot="16200000">
            <a:off x="-363911" y="2929351"/>
            <a:ext cx="1701212" cy="44871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Raising </a:t>
            </a:r>
          </a:p>
          <a:p>
            <a:pPr marL="0" marR="0" lvl="0" indent="0" algn="ct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Revenue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126CA0-13C9-DF32-BBAE-5362E03FEF22}"/>
              </a:ext>
            </a:extLst>
          </p:cNvPr>
          <p:cNvSpPr txBox="1"/>
          <p:nvPr/>
        </p:nvSpPr>
        <p:spPr>
          <a:xfrm rot="16200000">
            <a:off x="-365258" y="4668757"/>
            <a:ext cx="1701211" cy="4514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Reducing Costs </a:t>
            </a:r>
          </a:p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Through Cuts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9EF1C42C-151D-AA06-3B71-495A41E04A82}"/>
              </a:ext>
            </a:extLst>
          </p:cNvPr>
          <p:cNvSpPr txBox="1"/>
          <p:nvPr/>
        </p:nvSpPr>
        <p:spPr>
          <a:xfrm>
            <a:off x="259644" y="179345"/>
            <a:ext cx="8451508" cy="728405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OVERVIEW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Policy Options by $millions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A8AB72-898A-9360-368F-911EE32FE38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1903516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49A9C-4C61-B549-A064-B17B7F2800A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286522" y="1163394"/>
            <a:ext cx="4972714" cy="44685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b="1">
                <a:latin typeface="Graphein Pro Light"/>
                <a:cs typeface="Graphein Pro Light" panose="020B0402020204020204" pitchFamily="34" charset="0"/>
              </a:rPr>
              <a:t>Muni Funding Working Group </a:t>
            </a:r>
            <a:r>
              <a:rPr lang="en-US" sz="2300">
                <a:latin typeface="Graphein Pro Light"/>
                <a:cs typeface="Graphein Pro Light" panose="020B0402020204020204" pitchFamily="34" charset="0"/>
              </a:rPr>
              <a:t>helped build local consensus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100">
                <a:solidFill>
                  <a:srgbClr val="4F5556"/>
                </a:solidFill>
                <a:latin typeface="Graphein Pro Light" panose="020B0402020204020204" pitchFamily="34" charset="0"/>
                <a:ea typeface="Aptos" panose="020B0004020202020204" pitchFamily="34" charset="0"/>
                <a:cs typeface="Graphein Pro Light" panose="020B0402020204020204" pitchFamily="34" charset="0"/>
              </a:rPr>
              <a:t>Closing the funding gap </a:t>
            </a:r>
            <a:r>
              <a:rPr lang="en-US" sz="2400" kern="0">
                <a:solidFill>
                  <a:srgbClr val="4F5556"/>
                </a:solidFill>
                <a:latin typeface="Graphein Pro Light" panose="020B0402020204020204" pitchFamily="34" charset="0"/>
                <a:ea typeface="Aptos" panose="020B0004020202020204" pitchFamily="34" charset="0"/>
              </a:rPr>
              <a:t>is going to take </a:t>
            </a:r>
            <a:r>
              <a:rPr lang="en-US" sz="2400" u="sng" kern="0">
                <a:solidFill>
                  <a:srgbClr val="4F5556"/>
                </a:solidFill>
                <a:latin typeface="Graphein Pro Light" panose="020B0402020204020204" pitchFamily="34" charset="0"/>
                <a:ea typeface="Aptos" panose="020B0004020202020204" pitchFamily="34" charset="0"/>
              </a:rPr>
              <a:t>a package that includes a variety of funding options</a:t>
            </a:r>
            <a:endParaRPr lang="en-US" sz="2300">
              <a:latin typeface="Graphein Pro Light"/>
              <a:cs typeface="Graphein Pro Light" panose="020B0402020204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>
                <a:latin typeface="Graphein Pro Light" panose="020B0402020204020204" pitchFamily="34" charset="0"/>
                <a:cs typeface="Graphein Pro Light" panose="020B0402020204020204" pitchFamily="34" charset="0"/>
              </a:rPr>
              <a:t>Pursue</a:t>
            </a:r>
            <a:r>
              <a:rPr lang="en-US" sz="23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 revenue measures </a:t>
            </a:r>
            <a:r>
              <a:rPr lang="en-US" sz="2300">
                <a:latin typeface="Graphein Pro Light" panose="020B0402020204020204" pitchFamily="34" charset="0"/>
                <a:cs typeface="Graphein Pro Light" panose="020B0402020204020204" pitchFamily="34" charset="0"/>
              </a:rPr>
              <a:t>for 2026 with regional and state partners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>
                <a:latin typeface="Graphein Pro Light"/>
                <a:cs typeface="Graphein Pro Light" panose="020B0402020204020204" pitchFamily="34" charset="0"/>
              </a:rPr>
              <a:t>Develop a </a:t>
            </a:r>
            <a:r>
              <a:rPr lang="en-US" sz="2300" b="1">
                <a:latin typeface="Graphein Pro Light"/>
                <a:cs typeface="Graphein Pro Light" panose="020B0402020204020204" pitchFamily="34" charset="0"/>
              </a:rPr>
              <a:t>fiscally responsible FY 26-27 and FY 27-28 budget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300" b="1">
                <a:latin typeface="Graphein Pro Light"/>
                <a:cs typeface="Graphein Pro Light" panose="020B0402020204020204" pitchFamily="34" charset="0"/>
              </a:rPr>
              <a:t>Fight for funding </a:t>
            </a:r>
            <a:r>
              <a:rPr lang="en-US" sz="2300">
                <a:latin typeface="Graphein Pro Light"/>
                <a:cs typeface="Graphein Pro Light" panose="020B0402020204020204" pitchFamily="34" charset="0"/>
              </a:rPr>
              <a:t>to make sure San Francisco has the transportation services it needs and deserves</a:t>
            </a: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>
              <a:latin typeface="+mn-lt"/>
              <a:cs typeface="Graphein Pro Light" panose="020B0402020204020204" pitchFamily="34" charset="0"/>
            </a:endParaRPr>
          </a:p>
        </p:txBody>
      </p:sp>
      <p:pic>
        <p:nvPicPr>
          <p:cNvPr id="5" name="Picture 4" descr="A parking meter in a city&#10;&#10;Description automatically generated">
            <a:extLst>
              <a:ext uri="{FF2B5EF4-FFF2-40B4-BE49-F238E27FC236}">
                <a16:creationId xmlns:a16="http://schemas.microsoft.com/office/drawing/2014/main" id="{C1A31EE9-6704-F573-7B4D-C5068F3EF8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91" t="-350" r="11047" b="350"/>
          <a:stretch/>
        </p:blipFill>
        <p:spPr>
          <a:xfrm>
            <a:off x="5451565" y="1194721"/>
            <a:ext cx="3692435" cy="528748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7C3C8A5-CB20-C177-7FBE-CD4DE6483953}"/>
              </a:ext>
            </a:extLst>
          </p:cNvPr>
          <p:cNvSpPr txBox="1">
            <a:spLocks/>
          </p:cNvSpPr>
          <p:nvPr/>
        </p:nvSpPr>
        <p:spPr>
          <a:xfrm>
            <a:off x="409183" y="357297"/>
            <a:ext cx="8325633" cy="8676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r>
              <a:rPr lang="en-US"/>
              <a:t>SFMTA Budget Strategy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C224003-9679-45DD-8D57-1EA15906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6481416"/>
            <a:ext cx="544830" cy="376584"/>
          </a:xfrm>
        </p:spPr>
        <p:txBody>
          <a:bodyPr/>
          <a:lstStyle/>
          <a:p>
            <a:fld id="{A35144F6-0C2C-D04D-8184-207D780665F8}" type="slidenum">
              <a:rPr lang="en-US" sz="1200" dirty="0" smtClean="0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2204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E8F0D9-4EA6-1706-89FA-855D752D794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6554A1F8-803C-FA85-CA6A-517CAE17D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0092" y="0"/>
            <a:ext cx="383888" cy="6858000"/>
          </a:xfrm>
          <a:prstGeom prst="rect">
            <a:avLst/>
          </a:prstGeom>
        </p:spPr>
      </p:pic>
      <p:pic>
        <p:nvPicPr>
          <p:cNvPr id="10" name="Content Placeholder 9" descr="A person and child getting off a bus&#10;&#10;Description automatically generated">
            <a:extLst>
              <a:ext uri="{FF2B5EF4-FFF2-40B4-BE49-F238E27FC236}">
                <a16:creationId xmlns:a16="http://schemas.microsoft.com/office/drawing/2014/main" id="{C6599007-0711-818E-7BB8-1F77C625613B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8760092" cy="6857990"/>
          </a:xfrm>
          <a:noFill/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C4496AEE-3D2E-4DA6-CC09-96C0B2F7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A35144F6-0C2C-D04D-8184-207D780665F8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542A5-C8DB-4BC4-B9BF-4FB18024A55E}"/>
              </a:ext>
            </a:extLst>
          </p:cNvPr>
          <p:cNvGrpSpPr/>
          <p:nvPr/>
        </p:nvGrpSpPr>
        <p:grpSpPr>
          <a:xfrm>
            <a:off x="0" y="-55841"/>
            <a:ext cx="11805021" cy="1839745"/>
            <a:chOff x="0" y="-55841"/>
            <a:chExt cx="11805021" cy="1839745"/>
          </a:xfrm>
        </p:grpSpPr>
        <p:sp>
          <p:nvSpPr>
            <p:cNvPr id="6" name="Text Placeholder 10">
              <a:extLst>
                <a:ext uri="{FF2B5EF4-FFF2-40B4-BE49-F238E27FC236}">
                  <a16:creationId xmlns:a16="http://schemas.microsoft.com/office/drawing/2014/main" id="{98C31BA4-A211-1149-DCA1-D31CF2E1658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55841"/>
              <a:ext cx="9144000" cy="1839745"/>
            </a:xfrm>
            <a:prstGeom prst="rect">
              <a:avLst/>
            </a:prstGeom>
            <a:solidFill>
              <a:srgbClr val="0070C0">
                <a:alpha val="76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652" tIns="34326" rIns="68652" bIns="34326" numCol="1" anchor="t" anchorCtr="0" compatLnSpc="1">
              <a:prstTxWarp prst="textNoShape">
                <a:avLst/>
              </a:prstTxWarp>
              <a:normAutofit/>
            </a:bodyPr>
            <a:lstStyle>
              <a:lvl1pPr indent="0" algn="r" fontAlgn="base">
                <a:spcBef>
                  <a:spcPts val="7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39763" indent="-273050" fontAlgn="base">
                <a:spcBef>
                  <a:spcPts val="55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000">
                  <a:latin typeface="Arial"/>
                  <a:cs typeface="Arial"/>
                </a:defRPr>
              </a:lvl2pPr>
              <a:lvl3pPr marL="914400" indent="-228600" fontAlgn="base">
                <a:spcBef>
                  <a:spcPts val="5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>
                  <a:latin typeface="Arial"/>
                  <a:cs typeface="Arial"/>
                </a:defRPr>
              </a:lvl3pPr>
              <a:lvl4pPr marL="1371600" indent="-228600" fontAlgn="base">
                <a:spcBef>
                  <a:spcPts val="400"/>
                </a:spcBef>
                <a:spcAft>
                  <a:spcPct val="0"/>
                </a:spcAft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1600">
                  <a:latin typeface="Arial"/>
                  <a:cs typeface="Arial"/>
                </a:defRPr>
              </a:lvl4pPr>
              <a:lvl5pPr marL="1828800" indent="-228600" fontAlgn="base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/>
              </a:lvl5pPr>
              <a:lvl6pPr marL="2103120" indent="-228600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baseline="0"/>
              </a:lvl6pPr>
              <a:lvl7pPr marL="2377440" indent="-228600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baseline="0"/>
              </a:lvl7pPr>
              <a:lvl8pPr marL="2651760" indent="-228600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baseline="0"/>
              </a:lvl8pPr>
              <a:lvl9pPr marL="2926080" indent="-228600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baseline="0"/>
              </a:lvl9pPr>
            </a:lstStyle>
            <a:p>
              <a:endParaRPr lang="en-US" sz="5556">
                <a:solidFill>
                  <a:schemeClr val="bg1"/>
                </a:solidFill>
                <a:latin typeface="Graphein Pro Book" panose="020B0602020204020204" pitchFamily="34" charset="0"/>
                <a:cs typeface="Graphein Pro Book" panose="020B0602020204020204" pitchFamily="34" charset="0"/>
              </a:endParaRPr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E8891791-FD8E-708B-FD92-03068FF7BC87}"/>
                </a:ext>
              </a:extLst>
            </p:cNvPr>
            <p:cNvSpPr txBox="1">
              <a:spLocks/>
            </p:cNvSpPr>
            <p:nvPr/>
          </p:nvSpPr>
          <p:spPr>
            <a:xfrm>
              <a:off x="3479388" y="607073"/>
              <a:ext cx="8325633" cy="945514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baseline="0">
                  <a:solidFill>
                    <a:schemeClr val="accent1"/>
                  </a:solidFill>
                  <a:latin typeface="Graphein Pro Light" panose="020B0402020204020204" pitchFamily="34" charset="77"/>
                  <a:ea typeface="+mj-ea"/>
                  <a:cs typeface="Graphein Pro Light" panose="020B0402020204020204" pitchFamily="34" charset="77"/>
                </a:defRPr>
              </a:lvl1pPr>
            </a:lstStyle>
            <a:p>
              <a:r>
                <a:rPr lang="en-US" sz="3600">
                  <a:solidFill>
                    <a:schemeClr val="bg1"/>
                  </a:solidFill>
                </a:rPr>
                <a:t>Thank you! Questions?</a:t>
              </a:r>
            </a:p>
          </p:txBody>
        </p:sp>
      </p:grpSp>
      <p:pic>
        <p:nvPicPr>
          <p:cNvPr id="9" name="Picture 8" descr="A person walking with a backpack&#10;&#10;Description automatically generated">
            <a:extLst>
              <a:ext uri="{FF2B5EF4-FFF2-40B4-BE49-F238E27FC236}">
                <a16:creationId xmlns:a16="http://schemas.microsoft.com/office/drawing/2014/main" id="{0F63EFA7-81B1-32A5-E34F-054540E23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84" y="0"/>
            <a:ext cx="3657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6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1CB5A-5AA8-B721-3A5C-72F35C12F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C9834A7B-F2B4-2C6C-1CBF-BB87B92C6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806529"/>
            <a:ext cx="7772400" cy="1297492"/>
          </a:xfrm>
        </p:spPr>
        <p:txBody>
          <a:bodyPr vert="horz" lIns="0" tIns="45720" rIns="0" bIns="45720" rtlCol="0" anchor="t">
            <a:normAutofit lnSpcReduction="10000"/>
          </a:bodyPr>
          <a:lstStyle/>
          <a:p>
            <a:r>
              <a:rPr lang="en-US" sz="4000" b="1">
                <a:solidFill>
                  <a:schemeClr val="tx1"/>
                </a:solidFill>
                <a:latin typeface="Graphein Pro Light"/>
                <a:cs typeface="Graphein Pro Light" panose="020B0402020204020204" pitchFamily="34" charset="0"/>
              </a:rPr>
              <a:t>Appendix: Muni Funding Working Group Package Details</a:t>
            </a:r>
            <a:endParaRPr lang="en-US" sz="4000" b="1">
              <a:solidFill>
                <a:schemeClr val="tx1"/>
              </a:solidFill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D249F6-16BC-C55D-6488-54688341EDB5}"/>
              </a:ext>
            </a:extLst>
          </p:cNvPr>
          <p:cNvSpPr txBox="1">
            <a:spLocks/>
          </p:cNvSpPr>
          <p:nvPr/>
        </p:nvSpPr>
        <p:spPr>
          <a:xfrm>
            <a:off x="424206" y="1140461"/>
            <a:ext cx="4389094" cy="5463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7A33BC9C-3273-0325-F4B3-BFC90C3B62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9488" y="6481763"/>
            <a:ext cx="544512" cy="376237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475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BB031A-37A9-9F16-1052-DB0EF5A61C5E}"/>
              </a:ext>
            </a:extLst>
          </p:cNvPr>
          <p:cNvGraphicFramePr/>
          <p:nvPr/>
        </p:nvGraphicFramePr>
        <p:xfrm>
          <a:off x="466343" y="1357336"/>
          <a:ext cx="8249031" cy="4934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8">
            <a:extLst>
              <a:ext uri="{FF2B5EF4-FFF2-40B4-BE49-F238E27FC236}">
                <a16:creationId xmlns:a16="http://schemas.microsoft.com/office/drawing/2014/main" id="{E8C91903-66DF-7277-DAF4-3E732AF7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89" y="246043"/>
            <a:ext cx="7718639" cy="628300"/>
          </a:xfrm>
        </p:spPr>
        <p:txBody>
          <a:bodyPr>
            <a:noAutofit/>
          </a:bodyPr>
          <a:lstStyle/>
          <a:p>
            <a:r>
              <a:rPr lang="en-US" sz="3600"/>
              <a:t>2024 Passenger Trips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EDF63D-45A6-7B5F-20F4-2C6B2EB89783}"/>
              </a:ext>
            </a:extLst>
          </p:cNvPr>
          <p:cNvSpPr txBox="1"/>
          <p:nvPr/>
        </p:nvSpPr>
        <p:spPr>
          <a:xfrm>
            <a:off x="717789" y="914796"/>
            <a:ext cx="7928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Graphein Pro Light" panose="020B0402020204020204" pitchFamily="34" charset="0"/>
                <a:cs typeface="Graphein Pro Light" panose="020B0402020204020204" pitchFamily="34" charset="0"/>
              </a:rPr>
              <a:t>Muni delivered 158 million passenger trips in 2024, 13.5 million more than in 2023.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A38075-8709-AEB1-F738-AD676E5E8A82}"/>
              </a:ext>
            </a:extLst>
          </p:cNvPr>
          <p:cNvSpPr txBox="1"/>
          <p:nvPr/>
        </p:nvSpPr>
        <p:spPr>
          <a:xfrm rot="16200000">
            <a:off x="-1362060" y="2979740"/>
            <a:ext cx="3200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accent6"/>
                </a:solidFill>
              </a:rPr>
              <a:t>Total  Boardings (in Millions)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002762-B2FE-4FCE-EFFA-8A7504915299}"/>
              </a:ext>
            </a:extLst>
          </p:cNvPr>
          <p:cNvSpPr txBox="1"/>
          <p:nvPr/>
        </p:nvSpPr>
        <p:spPr>
          <a:xfrm>
            <a:off x="238141" y="6236755"/>
            <a:ext cx="88880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Data excludes ridership for cable cars and historic streetcars.</a:t>
            </a:r>
            <a:endParaRPr lang="en-US" sz="14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05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F9DA4-4376-B6BF-FBCD-40D18959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C384C-6BC8-1429-BED2-B02FD2C4A96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904AEF5-4E88-BD25-86FE-C05A0E926EB9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graphicFrame>
        <p:nvGraphicFramePr>
          <p:cNvPr id="12" name="Content Placeholder 15">
            <a:extLst>
              <a:ext uri="{FF2B5EF4-FFF2-40B4-BE49-F238E27FC236}">
                <a16:creationId xmlns:a16="http://schemas.microsoft.com/office/drawing/2014/main" id="{3DEA3111-0B14-114A-56C8-0A11CCE982EF}"/>
              </a:ext>
            </a:extLst>
          </p:cNvPr>
          <p:cNvGraphicFramePr>
            <a:graphicFrameLocks/>
          </p:cNvGraphicFramePr>
          <p:nvPr/>
        </p:nvGraphicFramePr>
        <p:xfrm>
          <a:off x="765544" y="1169741"/>
          <a:ext cx="8116115" cy="4945309"/>
        </p:xfrm>
        <a:graphic>
          <a:graphicData uri="http://schemas.openxmlformats.org/drawingml/2006/table">
            <a:tbl>
              <a:tblPr/>
              <a:tblGrid>
                <a:gridCol w="1298339">
                  <a:extLst>
                    <a:ext uri="{9D8B030D-6E8A-4147-A177-3AD203B41FA5}">
                      <a16:colId xmlns:a16="http://schemas.microsoft.com/office/drawing/2014/main" val="4181199907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1869617898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2153622338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805054603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4200902885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323466097"/>
                    </a:ext>
                  </a:extLst>
                </a:gridCol>
                <a:gridCol w="1136296">
                  <a:extLst>
                    <a:ext uri="{9D8B030D-6E8A-4147-A177-3AD203B41FA5}">
                      <a16:colId xmlns:a16="http://schemas.microsoft.com/office/drawing/2014/main" val="310721417"/>
                    </a:ext>
                  </a:extLst>
                </a:gridCol>
              </a:tblGrid>
              <a:tr h="27686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Category</a:t>
                      </a:r>
                    </a:p>
                  </a:txBody>
                  <a:tcPr marL="3920" marR="3920" marT="392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A: 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B: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C: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D: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E: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 Nova" panose="020B0504020202020204" pitchFamily="34" charset="0"/>
                        </a:rPr>
                        <a:t>Package F: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538078"/>
                  </a:ext>
                </a:extLst>
              </a:tr>
              <a:tr h="3044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n-US" sz="1400" b="1" i="0" u="none" strike="noStrike">
                        <a:solidFill>
                          <a:srgbClr val="FFFFFF"/>
                        </a:solidFill>
                        <a:effectLst/>
                        <a:latin typeface="Arial Nova" panose="020B0504020202020204" pitchFamily="34" charset="0"/>
                      </a:endParaRP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040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128542"/>
                  </a:ext>
                </a:extLst>
              </a:tr>
              <a:tr h="566003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Efficiencies &amp; 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Internal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12%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14%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AC1B86"/>
                          </a:solidFill>
                          <a:effectLst/>
                          <a:latin typeface="Arial Nova" panose="020B0504020202020204" pitchFamily="34" charset="0"/>
                        </a:rPr>
                        <a:t>14%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3793577"/>
                  </a:ext>
                </a:extLst>
              </a:tr>
              <a:tr h="5537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Large Ballot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Measures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81%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66%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66%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53%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58%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72BA"/>
                          </a:solidFill>
                          <a:effectLst/>
                          <a:latin typeface="Arial Nova" panose="020B0504020202020204" pitchFamily="34" charset="0"/>
                        </a:rPr>
                        <a:t>43%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973670"/>
                  </a:ext>
                </a:extLst>
              </a:tr>
              <a:tr h="623404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Small Ballot</a:t>
                      </a:r>
                    </a:p>
                    <a:p>
                      <a:pPr marL="0" lvl="0" algn="l" defTabSz="914400" rtl="0" eaLnBrk="1" fontAlgn="ctr" latinLnBrk="0" hangingPunct="1">
                        <a:lnSpc>
                          <a:spcPts val="1500"/>
                        </a:lnSpc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 Measures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16%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8%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9244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6448043"/>
                  </a:ext>
                </a:extLst>
              </a:tr>
              <a:tr h="55373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Non-Ballot 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Revenue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6%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6%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15%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11%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E39500"/>
                          </a:solidFill>
                          <a:effectLst/>
                          <a:latin typeface="Arial Nova" panose="020B0504020202020204" pitchFamily="34" charset="0"/>
                        </a:rPr>
                        <a:t>4%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536167"/>
                  </a:ext>
                </a:extLst>
              </a:tr>
              <a:tr h="566675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Subsidy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Reductions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5%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1%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7A7B7F"/>
                          </a:solidFill>
                          <a:effectLst/>
                          <a:latin typeface="Arial Nova" panose="020B0504020202020204" pitchFamily="34" charset="0"/>
                        </a:rPr>
                        <a:t>5%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607030"/>
                  </a:ext>
                </a:extLst>
              </a:tr>
              <a:tr h="553112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Non-Muni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ts val="1500"/>
                        </a:lnSpc>
                      </a:pPr>
                      <a:r>
                        <a:rPr lang="en-US" sz="1400" b="1" i="0" u="none" strike="noStrike" kern="1200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  <a:ea typeface="+mn-ea"/>
                          <a:cs typeface="+mn-cs"/>
                        </a:rPr>
                        <a:t>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4%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568B"/>
                          </a:solidFill>
                          <a:effectLst/>
                          <a:latin typeface="Arial Nova" panose="020B0504020202020204" pitchFamily="34" charset="0"/>
                        </a:rPr>
                        <a:t>6% 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05924"/>
                  </a:ext>
                </a:extLst>
              </a:tr>
              <a:tr h="595659">
                <a:tc>
                  <a:txBody>
                    <a:bodyPr/>
                    <a:lstStyle/>
                    <a:p>
                      <a:pPr algn="l" rtl="0" fontAlgn="ctr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 Muni Service</a:t>
                      </a:r>
                    </a:p>
                    <a:p>
                      <a:pPr algn="l" rtl="0" fontAlgn="ctr">
                        <a:lnSpc>
                          <a:spcPts val="1500"/>
                        </a:lnSpc>
                      </a:pPr>
                      <a:r>
                        <a:rPr lang="en-US" sz="14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 Cuts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7%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13%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2F9FB9"/>
                          </a:solidFill>
                          <a:effectLst/>
                          <a:latin typeface="Arial Nova" panose="020B0504020202020204" pitchFamily="34" charset="0"/>
                        </a:rPr>
                        <a:t>28%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222000"/>
                  </a:ext>
                </a:extLst>
              </a:tr>
              <a:tr h="3517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Total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 Nova" panose="020B0504020202020204" pitchFamily="34" charset="0"/>
                        </a:rPr>
                        <a:t>100%</a:t>
                      </a:r>
                    </a:p>
                  </a:txBody>
                  <a:tcPr marL="3920" marR="3920" marT="39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35986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84506E0-8855-1620-FF9C-4E963E24F0B5}"/>
              </a:ext>
            </a:extLst>
          </p:cNvPr>
          <p:cNvSpPr txBox="1"/>
          <p:nvPr/>
        </p:nvSpPr>
        <p:spPr>
          <a:xfrm rot="16200000">
            <a:off x="-363911" y="2929351"/>
            <a:ext cx="1701212" cy="44871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Raising </a:t>
            </a:r>
          </a:p>
          <a:p>
            <a:pPr marL="0" marR="0" lvl="0" indent="0" algn="ctr" defTabSz="457200" rtl="0" eaLnBrk="1" fontAlgn="auto" latinLnBrk="0" hangingPunct="1">
              <a:lnSpc>
                <a:spcPts val="1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Revenue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91D3BB-5568-8C10-7EFE-D8D94034EBB1}"/>
              </a:ext>
            </a:extLst>
          </p:cNvPr>
          <p:cNvSpPr txBox="1"/>
          <p:nvPr/>
        </p:nvSpPr>
        <p:spPr>
          <a:xfrm rot="16200000">
            <a:off x="-365258" y="4668757"/>
            <a:ext cx="1701211" cy="45140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Reducing Costs </a:t>
            </a:r>
          </a:p>
          <a:p>
            <a:pPr marL="0" marR="0" lvl="0" indent="0" algn="ctr" defTabSz="4572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Through Cuts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5B4C55DE-54D2-4D91-F3DF-51E5B23EDA60}"/>
              </a:ext>
            </a:extLst>
          </p:cNvPr>
          <p:cNvSpPr txBox="1"/>
          <p:nvPr/>
        </p:nvSpPr>
        <p:spPr>
          <a:xfrm>
            <a:off x="259644" y="179345"/>
            <a:ext cx="8451508" cy="728405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OVERVIEW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Policy Options by percent of total ($320M)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577D0D-2E1E-B807-F0B2-2D403548076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093101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DEE73-D856-93F5-B7DA-B33435E6AD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921A1D-42A1-EC31-251F-557C05AF71A5}"/>
              </a:ext>
            </a:extLst>
          </p:cNvPr>
          <p:cNvSpPr txBox="1"/>
          <p:nvPr/>
        </p:nvSpPr>
        <p:spPr>
          <a:xfrm>
            <a:off x="238125" y="822"/>
            <a:ext cx="2476500" cy="376584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t>DISCLAIMER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86A16D-80DF-EE97-CABD-6C1FA84DA33E}"/>
              </a:ext>
            </a:extLst>
          </p:cNvPr>
          <p:cNvSpPr txBox="1"/>
          <p:nvPr/>
        </p:nvSpPr>
        <p:spPr>
          <a:xfrm>
            <a:off x="238125" y="715847"/>
            <a:ext cx="8688705" cy="54271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Any of the measures or programs included in any ‘Package’ are for the purposes of discussion and feedback.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These ‘Packages’ incorporate the feedback and suggestions of Muni Funding Working Group (MFWG) members, survey data, outreach and analysis by SFMTA staff. 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ea typeface="+mn-ea"/>
              <a:cs typeface="Graphein Pro Light" panose="020B0402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Given the real-time, dynamic nature of forecasting revenues and actual collections, the numbers stated in this presentation are subject to change.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We cannot perfectly predict the future, and these packages today, reflect what we know now. We must plan for both risk and uncertainty. </a:t>
            </a: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ea typeface="+mn-ea"/>
              <a:cs typeface="Graphein Pro Light" panose="020B0402020204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Any final implementation plan eventually developed will have to be resilient to changing conditions with contingencies in place.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As of today, none of the included options are officially endorsed actions or plans by the SFMTA. 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AB0DA5-2ADD-E9D0-902B-1C723538931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1613146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02AC0-B7CF-5E9B-96F6-FBC2D6EA1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5EDD6-AA6F-B8A5-384E-F291A1478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91" y="413903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A: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Preserve Muni &amp; Street Safety – </a:t>
            </a:r>
            <a:br>
              <a:rPr lang="en-US" sz="2800">
                <a:latin typeface="Graphein Pro Light"/>
              </a:rPr>
            </a:br>
            <a:r>
              <a:rPr lang="en-US" sz="2800">
                <a:latin typeface="Graphein Pro Light"/>
              </a:rPr>
              <a:t>Big at the Ballot in 2026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83ECA-611D-15C0-D878-3721117BA14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02109B8-D2C0-791F-1EF6-0DD655299467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16E03-44F5-38A5-172C-B38185C27357}"/>
              </a:ext>
            </a:extLst>
          </p:cNvPr>
          <p:cNvSpPr txBox="1"/>
          <p:nvPr/>
        </p:nvSpPr>
        <p:spPr>
          <a:xfrm>
            <a:off x="233399" y="1814458"/>
            <a:ext cx="865347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Preserves all existing services and subsidies with minor cuts to Administrative functions.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Pursues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two (2)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 large ballot measures to generate most of the funds needed including a regional revenue measure and a local parcel tax.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Closes the gap with parking initiatives.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1B79B70-40B2-C7CC-665A-231DBA936E58}"/>
              </a:ext>
            </a:extLst>
          </p:cNvPr>
          <p:cNvGraphicFramePr>
            <a:graphicFrameLocks noGrp="1"/>
          </p:cNvGraphicFramePr>
          <p:nvPr/>
        </p:nvGraphicFramePr>
        <p:xfrm>
          <a:off x="435389" y="3434227"/>
          <a:ext cx="8273214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$162M Regional Revenue Measure (Variable Rate) 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$98M Local Parcel Tax ($0.175/sq ft) 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Non-Ballot Revenues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$20M SF Visitor Paid Parking (2028+)</a:t>
                      </a:r>
                    </a:p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endParaRPr lang="en-US" sz="1400" b="0" i="0" kern="1200">
                        <a:solidFill>
                          <a:schemeClr val="dk1"/>
                        </a:solidFill>
                        <a:effectLst/>
                        <a:latin typeface="Graphein Pro Light"/>
                        <a:ea typeface="+mn-ea"/>
                        <a:cs typeface="Graphein Pro Light" panose="020B0402020204020204" pitchFamily="34" charset="0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endParaRPr lang="en-US" sz="1400">
                        <a:latin typeface="Graphein Pro Light"/>
                        <a:cs typeface="Graphein Pro Light" panose="020B04020202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Efficiencies &amp; Internal Cuts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$10M Administrative Cuts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kern="1200" noProof="0">
                          <a:solidFill>
                            <a:srgbClr val="4F5556"/>
                          </a:solidFill>
                          <a:effectLst/>
                          <a:latin typeface="Graphein Pro Light"/>
                        </a:rPr>
                        <a:t>$4M Automated Parking Enforcement</a:t>
                      </a:r>
                      <a:endParaRPr lang="en-US" sz="1400" b="0" i="0" kern="1200">
                        <a:solidFill>
                          <a:schemeClr val="dk1"/>
                        </a:solidFill>
                        <a:effectLst/>
                        <a:latin typeface="Graphein Pro Light"/>
                        <a:ea typeface="+mn-ea"/>
                        <a:cs typeface="Graphein Pro Light" panose="020B0402020204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 and accelerating Muni Forward improvements ($3M), and includes differing levels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E5E7C2E-3BBF-3B27-6CE0-FEF421B527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737375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10868-C504-9F6E-3868-7E435D1D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5F09BE4E-3EC2-F3D1-8D57-EAFBC31F1286}"/>
              </a:ext>
            </a:extLst>
          </p:cNvPr>
          <p:cNvSpPr/>
          <p:nvPr/>
        </p:nvSpPr>
        <p:spPr>
          <a:xfrm>
            <a:off x="2211023" y="2105026"/>
            <a:ext cx="4126320" cy="1035974"/>
          </a:xfrm>
          <a:prstGeom prst="parallelogram">
            <a:avLst>
              <a:gd name="adj" fmla="val 62779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84166825-E231-44B5-CE39-49EFD740A290}"/>
              </a:ext>
            </a:extLst>
          </p:cNvPr>
          <p:cNvSpPr/>
          <p:nvPr/>
        </p:nvSpPr>
        <p:spPr>
          <a:xfrm>
            <a:off x="5636736" y="2085976"/>
            <a:ext cx="1419806" cy="1094321"/>
          </a:xfrm>
          <a:prstGeom prst="triangl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3F5E25D9-682D-A71A-9E62-FA8383A53A1A}"/>
              </a:ext>
            </a:extLst>
          </p:cNvPr>
          <p:cNvSpPr/>
          <p:nvPr/>
        </p:nvSpPr>
        <p:spPr>
          <a:xfrm>
            <a:off x="1594921" y="3222122"/>
            <a:ext cx="4126320" cy="903034"/>
          </a:xfrm>
          <a:prstGeom prst="parallelogram">
            <a:avLst>
              <a:gd name="adj" fmla="val 62442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FD4141F3-9E88-27F6-E013-B400531572AC}"/>
              </a:ext>
            </a:extLst>
          </p:cNvPr>
          <p:cNvSpPr/>
          <p:nvPr/>
        </p:nvSpPr>
        <p:spPr>
          <a:xfrm>
            <a:off x="5026820" y="3180298"/>
            <a:ext cx="2640806" cy="983059"/>
          </a:xfrm>
          <a:prstGeom prst="trapezoid">
            <a:avLst>
              <a:gd name="adj" fmla="val 62689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88884D85-BC52-8279-0329-FBDE2C303805}"/>
              </a:ext>
            </a:extLst>
          </p:cNvPr>
          <p:cNvSpPr/>
          <p:nvPr/>
        </p:nvSpPr>
        <p:spPr>
          <a:xfrm>
            <a:off x="215900" y="4211179"/>
            <a:ext cx="5080369" cy="2171588"/>
          </a:xfrm>
          <a:prstGeom prst="parallelogram">
            <a:avLst>
              <a:gd name="adj" fmla="val 6118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0D4D9422-9763-566C-D61C-1F93097D0D28}"/>
              </a:ext>
            </a:extLst>
          </p:cNvPr>
          <p:cNvSpPr/>
          <p:nvPr/>
        </p:nvSpPr>
        <p:spPr>
          <a:xfrm>
            <a:off x="3605214" y="4173978"/>
            <a:ext cx="5481636" cy="2248088"/>
          </a:xfrm>
          <a:prstGeom prst="trapezoid">
            <a:avLst>
              <a:gd name="adj" fmla="val 62936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911C3-1D46-20A6-2C3C-1B95A921C4B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AD0FD69B-E136-87B5-CBC4-545E0010B6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938551" y="2732435"/>
            <a:ext cx="774251" cy="369332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$20M</a:t>
            </a:r>
          </a:p>
        </p:txBody>
      </p:sp>
      <p:sp>
        <p:nvSpPr>
          <p:cNvPr id="32" name="文本框 16">
            <a:extLst>
              <a:ext uri="{FF2B5EF4-FFF2-40B4-BE49-F238E27FC236}">
                <a16:creationId xmlns:a16="http://schemas.microsoft.com/office/drawing/2014/main" id="{1CFAB3A5-143C-7FF7-041D-DBADF6289F0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627212" y="3352890"/>
            <a:ext cx="1420262" cy="677108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$40M</a:t>
            </a:r>
          </a:p>
        </p:txBody>
      </p:sp>
      <p:sp>
        <p:nvSpPr>
          <p:cNvPr id="33" name="任意多边形 17">
            <a:extLst>
              <a:ext uri="{FF2B5EF4-FFF2-40B4-BE49-F238E27FC236}">
                <a16:creationId xmlns:a16="http://schemas.microsoft.com/office/drawing/2014/main" id="{3000E4C8-3C43-626B-ACD3-F2EABDFCB65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2753279" y="2720917"/>
            <a:ext cx="266435" cy="255224"/>
          </a:xfrm>
          <a:custGeom>
            <a:avLst/>
            <a:gdLst>
              <a:gd name="connsiteX0" fmla="*/ 235138 w 508000"/>
              <a:gd name="connsiteY0" fmla="*/ 365911 h 486624"/>
              <a:gd name="connsiteX1" fmla="*/ 129514 w 508000"/>
              <a:gd name="connsiteY1" fmla="*/ 407406 h 486624"/>
              <a:gd name="connsiteX2" fmla="*/ 123227 w 508000"/>
              <a:gd name="connsiteY2" fmla="*/ 450159 h 486624"/>
              <a:gd name="connsiteX3" fmla="*/ 235138 w 508000"/>
              <a:gd name="connsiteY3" fmla="*/ 407406 h 486624"/>
              <a:gd name="connsiteX4" fmla="*/ 265317 w 508000"/>
              <a:gd name="connsiteY4" fmla="*/ 362139 h 486624"/>
              <a:gd name="connsiteX5" fmla="*/ 265317 w 508000"/>
              <a:gd name="connsiteY5" fmla="*/ 404891 h 486624"/>
              <a:gd name="connsiteX6" fmla="*/ 368426 w 508000"/>
              <a:gd name="connsiteY6" fmla="*/ 435070 h 486624"/>
              <a:gd name="connsiteX7" fmla="*/ 359624 w 508000"/>
              <a:gd name="connsiteY7" fmla="*/ 392317 h 486624"/>
              <a:gd name="connsiteX8" fmla="*/ 235138 w 508000"/>
              <a:gd name="connsiteY8" fmla="*/ 299268 h 486624"/>
              <a:gd name="connsiteX9" fmla="*/ 138316 w 508000"/>
              <a:gd name="connsiteY9" fmla="*/ 344535 h 486624"/>
              <a:gd name="connsiteX10" fmla="*/ 132029 w 508000"/>
              <a:gd name="connsiteY10" fmla="*/ 387287 h 486624"/>
              <a:gd name="connsiteX11" fmla="*/ 235138 w 508000"/>
              <a:gd name="connsiteY11" fmla="*/ 344535 h 486624"/>
              <a:gd name="connsiteX12" fmla="*/ 265317 w 508000"/>
              <a:gd name="connsiteY12" fmla="*/ 295495 h 486624"/>
              <a:gd name="connsiteX13" fmla="*/ 265317 w 508000"/>
              <a:gd name="connsiteY13" fmla="*/ 340763 h 486624"/>
              <a:gd name="connsiteX14" fmla="*/ 359624 w 508000"/>
              <a:gd name="connsiteY14" fmla="*/ 372198 h 486624"/>
              <a:gd name="connsiteX15" fmla="*/ 350822 w 508000"/>
              <a:gd name="connsiteY15" fmla="*/ 325673 h 486624"/>
              <a:gd name="connsiteX16" fmla="*/ 458961 w 508000"/>
              <a:gd name="connsiteY16" fmla="*/ 284178 h 486624"/>
              <a:gd name="connsiteX17" fmla="*/ 389802 w 508000"/>
              <a:gd name="connsiteY17" fmla="*/ 305554 h 486624"/>
              <a:gd name="connsiteX18" fmla="*/ 386030 w 508000"/>
              <a:gd name="connsiteY18" fmla="*/ 325673 h 486624"/>
              <a:gd name="connsiteX19" fmla="*/ 458961 w 508000"/>
              <a:gd name="connsiteY19" fmla="*/ 308069 h 486624"/>
              <a:gd name="connsiteX20" fmla="*/ 458961 w 508000"/>
              <a:gd name="connsiteY20" fmla="*/ 254000 h 486624"/>
              <a:gd name="connsiteX21" fmla="*/ 392317 w 508000"/>
              <a:gd name="connsiteY21" fmla="*/ 271604 h 486624"/>
              <a:gd name="connsiteX22" fmla="*/ 389802 w 508000"/>
              <a:gd name="connsiteY22" fmla="*/ 292980 h 486624"/>
              <a:gd name="connsiteX23" fmla="*/ 458961 w 508000"/>
              <a:gd name="connsiteY23" fmla="*/ 275376 h 486624"/>
              <a:gd name="connsiteX24" fmla="*/ 235138 w 508000"/>
              <a:gd name="connsiteY24" fmla="*/ 235139 h 486624"/>
              <a:gd name="connsiteX25" fmla="*/ 147118 w 508000"/>
              <a:gd name="connsiteY25" fmla="*/ 275376 h 486624"/>
              <a:gd name="connsiteX26" fmla="*/ 142089 w 508000"/>
              <a:gd name="connsiteY26" fmla="*/ 320644 h 486624"/>
              <a:gd name="connsiteX27" fmla="*/ 235138 w 508000"/>
              <a:gd name="connsiteY27" fmla="*/ 277891 h 486624"/>
              <a:gd name="connsiteX28" fmla="*/ 265317 w 508000"/>
              <a:gd name="connsiteY28" fmla="*/ 232624 h 486624"/>
              <a:gd name="connsiteX29" fmla="*/ 265317 w 508000"/>
              <a:gd name="connsiteY29" fmla="*/ 277891 h 486624"/>
              <a:gd name="connsiteX30" fmla="*/ 347050 w 508000"/>
              <a:gd name="connsiteY30" fmla="*/ 305555 h 486624"/>
              <a:gd name="connsiteX31" fmla="*/ 338248 w 508000"/>
              <a:gd name="connsiteY31" fmla="*/ 256515 h 486624"/>
              <a:gd name="connsiteX32" fmla="*/ 69158 w 508000"/>
              <a:gd name="connsiteY32" fmla="*/ 228852 h 486624"/>
              <a:gd name="connsiteX33" fmla="*/ 65386 w 508000"/>
              <a:gd name="connsiteY33" fmla="*/ 250228 h 486624"/>
              <a:gd name="connsiteX34" fmla="*/ 127000 w 508000"/>
              <a:gd name="connsiteY34" fmla="*/ 271604 h 486624"/>
              <a:gd name="connsiteX35" fmla="*/ 127000 w 508000"/>
              <a:gd name="connsiteY35" fmla="*/ 254000 h 486624"/>
              <a:gd name="connsiteX36" fmla="*/ 456446 w 508000"/>
              <a:gd name="connsiteY36" fmla="*/ 220049 h 486624"/>
              <a:gd name="connsiteX37" fmla="*/ 396089 w 508000"/>
              <a:gd name="connsiteY37" fmla="*/ 238911 h 486624"/>
              <a:gd name="connsiteX38" fmla="*/ 392317 w 508000"/>
              <a:gd name="connsiteY38" fmla="*/ 259030 h 486624"/>
              <a:gd name="connsiteX39" fmla="*/ 458961 w 508000"/>
              <a:gd name="connsiteY39" fmla="*/ 241426 h 486624"/>
              <a:gd name="connsiteX40" fmla="*/ 71673 w 508000"/>
              <a:gd name="connsiteY40" fmla="*/ 196159 h 486624"/>
              <a:gd name="connsiteX41" fmla="*/ 69158 w 508000"/>
              <a:gd name="connsiteY41" fmla="*/ 217535 h 486624"/>
              <a:gd name="connsiteX42" fmla="*/ 129515 w 508000"/>
              <a:gd name="connsiteY42" fmla="*/ 238911 h 486624"/>
              <a:gd name="connsiteX43" fmla="*/ 129515 w 508000"/>
              <a:gd name="connsiteY43" fmla="*/ 220050 h 486624"/>
              <a:gd name="connsiteX44" fmla="*/ 452673 w 508000"/>
              <a:gd name="connsiteY44" fmla="*/ 187356 h 486624"/>
              <a:gd name="connsiteX45" fmla="*/ 398604 w 508000"/>
              <a:gd name="connsiteY45" fmla="*/ 208733 h 486624"/>
              <a:gd name="connsiteX46" fmla="*/ 396089 w 508000"/>
              <a:gd name="connsiteY46" fmla="*/ 226337 h 486624"/>
              <a:gd name="connsiteX47" fmla="*/ 456446 w 508000"/>
              <a:gd name="connsiteY47" fmla="*/ 211247 h 486624"/>
              <a:gd name="connsiteX48" fmla="*/ 265317 w 508000"/>
              <a:gd name="connsiteY48" fmla="*/ 168495 h 486624"/>
              <a:gd name="connsiteX49" fmla="*/ 265317 w 508000"/>
              <a:gd name="connsiteY49" fmla="*/ 208733 h 486624"/>
              <a:gd name="connsiteX50" fmla="*/ 338248 w 508000"/>
              <a:gd name="connsiteY50" fmla="*/ 232624 h 486624"/>
              <a:gd name="connsiteX51" fmla="*/ 329446 w 508000"/>
              <a:gd name="connsiteY51" fmla="*/ 193644 h 486624"/>
              <a:gd name="connsiteX52" fmla="*/ 235138 w 508000"/>
              <a:gd name="connsiteY52" fmla="*/ 168495 h 486624"/>
              <a:gd name="connsiteX53" fmla="*/ 159692 w 508000"/>
              <a:gd name="connsiteY53" fmla="*/ 213763 h 486624"/>
              <a:gd name="connsiteX54" fmla="*/ 153405 w 508000"/>
              <a:gd name="connsiteY54" fmla="*/ 256515 h 486624"/>
              <a:gd name="connsiteX55" fmla="*/ 235138 w 508000"/>
              <a:gd name="connsiteY55" fmla="*/ 213763 h 486624"/>
              <a:gd name="connsiteX56" fmla="*/ 465248 w 508000"/>
              <a:gd name="connsiteY56" fmla="*/ 168495 h 486624"/>
              <a:gd name="connsiteX57" fmla="*/ 486624 w 508000"/>
              <a:gd name="connsiteY57" fmla="*/ 211248 h 486624"/>
              <a:gd name="connsiteX58" fmla="*/ 508000 w 508000"/>
              <a:gd name="connsiteY58" fmla="*/ 486624 h 486624"/>
              <a:gd name="connsiteX59" fmla="*/ 486624 w 508000"/>
              <a:gd name="connsiteY59" fmla="*/ 486624 h 486624"/>
              <a:gd name="connsiteX60" fmla="*/ 458961 w 508000"/>
              <a:gd name="connsiteY60" fmla="*/ 165980 h 486624"/>
              <a:gd name="connsiteX61" fmla="*/ 477822 w 508000"/>
              <a:gd name="connsiteY61" fmla="*/ 486624 h 486624"/>
              <a:gd name="connsiteX62" fmla="*/ 411178 w 508000"/>
              <a:gd name="connsiteY62" fmla="*/ 486624 h 486624"/>
              <a:gd name="connsiteX63" fmla="*/ 398604 w 508000"/>
              <a:gd name="connsiteY63" fmla="*/ 428782 h 486624"/>
              <a:gd name="connsiteX64" fmla="*/ 465248 w 508000"/>
              <a:gd name="connsiteY64" fmla="*/ 419980 h 486624"/>
              <a:gd name="connsiteX65" fmla="*/ 465248 w 508000"/>
              <a:gd name="connsiteY65" fmla="*/ 392317 h 486624"/>
              <a:gd name="connsiteX66" fmla="*/ 392317 w 508000"/>
              <a:gd name="connsiteY66" fmla="*/ 407406 h 486624"/>
              <a:gd name="connsiteX67" fmla="*/ 389802 w 508000"/>
              <a:gd name="connsiteY67" fmla="*/ 392317 h 486624"/>
              <a:gd name="connsiteX68" fmla="*/ 461475 w 508000"/>
              <a:gd name="connsiteY68" fmla="*/ 377228 h 486624"/>
              <a:gd name="connsiteX69" fmla="*/ 461475 w 508000"/>
              <a:gd name="connsiteY69" fmla="*/ 353337 h 486624"/>
              <a:gd name="connsiteX70" fmla="*/ 386030 w 508000"/>
              <a:gd name="connsiteY70" fmla="*/ 372198 h 486624"/>
              <a:gd name="connsiteX71" fmla="*/ 384142 w 508000"/>
              <a:gd name="connsiteY71" fmla="*/ 359452 h 486624"/>
              <a:gd name="connsiteX72" fmla="*/ 383515 w 508000"/>
              <a:gd name="connsiteY72" fmla="*/ 359624 h 486624"/>
              <a:gd name="connsiteX73" fmla="*/ 383804 w 508000"/>
              <a:gd name="connsiteY73" fmla="*/ 357171 h 486624"/>
              <a:gd name="connsiteX74" fmla="*/ 383804 w 508000"/>
              <a:gd name="connsiteY74" fmla="*/ 357172 h 486624"/>
              <a:gd name="connsiteX75" fmla="*/ 383804 w 508000"/>
              <a:gd name="connsiteY75" fmla="*/ 357171 h 486624"/>
              <a:gd name="connsiteX76" fmla="*/ 384142 w 508000"/>
              <a:gd name="connsiteY76" fmla="*/ 359452 h 486624"/>
              <a:gd name="connsiteX77" fmla="*/ 461475 w 508000"/>
              <a:gd name="connsiteY77" fmla="*/ 338248 h 486624"/>
              <a:gd name="connsiteX78" fmla="*/ 458961 w 508000"/>
              <a:gd name="connsiteY78" fmla="*/ 316871 h 486624"/>
              <a:gd name="connsiteX79" fmla="*/ 386030 w 508000"/>
              <a:gd name="connsiteY79" fmla="*/ 338248 h 486624"/>
              <a:gd name="connsiteX80" fmla="*/ 383804 w 508000"/>
              <a:gd name="connsiteY80" fmla="*/ 357171 h 486624"/>
              <a:gd name="connsiteX81" fmla="*/ 383804 w 508000"/>
              <a:gd name="connsiteY81" fmla="*/ 357169 h 486624"/>
              <a:gd name="connsiteX82" fmla="*/ 383804 w 508000"/>
              <a:gd name="connsiteY82" fmla="*/ 357171 h 486624"/>
              <a:gd name="connsiteX83" fmla="*/ 381000 w 508000"/>
              <a:gd name="connsiteY83" fmla="*/ 338248 h 486624"/>
              <a:gd name="connsiteX84" fmla="*/ 392317 w 508000"/>
              <a:gd name="connsiteY84" fmla="*/ 193643 h 486624"/>
              <a:gd name="connsiteX85" fmla="*/ 75446 w 508000"/>
              <a:gd name="connsiteY85" fmla="*/ 159693 h 486624"/>
              <a:gd name="connsiteX86" fmla="*/ 71673 w 508000"/>
              <a:gd name="connsiteY86" fmla="*/ 183584 h 486624"/>
              <a:gd name="connsiteX87" fmla="*/ 129515 w 508000"/>
              <a:gd name="connsiteY87" fmla="*/ 202446 h 486624"/>
              <a:gd name="connsiteX88" fmla="*/ 129515 w 508000"/>
              <a:gd name="connsiteY88" fmla="*/ 183584 h 486624"/>
              <a:gd name="connsiteX89" fmla="*/ 75446 w 508000"/>
              <a:gd name="connsiteY89" fmla="*/ 127000 h 486624"/>
              <a:gd name="connsiteX90" fmla="*/ 75446 w 508000"/>
              <a:gd name="connsiteY90" fmla="*/ 147119 h 486624"/>
              <a:gd name="connsiteX91" fmla="*/ 132030 w 508000"/>
              <a:gd name="connsiteY91" fmla="*/ 168495 h 486624"/>
              <a:gd name="connsiteX92" fmla="*/ 132030 w 508000"/>
              <a:gd name="connsiteY92" fmla="*/ 147119 h 486624"/>
              <a:gd name="connsiteX93" fmla="*/ 69158 w 508000"/>
              <a:gd name="connsiteY93" fmla="*/ 111911 h 486624"/>
              <a:gd name="connsiteX94" fmla="*/ 138317 w 508000"/>
              <a:gd name="connsiteY94" fmla="*/ 142089 h 486624"/>
              <a:gd name="connsiteX95" fmla="*/ 138317 w 508000"/>
              <a:gd name="connsiteY95" fmla="*/ 226337 h 486624"/>
              <a:gd name="connsiteX96" fmla="*/ 127000 w 508000"/>
              <a:gd name="connsiteY96" fmla="*/ 299268 h 486624"/>
              <a:gd name="connsiteX97" fmla="*/ 127000 w 508000"/>
              <a:gd name="connsiteY97" fmla="*/ 290466 h 486624"/>
              <a:gd name="connsiteX98" fmla="*/ 65386 w 508000"/>
              <a:gd name="connsiteY98" fmla="*/ 265317 h 486624"/>
              <a:gd name="connsiteX99" fmla="*/ 62871 w 508000"/>
              <a:gd name="connsiteY99" fmla="*/ 286693 h 486624"/>
              <a:gd name="connsiteX100" fmla="*/ 123228 w 508000"/>
              <a:gd name="connsiteY100" fmla="*/ 308070 h 486624"/>
              <a:gd name="connsiteX101" fmla="*/ 123228 w 508000"/>
              <a:gd name="connsiteY101" fmla="*/ 323159 h 486624"/>
              <a:gd name="connsiteX102" fmla="*/ 62871 w 508000"/>
              <a:gd name="connsiteY102" fmla="*/ 301782 h 486624"/>
              <a:gd name="connsiteX103" fmla="*/ 60356 w 508000"/>
              <a:gd name="connsiteY103" fmla="*/ 323159 h 486624"/>
              <a:gd name="connsiteX104" fmla="*/ 120713 w 508000"/>
              <a:gd name="connsiteY104" fmla="*/ 340763 h 486624"/>
              <a:gd name="connsiteX105" fmla="*/ 116941 w 508000"/>
              <a:gd name="connsiteY105" fmla="*/ 357109 h 486624"/>
              <a:gd name="connsiteX106" fmla="*/ 60356 w 508000"/>
              <a:gd name="connsiteY106" fmla="*/ 335733 h 486624"/>
              <a:gd name="connsiteX107" fmla="*/ 56584 w 508000"/>
              <a:gd name="connsiteY107" fmla="*/ 357109 h 486624"/>
              <a:gd name="connsiteX108" fmla="*/ 114426 w 508000"/>
              <a:gd name="connsiteY108" fmla="*/ 374713 h 486624"/>
              <a:gd name="connsiteX109" fmla="*/ 111911 w 508000"/>
              <a:gd name="connsiteY109" fmla="*/ 389802 h 486624"/>
              <a:gd name="connsiteX110" fmla="*/ 56584 w 508000"/>
              <a:gd name="connsiteY110" fmla="*/ 372198 h 486624"/>
              <a:gd name="connsiteX111" fmla="*/ 56584 w 508000"/>
              <a:gd name="connsiteY111" fmla="*/ 392317 h 486624"/>
              <a:gd name="connsiteX112" fmla="*/ 108139 w 508000"/>
              <a:gd name="connsiteY112" fmla="*/ 407406 h 486624"/>
              <a:gd name="connsiteX113" fmla="*/ 105624 w 508000"/>
              <a:gd name="connsiteY113" fmla="*/ 422495 h 486624"/>
              <a:gd name="connsiteX114" fmla="*/ 54069 w 508000"/>
              <a:gd name="connsiteY114" fmla="*/ 407406 h 486624"/>
              <a:gd name="connsiteX115" fmla="*/ 54069 w 508000"/>
              <a:gd name="connsiteY115" fmla="*/ 428782 h 486624"/>
              <a:gd name="connsiteX116" fmla="*/ 101852 w 508000"/>
              <a:gd name="connsiteY116" fmla="*/ 441357 h 486624"/>
              <a:gd name="connsiteX117" fmla="*/ 96822 w 508000"/>
              <a:gd name="connsiteY117" fmla="*/ 486624 h 486624"/>
              <a:gd name="connsiteX118" fmla="*/ 41495 w 508000"/>
              <a:gd name="connsiteY118" fmla="*/ 486624 h 486624"/>
              <a:gd name="connsiteX119" fmla="*/ 62871 w 508000"/>
              <a:gd name="connsiteY119" fmla="*/ 108139 h 486624"/>
              <a:gd name="connsiteX120" fmla="*/ 35208 w 508000"/>
              <a:gd name="connsiteY120" fmla="*/ 486624 h 486624"/>
              <a:gd name="connsiteX121" fmla="*/ 0 w 508000"/>
              <a:gd name="connsiteY121" fmla="*/ 486624 h 486624"/>
              <a:gd name="connsiteX122" fmla="*/ 26406 w 508000"/>
              <a:gd name="connsiteY122" fmla="*/ 165981 h 486624"/>
              <a:gd name="connsiteX123" fmla="*/ 265317 w 508000"/>
              <a:gd name="connsiteY123" fmla="*/ 101851 h 486624"/>
              <a:gd name="connsiteX124" fmla="*/ 265317 w 508000"/>
              <a:gd name="connsiteY124" fmla="*/ 144604 h 486624"/>
              <a:gd name="connsiteX125" fmla="*/ 329446 w 508000"/>
              <a:gd name="connsiteY125" fmla="*/ 168495 h 486624"/>
              <a:gd name="connsiteX126" fmla="*/ 323159 w 508000"/>
              <a:gd name="connsiteY126" fmla="*/ 129515 h 486624"/>
              <a:gd name="connsiteX127" fmla="*/ 235138 w 508000"/>
              <a:gd name="connsiteY127" fmla="*/ 101851 h 486624"/>
              <a:gd name="connsiteX128" fmla="*/ 168494 w 508000"/>
              <a:gd name="connsiteY128" fmla="*/ 147119 h 486624"/>
              <a:gd name="connsiteX129" fmla="*/ 162207 w 508000"/>
              <a:gd name="connsiteY129" fmla="*/ 193644 h 486624"/>
              <a:gd name="connsiteX130" fmla="*/ 235138 w 508000"/>
              <a:gd name="connsiteY130" fmla="*/ 147119 h 486624"/>
              <a:gd name="connsiteX131" fmla="*/ 265317 w 508000"/>
              <a:gd name="connsiteY131" fmla="*/ 38980 h 486624"/>
              <a:gd name="connsiteX132" fmla="*/ 265317 w 508000"/>
              <a:gd name="connsiteY132" fmla="*/ 77960 h 486624"/>
              <a:gd name="connsiteX133" fmla="*/ 323159 w 508000"/>
              <a:gd name="connsiteY133" fmla="*/ 111911 h 486624"/>
              <a:gd name="connsiteX134" fmla="*/ 314357 w 508000"/>
              <a:gd name="connsiteY134" fmla="*/ 71673 h 486624"/>
              <a:gd name="connsiteX135" fmla="*/ 235138 w 508000"/>
              <a:gd name="connsiteY135" fmla="*/ 38980 h 486624"/>
              <a:gd name="connsiteX136" fmla="*/ 181069 w 508000"/>
              <a:gd name="connsiteY136" fmla="*/ 84248 h 486624"/>
              <a:gd name="connsiteX137" fmla="*/ 172267 w 508000"/>
              <a:gd name="connsiteY137" fmla="*/ 127000 h 486624"/>
              <a:gd name="connsiteX138" fmla="*/ 235138 w 508000"/>
              <a:gd name="connsiteY138" fmla="*/ 84248 h 486624"/>
              <a:gd name="connsiteX139" fmla="*/ 256515 w 508000"/>
              <a:gd name="connsiteY139" fmla="*/ 0 h 486624"/>
              <a:gd name="connsiteX140" fmla="*/ 319386 w 508000"/>
              <a:gd name="connsiteY140" fmla="*/ 54069 h 486624"/>
              <a:gd name="connsiteX141" fmla="*/ 401119 w 508000"/>
              <a:gd name="connsiteY141" fmla="*/ 486624 h 486624"/>
              <a:gd name="connsiteX142" fmla="*/ 256515 w 508000"/>
              <a:gd name="connsiteY142" fmla="*/ 486624 h 486624"/>
              <a:gd name="connsiteX143" fmla="*/ 250227 w 508000"/>
              <a:gd name="connsiteY143" fmla="*/ 0 h 486624"/>
              <a:gd name="connsiteX144" fmla="*/ 250227 w 508000"/>
              <a:gd name="connsiteY144" fmla="*/ 486624 h 486624"/>
              <a:gd name="connsiteX145" fmla="*/ 101851 w 508000"/>
              <a:gd name="connsiteY145" fmla="*/ 486624 h 486624"/>
              <a:gd name="connsiteX146" fmla="*/ 172267 w 508000"/>
              <a:gd name="connsiteY146" fmla="*/ 71673 h 48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08000" h="486624">
                <a:moveTo>
                  <a:pt x="235138" y="365911"/>
                </a:moveTo>
                <a:lnTo>
                  <a:pt x="129514" y="407406"/>
                </a:lnTo>
                <a:lnTo>
                  <a:pt x="123227" y="450159"/>
                </a:lnTo>
                <a:lnTo>
                  <a:pt x="235138" y="407406"/>
                </a:lnTo>
                <a:close/>
                <a:moveTo>
                  <a:pt x="265317" y="362139"/>
                </a:moveTo>
                <a:lnTo>
                  <a:pt x="265317" y="404891"/>
                </a:lnTo>
                <a:lnTo>
                  <a:pt x="368426" y="435070"/>
                </a:lnTo>
                <a:lnTo>
                  <a:pt x="359624" y="392317"/>
                </a:lnTo>
                <a:close/>
                <a:moveTo>
                  <a:pt x="235138" y="299268"/>
                </a:moveTo>
                <a:lnTo>
                  <a:pt x="138316" y="344535"/>
                </a:lnTo>
                <a:lnTo>
                  <a:pt x="132029" y="387287"/>
                </a:lnTo>
                <a:lnTo>
                  <a:pt x="235138" y="344535"/>
                </a:lnTo>
                <a:close/>
                <a:moveTo>
                  <a:pt x="265317" y="295495"/>
                </a:moveTo>
                <a:lnTo>
                  <a:pt x="265317" y="340763"/>
                </a:lnTo>
                <a:lnTo>
                  <a:pt x="359624" y="372198"/>
                </a:lnTo>
                <a:lnTo>
                  <a:pt x="350822" y="325673"/>
                </a:lnTo>
                <a:close/>
                <a:moveTo>
                  <a:pt x="458961" y="284178"/>
                </a:moveTo>
                <a:lnTo>
                  <a:pt x="389802" y="305554"/>
                </a:lnTo>
                <a:lnTo>
                  <a:pt x="386030" y="325673"/>
                </a:lnTo>
                <a:lnTo>
                  <a:pt x="458961" y="308069"/>
                </a:lnTo>
                <a:close/>
                <a:moveTo>
                  <a:pt x="458961" y="254000"/>
                </a:moveTo>
                <a:lnTo>
                  <a:pt x="392317" y="271604"/>
                </a:lnTo>
                <a:lnTo>
                  <a:pt x="389802" y="292980"/>
                </a:lnTo>
                <a:lnTo>
                  <a:pt x="458961" y="275376"/>
                </a:lnTo>
                <a:close/>
                <a:moveTo>
                  <a:pt x="235138" y="235139"/>
                </a:moveTo>
                <a:lnTo>
                  <a:pt x="147118" y="275376"/>
                </a:lnTo>
                <a:lnTo>
                  <a:pt x="142089" y="320644"/>
                </a:lnTo>
                <a:lnTo>
                  <a:pt x="235138" y="277891"/>
                </a:lnTo>
                <a:close/>
                <a:moveTo>
                  <a:pt x="265317" y="232624"/>
                </a:moveTo>
                <a:lnTo>
                  <a:pt x="265317" y="277891"/>
                </a:lnTo>
                <a:lnTo>
                  <a:pt x="347050" y="305555"/>
                </a:lnTo>
                <a:lnTo>
                  <a:pt x="338248" y="256515"/>
                </a:lnTo>
                <a:close/>
                <a:moveTo>
                  <a:pt x="69158" y="228852"/>
                </a:moveTo>
                <a:lnTo>
                  <a:pt x="65386" y="250228"/>
                </a:lnTo>
                <a:lnTo>
                  <a:pt x="127000" y="271604"/>
                </a:lnTo>
                <a:lnTo>
                  <a:pt x="127000" y="254000"/>
                </a:lnTo>
                <a:close/>
                <a:moveTo>
                  <a:pt x="456446" y="220049"/>
                </a:moveTo>
                <a:lnTo>
                  <a:pt x="396089" y="238911"/>
                </a:lnTo>
                <a:lnTo>
                  <a:pt x="392317" y="259030"/>
                </a:lnTo>
                <a:lnTo>
                  <a:pt x="458961" y="241426"/>
                </a:lnTo>
                <a:close/>
                <a:moveTo>
                  <a:pt x="71673" y="196159"/>
                </a:moveTo>
                <a:lnTo>
                  <a:pt x="69158" y="217535"/>
                </a:lnTo>
                <a:lnTo>
                  <a:pt x="129515" y="238911"/>
                </a:lnTo>
                <a:lnTo>
                  <a:pt x="129515" y="220050"/>
                </a:lnTo>
                <a:close/>
                <a:moveTo>
                  <a:pt x="452673" y="187356"/>
                </a:moveTo>
                <a:lnTo>
                  <a:pt x="398604" y="208733"/>
                </a:lnTo>
                <a:lnTo>
                  <a:pt x="396089" y="226337"/>
                </a:lnTo>
                <a:lnTo>
                  <a:pt x="456446" y="211247"/>
                </a:lnTo>
                <a:close/>
                <a:moveTo>
                  <a:pt x="265317" y="168495"/>
                </a:moveTo>
                <a:lnTo>
                  <a:pt x="265317" y="208733"/>
                </a:lnTo>
                <a:lnTo>
                  <a:pt x="338248" y="232624"/>
                </a:lnTo>
                <a:lnTo>
                  <a:pt x="329446" y="193644"/>
                </a:lnTo>
                <a:close/>
                <a:moveTo>
                  <a:pt x="235138" y="168495"/>
                </a:moveTo>
                <a:lnTo>
                  <a:pt x="159692" y="213763"/>
                </a:lnTo>
                <a:lnTo>
                  <a:pt x="153405" y="256515"/>
                </a:lnTo>
                <a:lnTo>
                  <a:pt x="235138" y="213763"/>
                </a:lnTo>
                <a:close/>
                <a:moveTo>
                  <a:pt x="465248" y="168495"/>
                </a:moveTo>
                <a:lnTo>
                  <a:pt x="486624" y="211248"/>
                </a:lnTo>
                <a:lnTo>
                  <a:pt x="508000" y="486624"/>
                </a:lnTo>
                <a:lnTo>
                  <a:pt x="486624" y="486624"/>
                </a:lnTo>
                <a:close/>
                <a:moveTo>
                  <a:pt x="458961" y="165980"/>
                </a:moveTo>
                <a:lnTo>
                  <a:pt x="477822" y="486624"/>
                </a:lnTo>
                <a:lnTo>
                  <a:pt x="411178" y="486624"/>
                </a:lnTo>
                <a:lnTo>
                  <a:pt x="398604" y="428782"/>
                </a:lnTo>
                <a:lnTo>
                  <a:pt x="465248" y="419980"/>
                </a:lnTo>
                <a:lnTo>
                  <a:pt x="465248" y="392317"/>
                </a:lnTo>
                <a:lnTo>
                  <a:pt x="392317" y="407406"/>
                </a:lnTo>
                <a:lnTo>
                  <a:pt x="389802" y="392317"/>
                </a:lnTo>
                <a:lnTo>
                  <a:pt x="461475" y="377228"/>
                </a:lnTo>
                <a:lnTo>
                  <a:pt x="461475" y="353337"/>
                </a:lnTo>
                <a:lnTo>
                  <a:pt x="386030" y="372198"/>
                </a:lnTo>
                <a:lnTo>
                  <a:pt x="384142" y="359452"/>
                </a:lnTo>
                <a:lnTo>
                  <a:pt x="383515" y="359624"/>
                </a:lnTo>
                <a:lnTo>
                  <a:pt x="383804" y="357171"/>
                </a:lnTo>
                <a:lnTo>
                  <a:pt x="383804" y="357172"/>
                </a:lnTo>
                <a:lnTo>
                  <a:pt x="383804" y="357171"/>
                </a:lnTo>
                <a:lnTo>
                  <a:pt x="384142" y="359452"/>
                </a:lnTo>
                <a:lnTo>
                  <a:pt x="461475" y="338248"/>
                </a:lnTo>
                <a:lnTo>
                  <a:pt x="458961" y="316871"/>
                </a:lnTo>
                <a:lnTo>
                  <a:pt x="386030" y="338248"/>
                </a:lnTo>
                <a:lnTo>
                  <a:pt x="383804" y="357171"/>
                </a:lnTo>
                <a:lnTo>
                  <a:pt x="383804" y="357169"/>
                </a:lnTo>
                <a:lnTo>
                  <a:pt x="383804" y="357171"/>
                </a:lnTo>
                <a:lnTo>
                  <a:pt x="381000" y="338248"/>
                </a:lnTo>
                <a:lnTo>
                  <a:pt x="392317" y="193643"/>
                </a:lnTo>
                <a:close/>
                <a:moveTo>
                  <a:pt x="75446" y="159693"/>
                </a:moveTo>
                <a:lnTo>
                  <a:pt x="71673" y="183584"/>
                </a:lnTo>
                <a:lnTo>
                  <a:pt x="129515" y="202446"/>
                </a:lnTo>
                <a:lnTo>
                  <a:pt x="129515" y="183584"/>
                </a:lnTo>
                <a:close/>
                <a:moveTo>
                  <a:pt x="75446" y="127000"/>
                </a:moveTo>
                <a:lnTo>
                  <a:pt x="75446" y="147119"/>
                </a:lnTo>
                <a:lnTo>
                  <a:pt x="132030" y="168495"/>
                </a:lnTo>
                <a:lnTo>
                  <a:pt x="132030" y="147119"/>
                </a:lnTo>
                <a:close/>
                <a:moveTo>
                  <a:pt x="69158" y="111911"/>
                </a:moveTo>
                <a:lnTo>
                  <a:pt x="138317" y="142089"/>
                </a:lnTo>
                <a:lnTo>
                  <a:pt x="138317" y="226337"/>
                </a:lnTo>
                <a:lnTo>
                  <a:pt x="127000" y="299268"/>
                </a:lnTo>
                <a:lnTo>
                  <a:pt x="127000" y="290466"/>
                </a:lnTo>
                <a:lnTo>
                  <a:pt x="65386" y="265317"/>
                </a:lnTo>
                <a:lnTo>
                  <a:pt x="62871" y="286693"/>
                </a:lnTo>
                <a:lnTo>
                  <a:pt x="123228" y="308070"/>
                </a:lnTo>
                <a:lnTo>
                  <a:pt x="123228" y="323159"/>
                </a:lnTo>
                <a:lnTo>
                  <a:pt x="62871" y="301782"/>
                </a:lnTo>
                <a:lnTo>
                  <a:pt x="60356" y="323159"/>
                </a:lnTo>
                <a:lnTo>
                  <a:pt x="120713" y="340763"/>
                </a:lnTo>
                <a:lnTo>
                  <a:pt x="116941" y="357109"/>
                </a:lnTo>
                <a:lnTo>
                  <a:pt x="60356" y="335733"/>
                </a:lnTo>
                <a:lnTo>
                  <a:pt x="56584" y="357109"/>
                </a:lnTo>
                <a:lnTo>
                  <a:pt x="114426" y="374713"/>
                </a:lnTo>
                <a:lnTo>
                  <a:pt x="111911" y="389802"/>
                </a:lnTo>
                <a:lnTo>
                  <a:pt x="56584" y="372198"/>
                </a:lnTo>
                <a:lnTo>
                  <a:pt x="56584" y="392317"/>
                </a:lnTo>
                <a:lnTo>
                  <a:pt x="108139" y="407406"/>
                </a:lnTo>
                <a:lnTo>
                  <a:pt x="105624" y="422495"/>
                </a:lnTo>
                <a:lnTo>
                  <a:pt x="54069" y="407406"/>
                </a:lnTo>
                <a:lnTo>
                  <a:pt x="54069" y="428782"/>
                </a:lnTo>
                <a:lnTo>
                  <a:pt x="101852" y="441357"/>
                </a:lnTo>
                <a:lnTo>
                  <a:pt x="96822" y="486624"/>
                </a:lnTo>
                <a:lnTo>
                  <a:pt x="41495" y="486624"/>
                </a:lnTo>
                <a:close/>
                <a:moveTo>
                  <a:pt x="62871" y="108139"/>
                </a:moveTo>
                <a:lnTo>
                  <a:pt x="35208" y="486624"/>
                </a:lnTo>
                <a:lnTo>
                  <a:pt x="0" y="486624"/>
                </a:lnTo>
                <a:lnTo>
                  <a:pt x="26406" y="165981"/>
                </a:lnTo>
                <a:close/>
                <a:moveTo>
                  <a:pt x="265317" y="101851"/>
                </a:moveTo>
                <a:lnTo>
                  <a:pt x="265317" y="144604"/>
                </a:lnTo>
                <a:lnTo>
                  <a:pt x="329446" y="168495"/>
                </a:lnTo>
                <a:lnTo>
                  <a:pt x="323159" y="129515"/>
                </a:lnTo>
                <a:close/>
                <a:moveTo>
                  <a:pt x="235138" y="101851"/>
                </a:moveTo>
                <a:lnTo>
                  <a:pt x="168494" y="147119"/>
                </a:lnTo>
                <a:lnTo>
                  <a:pt x="162207" y="193644"/>
                </a:lnTo>
                <a:lnTo>
                  <a:pt x="235138" y="147119"/>
                </a:lnTo>
                <a:close/>
                <a:moveTo>
                  <a:pt x="265317" y="38980"/>
                </a:moveTo>
                <a:lnTo>
                  <a:pt x="265317" y="77960"/>
                </a:lnTo>
                <a:lnTo>
                  <a:pt x="323159" y="111911"/>
                </a:lnTo>
                <a:lnTo>
                  <a:pt x="314357" y="71673"/>
                </a:lnTo>
                <a:close/>
                <a:moveTo>
                  <a:pt x="235138" y="38980"/>
                </a:moveTo>
                <a:lnTo>
                  <a:pt x="181069" y="84248"/>
                </a:lnTo>
                <a:lnTo>
                  <a:pt x="172267" y="127000"/>
                </a:lnTo>
                <a:lnTo>
                  <a:pt x="235138" y="84248"/>
                </a:lnTo>
                <a:close/>
                <a:moveTo>
                  <a:pt x="256515" y="0"/>
                </a:moveTo>
                <a:lnTo>
                  <a:pt x="319386" y="54069"/>
                </a:lnTo>
                <a:lnTo>
                  <a:pt x="401119" y="486624"/>
                </a:lnTo>
                <a:lnTo>
                  <a:pt x="256515" y="486624"/>
                </a:lnTo>
                <a:close/>
                <a:moveTo>
                  <a:pt x="250227" y="0"/>
                </a:moveTo>
                <a:lnTo>
                  <a:pt x="250227" y="486624"/>
                </a:lnTo>
                <a:lnTo>
                  <a:pt x="101851" y="486624"/>
                </a:lnTo>
                <a:lnTo>
                  <a:pt x="172267" y="71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4" name="任意多边形 18">
            <a:extLst>
              <a:ext uri="{FF2B5EF4-FFF2-40B4-BE49-F238E27FC236}">
                <a16:creationId xmlns:a16="http://schemas.microsoft.com/office/drawing/2014/main" id="{272D1486-6DE1-FDEB-B648-A33A8797CD8A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1594921" y="4624289"/>
            <a:ext cx="228717" cy="266435"/>
          </a:xfrm>
          <a:custGeom>
            <a:avLst/>
            <a:gdLst>
              <a:gd name="T0" fmla="*/ 107 w 118"/>
              <a:gd name="T1" fmla="*/ 127 h 138"/>
              <a:gd name="T2" fmla="*/ 101 w 118"/>
              <a:gd name="T3" fmla="*/ 53 h 138"/>
              <a:gd name="T4" fmla="*/ 64 w 118"/>
              <a:gd name="T5" fmla="*/ 30 h 138"/>
              <a:gd name="T6" fmla="*/ 82 w 118"/>
              <a:gd name="T7" fmla="*/ 26 h 138"/>
              <a:gd name="T8" fmla="*/ 88 w 118"/>
              <a:gd name="T9" fmla="*/ 9 h 138"/>
              <a:gd name="T10" fmla="*/ 64 w 118"/>
              <a:gd name="T11" fmla="*/ 4 h 138"/>
              <a:gd name="T12" fmla="*/ 53 w 118"/>
              <a:gd name="T13" fmla="*/ 5 h 138"/>
              <a:gd name="T14" fmla="*/ 27 w 118"/>
              <a:gd name="T15" fmla="*/ 53 h 138"/>
              <a:gd name="T16" fmla="*/ 11 w 118"/>
              <a:gd name="T17" fmla="*/ 59 h 138"/>
              <a:gd name="T18" fmla="*/ 5 w 118"/>
              <a:gd name="T19" fmla="*/ 127 h 138"/>
              <a:gd name="T20" fmla="*/ 5 w 118"/>
              <a:gd name="T21" fmla="*/ 138 h 138"/>
              <a:gd name="T22" fmla="*/ 118 w 118"/>
              <a:gd name="T23" fmla="*/ 133 h 138"/>
              <a:gd name="T24" fmla="*/ 50 w 118"/>
              <a:gd name="T25" fmla="*/ 64 h 138"/>
              <a:gd name="T26" fmla="*/ 68 w 118"/>
              <a:gd name="T27" fmla="*/ 76 h 138"/>
              <a:gd name="T28" fmla="*/ 50 w 118"/>
              <a:gd name="T29" fmla="*/ 64 h 138"/>
              <a:gd name="T30" fmla="*/ 68 w 118"/>
              <a:gd name="T31" fmla="*/ 111 h 138"/>
              <a:gd name="T32" fmla="*/ 50 w 118"/>
              <a:gd name="T33" fmla="*/ 123 h 138"/>
              <a:gd name="T34" fmla="*/ 78 w 118"/>
              <a:gd name="T35" fmla="*/ 111 h 138"/>
              <a:gd name="T36" fmla="*/ 96 w 118"/>
              <a:gd name="T37" fmla="*/ 123 h 138"/>
              <a:gd name="T38" fmla="*/ 78 w 118"/>
              <a:gd name="T39" fmla="*/ 111 h 138"/>
              <a:gd name="T40" fmla="*/ 78 w 118"/>
              <a:gd name="T41" fmla="*/ 100 h 138"/>
              <a:gd name="T42" fmla="*/ 96 w 118"/>
              <a:gd name="T43" fmla="*/ 87 h 138"/>
              <a:gd name="T44" fmla="*/ 68 w 118"/>
              <a:gd name="T45" fmla="*/ 87 h 138"/>
              <a:gd name="T46" fmla="*/ 50 w 118"/>
              <a:gd name="T47" fmla="*/ 100 h 138"/>
              <a:gd name="T48" fmla="*/ 68 w 118"/>
              <a:gd name="T49" fmla="*/ 87 h 138"/>
              <a:gd name="T50" fmla="*/ 22 w 118"/>
              <a:gd name="T51" fmla="*/ 100 h 138"/>
              <a:gd name="T52" fmla="*/ 40 w 118"/>
              <a:gd name="T53" fmla="*/ 87 h 138"/>
              <a:gd name="T54" fmla="*/ 22 w 118"/>
              <a:gd name="T55" fmla="*/ 111 h 138"/>
              <a:gd name="T56" fmla="*/ 40 w 118"/>
              <a:gd name="T57" fmla="*/ 123 h 138"/>
              <a:gd name="T58" fmla="*/ 22 w 118"/>
              <a:gd name="T59" fmla="*/ 111 h 138"/>
              <a:gd name="T60" fmla="*/ 78 w 118"/>
              <a:gd name="T61" fmla="*/ 76 h 138"/>
              <a:gd name="T62" fmla="*/ 96 w 118"/>
              <a:gd name="T63" fmla="*/ 64 h 138"/>
              <a:gd name="T64" fmla="*/ 22 w 118"/>
              <a:gd name="T65" fmla="*/ 64 h 138"/>
              <a:gd name="T66" fmla="*/ 40 w 118"/>
              <a:gd name="T67" fmla="*/ 76 h 138"/>
              <a:gd name="T68" fmla="*/ 22 w 118"/>
              <a:gd name="T69" fmla="*/ 64 h 138"/>
              <a:gd name="T70" fmla="*/ 22 w 118"/>
              <a:gd name="T71" fmla="*/ 64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18" h="138">
                <a:moveTo>
                  <a:pt x="112" y="127"/>
                </a:moveTo>
                <a:cubicBezTo>
                  <a:pt x="107" y="127"/>
                  <a:pt x="107" y="127"/>
                  <a:pt x="107" y="127"/>
                </a:cubicBezTo>
                <a:cubicBezTo>
                  <a:pt x="107" y="59"/>
                  <a:pt x="107" y="59"/>
                  <a:pt x="107" y="59"/>
                </a:cubicBezTo>
                <a:cubicBezTo>
                  <a:pt x="107" y="56"/>
                  <a:pt x="104" y="53"/>
                  <a:pt x="101" y="53"/>
                </a:cubicBezTo>
                <a:cubicBezTo>
                  <a:pt x="90" y="53"/>
                  <a:pt x="90" y="53"/>
                  <a:pt x="90" y="53"/>
                </a:cubicBezTo>
                <a:cubicBezTo>
                  <a:pt x="87" y="42"/>
                  <a:pt x="77" y="33"/>
                  <a:pt x="64" y="30"/>
                </a:cubicBezTo>
                <a:cubicBezTo>
                  <a:pt x="64" y="26"/>
                  <a:pt x="64" y="26"/>
                  <a:pt x="64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5" y="26"/>
                  <a:pt x="88" y="24"/>
                  <a:pt x="88" y="21"/>
                </a:cubicBezTo>
                <a:cubicBezTo>
                  <a:pt x="88" y="9"/>
                  <a:pt x="88" y="9"/>
                  <a:pt x="88" y="9"/>
                </a:cubicBezTo>
                <a:cubicBezTo>
                  <a:pt x="88" y="6"/>
                  <a:pt x="85" y="4"/>
                  <a:pt x="82" y="4"/>
                </a:cubicBezTo>
                <a:cubicBezTo>
                  <a:pt x="64" y="4"/>
                  <a:pt x="64" y="4"/>
                  <a:pt x="64" y="4"/>
                </a:cubicBezTo>
                <a:cubicBezTo>
                  <a:pt x="63" y="2"/>
                  <a:pt x="61" y="0"/>
                  <a:pt x="59" y="0"/>
                </a:cubicBezTo>
                <a:cubicBezTo>
                  <a:pt x="56" y="0"/>
                  <a:pt x="53" y="3"/>
                  <a:pt x="53" y="5"/>
                </a:cubicBezTo>
                <a:cubicBezTo>
                  <a:pt x="53" y="30"/>
                  <a:pt x="53" y="30"/>
                  <a:pt x="53" y="30"/>
                </a:cubicBezTo>
                <a:cubicBezTo>
                  <a:pt x="40" y="32"/>
                  <a:pt x="29" y="42"/>
                  <a:pt x="27" y="53"/>
                </a:cubicBezTo>
                <a:cubicBezTo>
                  <a:pt x="16" y="53"/>
                  <a:pt x="16" y="53"/>
                  <a:pt x="16" y="53"/>
                </a:cubicBezTo>
                <a:cubicBezTo>
                  <a:pt x="13" y="53"/>
                  <a:pt x="11" y="56"/>
                  <a:pt x="11" y="59"/>
                </a:cubicBezTo>
                <a:cubicBezTo>
                  <a:pt x="11" y="127"/>
                  <a:pt x="11" y="127"/>
                  <a:pt x="11" y="127"/>
                </a:cubicBezTo>
                <a:cubicBezTo>
                  <a:pt x="5" y="127"/>
                  <a:pt x="5" y="127"/>
                  <a:pt x="5" y="127"/>
                </a:cubicBezTo>
                <a:cubicBezTo>
                  <a:pt x="3" y="127"/>
                  <a:pt x="0" y="130"/>
                  <a:pt x="0" y="133"/>
                </a:cubicBezTo>
                <a:cubicBezTo>
                  <a:pt x="0" y="136"/>
                  <a:pt x="3" y="138"/>
                  <a:pt x="5" y="138"/>
                </a:cubicBezTo>
                <a:cubicBezTo>
                  <a:pt x="113" y="138"/>
                  <a:pt x="113" y="138"/>
                  <a:pt x="113" y="138"/>
                </a:cubicBezTo>
                <a:cubicBezTo>
                  <a:pt x="116" y="138"/>
                  <a:pt x="118" y="136"/>
                  <a:pt x="118" y="133"/>
                </a:cubicBezTo>
                <a:cubicBezTo>
                  <a:pt x="118" y="130"/>
                  <a:pt x="116" y="127"/>
                  <a:pt x="112" y="127"/>
                </a:cubicBezTo>
                <a:close/>
                <a:moveTo>
                  <a:pt x="50" y="64"/>
                </a:moveTo>
                <a:cubicBezTo>
                  <a:pt x="68" y="64"/>
                  <a:pt x="68" y="64"/>
                  <a:pt x="68" y="64"/>
                </a:cubicBezTo>
                <a:cubicBezTo>
                  <a:pt x="68" y="76"/>
                  <a:pt x="68" y="76"/>
                  <a:pt x="68" y="76"/>
                </a:cubicBezTo>
                <a:cubicBezTo>
                  <a:pt x="50" y="76"/>
                  <a:pt x="50" y="76"/>
                  <a:pt x="50" y="76"/>
                </a:cubicBezTo>
                <a:lnTo>
                  <a:pt x="50" y="64"/>
                </a:lnTo>
                <a:close/>
                <a:moveTo>
                  <a:pt x="50" y="111"/>
                </a:moveTo>
                <a:cubicBezTo>
                  <a:pt x="68" y="111"/>
                  <a:pt x="68" y="111"/>
                  <a:pt x="68" y="111"/>
                </a:cubicBezTo>
                <a:cubicBezTo>
                  <a:pt x="68" y="123"/>
                  <a:pt x="68" y="123"/>
                  <a:pt x="68" y="123"/>
                </a:cubicBezTo>
                <a:cubicBezTo>
                  <a:pt x="50" y="123"/>
                  <a:pt x="50" y="123"/>
                  <a:pt x="50" y="123"/>
                </a:cubicBezTo>
                <a:lnTo>
                  <a:pt x="50" y="111"/>
                </a:lnTo>
                <a:close/>
                <a:moveTo>
                  <a:pt x="78" y="111"/>
                </a:moveTo>
                <a:cubicBezTo>
                  <a:pt x="96" y="111"/>
                  <a:pt x="96" y="111"/>
                  <a:pt x="96" y="111"/>
                </a:cubicBezTo>
                <a:cubicBezTo>
                  <a:pt x="96" y="123"/>
                  <a:pt x="96" y="123"/>
                  <a:pt x="96" y="123"/>
                </a:cubicBezTo>
                <a:cubicBezTo>
                  <a:pt x="78" y="123"/>
                  <a:pt x="78" y="123"/>
                  <a:pt x="78" y="123"/>
                </a:cubicBezTo>
                <a:lnTo>
                  <a:pt x="78" y="111"/>
                </a:lnTo>
                <a:close/>
                <a:moveTo>
                  <a:pt x="96" y="100"/>
                </a:moveTo>
                <a:cubicBezTo>
                  <a:pt x="78" y="100"/>
                  <a:pt x="78" y="100"/>
                  <a:pt x="78" y="100"/>
                </a:cubicBezTo>
                <a:cubicBezTo>
                  <a:pt x="78" y="87"/>
                  <a:pt x="78" y="87"/>
                  <a:pt x="78" y="87"/>
                </a:cubicBezTo>
                <a:cubicBezTo>
                  <a:pt x="96" y="87"/>
                  <a:pt x="96" y="87"/>
                  <a:pt x="96" y="87"/>
                </a:cubicBezTo>
                <a:cubicBezTo>
                  <a:pt x="96" y="100"/>
                  <a:pt x="96" y="100"/>
                  <a:pt x="96" y="100"/>
                </a:cubicBezTo>
                <a:close/>
                <a:moveTo>
                  <a:pt x="68" y="87"/>
                </a:moveTo>
                <a:cubicBezTo>
                  <a:pt x="68" y="100"/>
                  <a:pt x="68" y="100"/>
                  <a:pt x="68" y="100"/>
                </a:cubicBezTo>
                <a:cubicBezTo>
                  <a:pt x="50" y="100"/>
                  <a:pt x="50" y="100"/>
                  <a:pt x="50" y="100"/>
                </a:cubicBezTo>
                <a:cubicBezTo>
                  <a:pt x="50" y="87"/>
                  <a:pt x="50" y="87"/>
                  <a:pt x="50" y="87"/>
                </a:cubicBezTo>
                <a:lnTo>
                  <a:pt x="68" y="87"/>
                </a:lnTo>
                <a:close/>
                <a:moveTo>
                  <a:pt x="40" y="100"/>
                </a:moveTo>
                <a:cubicBezTo>
                  <a:pt x="22" y="100"/>
                  <a:pt x="22" y="100"/>
                  <a:pt x="22" y="100"/>
                </a:cubicBezTo>
                <a:cubicBezTo>
                  <a:pt x="22" y="87"/>
                  <a:pt x="22" y="87"/>
                  <a:pt x="22" y="87"/>
                </a:cubicBezTo>
                <a:cubicBezTo>
                  <a:pt x="40" y="87"/>
                  <a:pt x="40" y="87"/>
                  <a:pt x="40" y="87"/>
                </a:cubicBezTo>
                <a:lnTo>
                  <a:pt x="40" y="100"/>
                </a:lnTo>
                <a:close/>
                <a:moveTo>
                  <a:pt x="22" y="111"/>
                </a:moveTo>
                <a:cubicBezTo>
                  <a:pt x="40" y="111"/>
                  <a:pt x="40" y="111"/>
                  <a:pt x="40" y="111"/>
                </a:cubicBezTo>
                <a:cubicBezTo>
                  <a:pt x="40" y="123"/>
                  <a:pt x="40" y="123"/>
                  <a:pt x="40" y="123"/>
                </a:cubicBezTo>
                <a:cubicBezTo>
                  <a:pt x="22" y="123"/>
                  <a:pt x="22" y="123"/>
                  <a:pt x="22" y="123"/>
                </a:cubicBezTo>
                <a:cubicBezTo>
                  <a:pt x="22" y="111"/>
                  <a:pt x="22" y="111"/>
                  <a:pt x="22" y="111"/>
                </a:cubicBezTo>
                <a:close/>
                <a:moveTo>
                  <a:pt x="96" y="76"/>
                </a:moveTo>
                <a:cubicBezTo>
                  <a:pt x="78" y="76"/>
                  <a:pt x="78" y="76"/>
                  <a:pt x="78" y="76"/>
                </a:cubicBezTo>
                <a:cubicBezTo>
                  <a:pt x="78" y="64"/>
                  <a:pt x="78" y="64"/>
                  <a:pt x="78" y="64"/>
                </a:cubicBezTo>
                <a:cubicBezTo>
                  <a:pt x="96" y="64"/>
                  <a:pt x="96" y="64"/>
                  <a:pt x="96" y="64"/>
                </a:cubicBezTo>
                <a:cubicBezTo>
                  <a:pt x="96" y="76"/>
                  <a:pt x="96" y="76"/>
                  <a:pt x="96" y="76"/>
                </a:cubicBezTo>
                <a:close/>
                <a:moveTo>
                  <a:pt x="22" y="64"/>
                </a:moveTo>
                <a:cubicBezTo>
                  <a:pt x="40" y="64"/>
                  <a:pt x="40" y="64"/>
                  <a:pt x="40" y="64"/>
                </a:cubicBezTo>
                <a:cubicBezTo>
                  <a:pt x="40" y="76"/>
                  <a:pt x="40" y="76"/>
                  <a:pt x="40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2" y="64"/>
                  <a:pt x="22" y="64"/>
                  <a:pt x="22" y="64"/>
                </a:cubicBezTo>
                <a:close/>
                <a:moveTo>
                  <a:pt x="22" y="64"/>
                </a:moveTo>
                <a:cubicBezTo>
                  <a:pt x="22" y="64"/>
                  <a:pt x="22" y="64"/>
                  <a:pt x="22" y="64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C6C39076-975E-6FA6-093D-046EE312979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99458" y="4677816"/>
            <a:ext cx="2350003" cy="923330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$260M</a:t>
            </a:r>
          </a:p>
        </p:txBody>
      </p:sp>
      <p:sp>
        <p:nvSpPr>
          <p:cNvPr id="44" name="文本框 29">
            <a:extLst>
              <a:ext uri="{FF2B5EF4-FFF2-40B4-BE49-F238E27FC236}">
                <a16:creationId xmlns:a16="http://schemas.microsoft.com/office/drawing/2014/main" id="{9DF153AE-B786-AB11-16B8-5B9C4CEB35B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271944" y="4888784"/>
            <a:ext cx="2884964" cy="72254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Arial Nova" panose="020B0504020202020204" pitchFamily="34" charset="0"/>
                <a:ea typeface="微软雅黑"/>
                <a:cs typeface="Graphein Pro Light" panose="020B0402020204020204" pitchFamily="34" charset="0"/>
              </a:rPr>
              <a:t>Large Ballot Measures: 81%</a:t>
            </a:r>
            <a:endParaRPr kumimoji="0" lang="zh-CN" altLang="en-US" sz="1200" b="1" i="0" u="none" strike="noStrike" kern="1200" cap="none" spc="15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Arial Nova" panose="020B0504020202020204" pitchFamily="34" charset="0"/>
              <a:ea typeface="微软雅黑"/>
              <a:cs typeface="Graphein Pro Light" panose="020B0402020204020204" pitchFamily="34" charset="0"/>
            </a:endParaRPr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id="{24CE7B06-9444-87F1-B137-CDE196BA492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103120" y="3397945"/>
            <a:ext cx="3290648" cy="545372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Arial Nova" panose="020B0504020202020204" pitchFamily="34" charset="0"/>
                <a:ea typeface="微软雅黑"/>
                <a:cs typeface="Graphein Pro Light" panose="020B0402020204020204" pitchFamily="34" charset="0"/>
              </a:rPr>
              <a:t>Efficiencies &amp; Internal Cuts: 13%</a:t>
            </a:r>
          </a:p>
        </p:txBody>
      </p:sp>
      <p:sp>
        <p:nvSpPr>
          <p:cNvPr id="5" name="文本框 29">
            <a:extLst>
              <a:ext uri="{FF2B5EF4-FFF2-40B4-BE49-F238E27FC236}">
                <a16:creationId xmlns:a16="http://schemas.microsoft.com/office/drawing/2014/main" id="{E8194B92-B86B-4A5B-0FDA-4955B11B589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53279" y="2265827"/>
            <a:ext cx="2967962" cy="72254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Arial Nova" panose="020B0504020202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Non-Ballot Revenue: 6%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D6B926-92F5-662A-78D1-39D92F623B35}"/>
              </a:ext>
            </a:extLst>
          </p:cNvPr>
          <p:cNvSpPr/>
          <p:nvPr/>
        </p:nvSpPr>
        <p:spPr>
          <a:xfrm rot="8922428">
            <a:off x="6389814" y="2005460"/>
            <a:ext cx="178509" cy="2230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EB139FEC-021C-D123-4DBC-22A780588EA1}"/>
              </a:ext>
            </a:extLst>
          </p:cNvPr>
          <p:cNvSpPr txBox="1"/>
          <p:nvPr/>
        </p:nvSpPr>
        <p:spPr>
          <a:xfrm>
            <a:off x="219714" y="179345"/>
            <a:ext cx="8844426" cy="1537776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A: 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Preserve Muni &amp; Street Safety - Big at the Ballot in 2026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in which there are no Muni Service cuts, Street Safety cuts or subsidy reductions. This requires a high-level of political support and is therefore a high-risk scenario as it is dependent on voter approval of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two large ballot measures in 2026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EFB03B2-AEC2-FB51-EF29-9193D1DC3004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1035716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A63D0-F167-9CD3-ACB8-ABCE933D2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8CFC5-53B4-B496-D5D5-A710CD4A4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34" y="312619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B: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Preserve Muni &amp; Street Safety – </a:t>
            </a:r>
            <a:br>
              <a:rPr lang="en-US" sz="2800">
                <a:latin typeface="Graphein Pro Light"/>
              </a:rPr>
            </a:br>
            <a:r>
              <a:rPr lang="en-US" sz="2800">
                <a:latin typeface="Graphein Pro Light"/>
              </a:rPr>
              <a:t>Multiple Ballots over Time 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B4C2F-3C45-3F84-1853-402E9578A179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2180ED4-9C11-1BA6-F1F5-8D213417E31E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7B36D3-A0D1-DF1D-7BBD-257F5552A8CB}"/>
              </a:ext>
            </a:extLst>
          </p:cNvPr>
          <p:cNvSpPr txBox="1"/>
          <p:nvPr/>
        </p:nvSpPr>
        <p:spPr>
          <a:xfrm>
            <a:off x="345422" y="1714608"/>
            <a:ext cx="861060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Like Package A, preserves all existing services and subsidies – no Muni Service cuts, Street Safety cuts or subsidy reductions.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Requires significant political support to generate needed revenue across three (3) ballot measures in 2026 and 2028.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Closes the gap with parking fees.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EB4E79-CCCA-72D9-2131-010214A6F42D}"/>
              </a:ext>
            </a:extLst>
          </p:cNvPr>
          <p:cNvGraphicFramePr>
            <a:graphicFrameLocks noGrp="1"/>
          </p:cNvGraphicFramePr>
          <p:nvPr/>
        </p:nvGraphicFramePr>
        <p:xfrm>
          <a:off x="514551" y="3203110"/>
          <a:ext cx="8273214" cy="2687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$162M Regional Revenue Measure (Variable Rate) 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$48M Local Parcel Tax ($0.067/sq ft) </a:t>
                      </a:r>
                    </a:p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Small Ballot Measures (2028)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$50M in total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Non-Ballot Revenues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$20M SF Visitor Paid Parking (2028+)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Efficiencies &amp; Internal Cuts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$10M Administrative Cuts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$4M Automated Parking Enforcement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 and accelerating Muni Forward improvements ($3M), and includes differing levels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3A3ED39-ECFF-B6E2-FE39-0A29DACFB5B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2189414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BC895-E283-5326-5A61-080A802E7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arallelogram 16">
            <a:extLst>
              <a:ext uri="{FF2B5EF4-FFF2-40B4-BE49-F238E27FC236}">
                <a16:creationId xmlns:a16="http://schemas.microsoft.com/office/drawing/2014/main" id="{B05355CA-BB30-5264-F366-9BA1015AA7AD}"/>
              </a:ext>
            </a:extLst>
          </p:cNvPr>
          <p:cNvSpPr/>
          <p:nvPr/>
        </p:nvSpPr>
        <p:spPr>
          <a:xfrm>
            <a:off x="2291322" y="2097308"/>
            <a:ext cx="4049240" cy="1168301"/>
          </a:xfrm>
          <a:prstGeom prst="parallelogram">
            <a:avLst>
              <a:gd name="adj" fmla="val 62542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D2FA0257-B40F-770C-8C13-0539FDC1CD7E}"/>
              </a:ext>
            </a:extLst>
          </p:cNvPr>
          <p:cNvSpPr/>
          <p:nvPr/>
        </p:nvSpPr>
        <p:spPr>
          <a:xfrm>
            <a:off x="5477576" y="2063124"/>
            <a:ext cx="1708111" cy="1367865"/>
          </a:xfrm>
          <a:prstGeom prst="triangle">
            <a:avLst>
              <a:gd name="adj" fmla="val 49187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17E348A2-9DF4-7B57-D86F-D2F1DA133BD1}"/>
              </a:ext>
            </a:extLst>
          </p:cNvPr>
          <p:cNvSpPr/>
          <p:nvPr/>
        </p:nvSpPr>
        <p:spPr>
          <a:xfrm>
            <a:off x="1293019" y="4203727"/>
            <a:ext cx="3964550" cy="743458"/>
          </a:xfrm>
          <a:prstGeom prst="parallelogram">
            <a:avLst>
              <a:gd name="adj" fmla="val 60902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A71B1024-DF1C-12B8-9C1C-3D0D13D11A6D}"/>
              </a:ext>
            </a:extLst>
          </p:cNvPr>
          <p:cNvSpPr/>
          <p:nvPr/>
        </p:nvSpPr>
        <p:spPr>
          <a:xfrm>
            <a:off x="1785938" y="3353209"/>
            <a:ext cx="4049240" cy="771725"/>
          </a:xfrm>
          <a:prstGeom prst="parallelogram">
            <a:avLst>
              <a:gd name="adj" fmla="val 59917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id="{AA31DFA6-6380-B0B6-7280-CBF2885AE89D}"/>
              </a:ext>
            </a:extLst>
          </p:cNvPr>
          <p:cNvSpPr/>
          <p:nvPr/>
        </p:nvSpPr>
        <p:spPr>
          <a:xfrm>
            <a:off x="4995864" y="3306781"/>
            <a:ext cx="2652712" cy="855010"/>
          </a:xfrm>
          <a:prstGeom prst="trapezoid">
            <a:avLst>
              <a:gd name="adj" fmla="val 62939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1" name="Trapezoid 10">
            <a:extLst>
              <a:ext uri="{FF2B5EF4-FFF2-40B4-BE49-F238E27FC236}">
                <a16:creationId xmlns:a16="http://schemas.microsoft.com/office/drawing/2014/main" id="{6FC47CE1-CA5C-1776-749B-C0FC9B209B5B}"/>
              </a:ext>
            </a:extLst>
          </p:cNvPr>
          <p:cNvSpPr/>
          <p:nvPr/>
        </p:nvSpPr>
        <p:spPr>
          <a:xfrm>
            <a:off x="4481513" y="4161791"/>
            <a:ext cx="3686175" cy="827013"/>
          </a:xfrm>
          <a:prstGeom prst="trapezoid">
            <a:avLst>
              <a:gd name="adj" fmla="val 62815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8406A734-CA91-00D1-0EEC-9808F170735F}"/>
              </a:ext>
            </a:extLst>
          </p:cNvPr>
          <p:cNvSpPr/>
          <p:nvPr/>
        </p:nvSpPr>
        <p:spPr>
          <a:xfrm>
            <a:off x="441462" y="5047786"/>
            <a:ext cx="4187687" cy="1326820"/>
          </a:xfrm>
          <a:prstGeom prst="parallelogram">
            <a:avLst>
              <a:gd name="adj" fmla="val 6136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id="{15BAA7D7-35C8-CE4A-2F3C-B131F5DCA7EF}"/>
              </a:ext>
            </a:extLst>
          </p:cNvPr>
          <p:cNvSpPr/>
          <p:nvPr/>
        </p:nvSpPr>
        <p:spPr>
          <a:xfrm>
            <a:off x="3593306" y="5007599"/>
            <a:ext cx="5469255" cy="1403488"/>
          </a:xfrm>
          <a:prstGeom prst="trapezoid">
            <a:avLst>
              <a:gd name="adj" fmla="val 62742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5585F-F5E8-CD90-2846-F5E2DDC9DDC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22" name="文本框 6">
            <a:extLst>
              <a:ext uri="{FF2B5EF4-FFF2-40B4-BE49-F238E27FC236}">
                <a16:creationId xmlns:a16="http://schemas.microsoft.com/office/drawing/2014/main" id="{53702E8C-8489-B0A2-4603-E65C0DD4C96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860633" y="2747056"/>
            <a:ext cx="902491" cy="430887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$20M</a:t>
            </a: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F79E3767-8371-D532-5663-C382B793F1F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39257" y="4181472"/>
            <a:ext cx="1644681" cy="830997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$50M</a:t>
            </a:r>
          </a:p>
        </p:txBody>
      </p:sp>
      <p:sp>
        <p:nvSpPr>
          <p:cNvPr id="32" name="文本框 16">
            <a:extLst>
              <a:ext uri="{FF2B5EF4-FFF2-40B4-BE49-F238E27FC236}">
                <a16:creationId xmlns:a16="http://schemas.microsoft.com/office/drawing/2014/main" id="{9F8D290F-005A-3201-82EF-ECBB49D3D93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78282" y="3397083"/>
            <a:ext cx="1529007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$40M</a:t>
            </a:r>
          </a:p>
        </p:txBody>
      </p:sp>
      <p:sp>
        <p:nvSpPr>
          <p:cNvPr id="33" name="任意多边形 17">
            <a:extLst>
              <a:ext uri="{FF2B5EF4-FFF2-40B4-BE49-F238E27FC236}">
                <a16:creationId xmlns:a16="http://schemas.microsoft.com/office/drawing/2014/main" id="{F000851B-A206-EB97-C8D2-896B02E480B9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>
            <a:off x="2751056" y="2847771"/>
            <a:ext cx="266435" cy="255224"/>
          </a:xfrm>
          <a:custGeom>
            <a:avLst/>
            <a:gdLst>
              <a:gd name="connsiteX0" fmla="*/ 235138 w 508000"/>
              <a:gd name="connsiteY0" fmla="*/ 365911 h 486624"/>
              <a:gd name="connsiteX1" fmla="*/ 129514 w 508000"/>
              <a:gd name="connsiteY1" fmla="*/ 407406 h 486624"/>
              <a:gd name="connsiteX2" fmla="*/ 123227 w 508000"/>
              <a:gd name="connsiteY2" fmla="*/ 450159 h 486624"/>
              <a:gd name="connsiteX3" fmla="*/ 235138 w 508000"/>
              <a:gd name="connsiteY3" fmla="*/ 407406 h 486624"/>
              <a:gd name="connsiteX4" fmla="*/ 265317 w 508000"/>
              <a:gd name="connsiteY4" fmla="*/ 362139 h 486624"/>
              <a:gd name="connsiteX5" fmla="*/ 265317 w 508000"/>
              <a:gd name="connsiteY5" fmla="*/ 404891 h 486624"/>
              <a:gd name="connsiteX6" fmla="*/ 368426 w 508000"/>
              <a:gd name="connsiteY6" fmla="*/ 435070 h 486624"/>
              <a:gd name="connsiteX7" fmla="*/ 359624 w 508000"/>
              <a:gd name="connsiteY7" fmla="*/ 392317 h 486624"/>
              <a:gd name="connsiteX8" fmla="*/ 235138 w 508000"/>
              <a:gd name="connsiteY8" fmla="*/ 299268 h 486624"/>
              <a:gd name="connsiteX9" fmla="*/ 138316 w 508000"/>
              <a:gd name="connsiteY9" fmla="*/ 344535 h 486624"/>
              <a:gd name="connsiteX10" fmla="*/ 132029 w 508000"/>
              <a:gd name="connsiteY10" fmla="*/ 387287 h 486624"/>
              <a:gd name="connsiteX11" fmla="*/ 235138 w 508000"/>
              <a:gd name="connsiteY11" fmla="*/ 344535 h 486624"/>
              <a:gd name="connsiteX12" fmla="*/ 265317 w 508000"/>
              <a:gd name="connsiteY12" fmla="*/ 295495 h 486624"/>
              <a:gd name="connsiteX13" fmla="*/ 265317 w 508000"/>
              <a:gd name="connsiteY13" fmla="*/ 340763 h 486624"/>
              <a:gd name="connsiteX14" fmla="*/ 359624 w 508000"/>
              <a:gd name="connsiteY14" fmla="*/ 372198 h 486624"/>
              <a:gd name="connsiteX15" fmla="*/ 350822 w 508000"/>
              <a:gd name="connsiteY15" fmla="*/ 325673 h 486624"/>
              <a:gd name="connsiteX16" fmla="*/ 458961 w 508000"/>
              <a:gd name="connsiteY16" fmla="*/ 284178 h 486624"/>
              <a:gd name="connsiteX17" fmla="*/ 389802 w 508000"/>
              <a:gd name="connsiteY17" fmla="*/ 305554 h 486624"/>
              <a:gd name="connsiteX18" fmla="*/ 386030 w 508000"/>
              <a:gd name="connsiteY18" fmla="*/ 325673 h 486624"/>
              <a:gd name="connsiteX19" fmla="*/ 458961 w 508000"/>
              <a:gd name="connsiteY19" fmla="*/ 308069 h 486624"/>
              <a:gd name="connsiteX20" fmla="*/ 458961 w 508000"/>
              <a:gd name="connsiteY20" fmla="*/ 254000 h 486624"/>
              <a:gd name="connsiteX21" fmla="*/ 392317 w 508000"/>
              <a:gd name="connsiteY21" fmla="*/ 271604 h 486624"/>
              <a:gd name="connsiteX22" fmla="*/ 389802 w 508000"/>
              <a:gd name="connsiteY22" fmla="*/ 292980 h 486624"/>
              <a:gd name="connsiteX23" fmla="*/ 458961 w 508000"/>
              <a:gd name="connsiteY23" fmla="*/ 275376 h 486624"/>
              <a:gd name="connsiteX24" fmla="*/ 235138 w 508000"/>
              <a:gd name="connsiteY24" fmla="*/ 235139 h 486624"/>
              <a:gd name="connsiteX25" fmla="*/ 147118 w 508000"/>
              <a:gd name="connsiteY25" fmla="*/ 275376 h 486624"/>
              <a:gd name="connsiteX26" fmla="*/ 142089 w 508000"/>
              <a:gd name="connsiteY26" fmla="*/ 320644 h 486624"/>
              <a:gd name="connsiteX27" fmla="*/ 235138 w 508000"/>
              <a:gd name="connsiteY27" fmla="*/ 277891 h 486624"/>
              <a:gd name="connsiteX28" fmla="*/ 265317 w 508000"/>
              <a:gd name="connsiteY28" fmla="*/ 232624 h 486624"/>
              <a:gd name="connsiteX29" fmla="*/ 265317 w 508000"/>
              <a:gd name="connsiteY29" fmla="*/ 277891 h 486624"/>
              <a:gd name="connsiteX30" fmla="*/ 347050 w 508000"/>
              <a:gd name="connsiteY30" fmla="*/ 305555 h 486624"/>
              <a:gd name="connsiteX31" fmla="*/ 338248 w 508000"/>
              <a:gd name="connsiteY31" fmla="*/ 256515 h 486624"/>
              <a:gd name="connsiteX32" fmla="*/ 69158 w 508000"/>
              <a:gd name="connsiteY32" fmla="*/ 228852 h 486624"/>
              <a:gd name="connsiteX33" fmla="*/ 65386 w 508000"/>
              <a:gd name="connsiteY33" fmla="*/ 250228 h 486624"/>
              <a:gd name="connsiteX34" fmla="*/ 127000 w 508000"/>
              <a:gd name="connsiteY34" fmla="*/ 271604 h 486624"/>
              <a:gd name="connsiteX35" fmla="*/ 127000 w 508000"/>
              <a:gd name="connsiteY35" fmla="*/ 254000 h 486624"/>
              <a:gd name="connsiteX36" fmla="*/ 456446 w 508000"/>
              <a:gd name="connsiteY36" fmla="*/ 220049 h 486624"/>
              <a:gd name="connsiteX37" fmla="*/ 396089 w 508000"/>
              <a:gd name="connsiteY37" fmla="*/ 238911 h 486624"/>
              <a:gd name="connsiteX38" fmla="*/ 392317 w 508000"/>
              <a:gd name="connsiteY38" fmla="*/ 259030 h 486624"/>
              <a:gd name="connsiteX39" fmla="*/ 458961 w 508000"/>
              <a:gd name="connsiteY39" fmla="*/ 241426 h 486624"/>
              <a:gd name="connsiteX40" fmla="*/ 71673 w 508000"/>
              <a:gd name="connsiteY40" fmla="*/ 196159 h 486624"/>
              <a:gd name="connsiteX41" fmla="*/ 69158 w 508000"/>
              <a:gd name="connsiteY41" fmla="*/ 217535 h 486624"/>
              <a:gd name="connsiteX42" fmla="*/ 129515 w 508000"/>
              <a:gd name="connsiteY42" fmla="*/ 238911 h 486624"/>
              <a:gd name="connsiteX43" fmla="*/ 129515 w 508000"/>
              <a:gd name="connsiteY43" fmla="*/ 220050 h 486624"/>
              <a:gd name="connsiteX44" fmla="*/ 452673 w 508000"/>
              <a:gd name="connsiteY44" fmla="*/ 187356 h 486624"/>
              <a:gd name="connsiteX45" fmla="*/ 398604 w 508000"/>
              <a:gd name="connsiteY45" fmla="*/ 208733 h 486624"/>
              <a:gd name="connsiteX46" fmla="*/ 396089 w 508000"/>
              <a:gd name="connsiteY46" fmla="*/ 226337 h 486624"/>
              <a:gd name="connsiteX47" fmla="*/ 456446 w 508000"/>
              <a:gd name="connsiteY47" fmla="*/ 211247 h 486624"/>
              <a:gd name="connsiteX48" fmla="*/ 265317 w 508000"/>
              <a:gd name="connsiteY48" fmla="*/ 168495 h 486624"/>
              <a:gd name="connsiteX49" fmla="*/ 265317 w 508000"/>
              <a:gd name="connsiteY49" fmla="*/ 208733 h 486624"/>
              <a:gd name="connsiteX50" fmla="*/ 338248 w 508000"/>
              <a:gd name="connsiteY50" fmla="*/ 232624 h 486624"/>
              <a:gd name="connsiteX51" fmla="*/ 329446 w 508000"/>
              <a:gd name="connsiteY51" fmla="*/ 193644 h 486624"/>
              <a:gd name="connsiteX52" fmla="*/ 235138 w 508000"/>
              <a:gd name="connsiteY52" fmla="*/ 168495 h 486624"/>
              <a:gd name="connsiteX53" fmla="*/ 159692 w 508000"/>
              <a:gd name="connsiteY53" fmla="*/ 213763 h 486624"/>
              <a:gd name="connsiteX54" fmla="*/ 153405 w 508000"/>
              <a:gd name="connsiteY54" fmla="*/ 256515 h 486624"/>
              <a:gd name="connsiteX55" fmla="*/ 235138 w 508000"/>
              <a:gd name="connsiteY55" fmla="*/ 213763 h 486624"/>
              <a:gd name="connsiteX56" fmla="*/ 465248 w 508000"/>
              <a:gd name="connsiteY56" fmla="*/ 168495 h 486624"/>
              <a:gd name="connsiteX57" fmla="*/ 486624 w 508000"/>
              <a:gd name="connsiteY57" fmla="*/ 211248 h 486624"/>
              <a:gd name="connsiteX58" fmla="*/ 508000 w 508000"/>
              <a:gd name="connsiteY58" fmla="*/ 486624 h 486624"/>
              <a:gd name="connsiteX59" fmla="*/ 486624 w 508000"/>
              <a:gd name="connsiteY59" fmla="*/ 486624 h 486624"/>
              <a:gd name="connsiteX60" fmla="*/ 458961 w 508000"/>
              <a:gd name="connsiteY60" fmla="*/ 165980 h 486624"/>
              <a:gd name="connsiteX61" fmla="*/ 477822 w 508000"/>
              <a:gd name="connsiteY61" fmla="*/ 486624 h 486624"/>
              <a:gd name="connsiteX62" fmla="*/ 411178 w 508000"/>
              <a:gd name="connsiteY62" fmla="*/ 486624 h 486624"/>
              <a:gd name="connsiteX63" fmla="*/ 398604 w 508000"/>
              <a:gd name="connsiteY63" fmla="*/ 428782 h 486624"/>
              <a:gd name="connsiteX64" fmla="*/ 465248 w 508000"/>
              <a:gd name="connsiteY64" fmla="*/ 419980 h 486624"/>
              <a:gd name="connsiteX65" fmla="*/ 465248 w 508000"/>
              <a:gd name="connsiteY65" fmla="*/ 392317 h 486624"/>
              <a:gd name="connsiteX66" fmla="*/ 392317 w 508000"/>
              <a:gd name="connsiteY66" fmla="*/ 407406 h 486624"/>
              <a:gd name="connsiteX67" fmla="*/ 389802 w 508000"/>
              <a:gd name="connsiteY67" fmla="*/ 392317 h 486624"/>
              <a:gd name="connsiteX68" fmla="*/ 461475 w 508000"/>
              <a:gd name="connsiteY68" fmla="*/ 377228 h 486624"/>
              <a:gd name="connsiteX69" fmla="*/ 461475 w 508000"/>
              <a:gd name="connsiteY69" fmla="*/ 353337 h 486624"/>
              <a:gd name="connsiteX70" fmla="*/ 386030 w 508000"/>
              <a:gd name="connsiteY70" fmla="*/ 372198 h 486624"/>
              <a:gd name="connsiteX71" fmla="*/ 384142 w 508000"/>
              <a:gd name="connsiteY71" fmla="*/ 359452 h 486624"/>
              <a:gd name="connsiteX72" fmla="*/ 383515 w 508000"/>
              <a:gd name="connsiteY72" fmla="*/ 359624 h 486624"/>
              <a:gd name="connsiteX73" fmla="*/ 383804 w 508000"/>
              <a:gd name="connsiteY73" fmla="*/ 357171 h 486624"/>
              <a:gd name="connsiteX74" fmla="*/ 383804 w 508000"/>
              <a:gd name="connsiteY74" fmla="*/ 357172 h 486624"/>
              <a:gd name="connsiteX75" fmla="*/ 383804 w 508000"/>
              <a:gd name="connsiteY75" fmla="*/ 357171 h 486624"/>
              <a:gd name="connsiteX76" fmla="*/ 384142 w 508000"/>
              <a:gd name="connsiteY76" fmla="*/ 359452 h 486624"/>
              <a:gd name="connsiteX77" fmla="*/ 461475 w 508000"/>
              <a:gd name="connsiteY77" fmla="*/ 338248 h 486624"/>
              <a:gd name="connsiteX78" fmla="*/ 458961 w 508000"/>
              <a:gd name="connsiteY78" fmla="*/ 316871 h 486624"/>
              <a:gd name="connsiteX79" fmla="*/ 386030 w 508000"/>
              <a:gd name="connsiteY79" fmla="*/ 338248 h 486624"/>
              <a:gd name="connsiteX80" fmla="*/ 383804 w 508000"/>
              <a:gd name="connsiteY80" fmla="*/ 357171 h 486624"/>
              <a:gd name="connsiteX81" fmla="*/ 383804 w 508000"/>
              <a:gd name="connsiteY81" fmla="*/ 357169 h 486624"/>
              <a:gd name="connsiteX82" fmla="*/ 383804 w 508000"/>
              <a:gd name="connsiteY82" fmla="*/ 357171 h 486624"/>
              <a:gd name="connsiteX83" fmla="*/ 381000 w 508000"/>
              <a:gd name="connsiteY83" fmla="*/ 338248 h 486624"/>
              <a:gd name="connsiteX84" fmla="*/ 392317 w 508000"/>
              <a:gd name="connsiteY84" fmla="*/ 193643 h 486624"/>
              <a:gd name="connsiteX85" fmla="*/ 75446 w 508000"/>
              <a:gd name="connsiteY85" fmla="*/ 159693 h 486624"/>
              <a:gd name="connsiteX86" fmla="*/ 71673 w 508000"/>
              <a:gd name="connsiteY86" fmla="*/ 183584 h 486624"/>
              <a:gd name="connsiteX87" fmla="*/ 129515 w 508000"/>
              <a:gd name="connsiteY87" fmla="*/ 202446 h 486624"/>
              <a:gd name="connsiteX88" fmla="*/ 129515 w 508000"/>
              <a:gd name="connsiteY88" fmla="*/ 183584 h 486624"/>
              <a:gd name="connsiteX89" fmla="*/ 75446 w 508000"/>
              <a:gd name="connsiteY89" fmla="*/ 127000 h 486624"/>
              <a:gd name="connsiteX90" fmla="*/ 75446 w 508000"/>
              <a:gd name="connsiteY90" fmla="*/ 147119 h 486624"/>
              <a:gd name="connsiteX91" fmla="*/ 132030 w 508000"/>
              <a:gd name="connsiteY91" fmla="*/ 168495 h 486624"/>
              <a:gd name="connsiteX92" fmla="*/ 132030 w 508000"/>
              <a:gd name="connsiteY92" fmla="*/ 147119 h 486624"/>
              <a:gd name="connsiteX93" fmla="*/ 69158 w 508000"/>
              <a:gd name="connsiteY93" fmla="*/ 111911 h 486624"/>
              <a:gd name="connsiteX94" fmla="*/ 138317 w 508000"/>
              <a:gd name="connsiteY94" fmla="*/ 142089 h 486624"/>
              <a:gd name="connsiteX95" fmla="*/ 138317 w 508000"/>
              <a:gd name="connsiteY95" fmla="*/ 226337 h 486624"/>
              <a:gd name="connsiteX96" fmla="*/ 127000 w 508000"/>
              <a:gd name="connsiteY96" fmla="*/ 299268 h 486624"/>
              <a:gd name="connsiteX97" fmla="*/ 127000 w 508000"/>
              <a:gd name="connsiteY97" fmla="*/ 290466 h 486624"/>
              <a:gd name="connsiteX98" fmla="*/ 65386 w 508000"/>
              <a:gd name="connsiteY98" fmla="*/ 265317 h 486624"/>
              <a:gd name="connsiteX99" fmla="*/ 62871 w 508000"/>
              <a:gd name="connsiteY99" fmla="*/ 286693 h 486624"/>
              <a:gd name="connsiteX100" fmla="*/ 123228 w 508000"/>
              <a:gd name="connsiteY100" fmla="*/ 308070 h 486624"/>
              <a:gd name="connsiteX101" fmla="*/ 123228 w 508000"/>
              <a:gd name="connsiteY101" fmla="*/ 323159 h 486624"/>
              <a:gd name="connsiteX102" fmla="*/ 62871 w 508000"/>
              <a:gd name="connsiteY102" fmla="*/ 301782 h 486624"/>
              <a:gd name="connsiteX103" fmla="*/ 60356 w 508000"/>
              <a:gd name="connsiteY103" fmla="*/ 323159 h 486624"/>
              <a:gd name="connsiteX104" fmla="*/ 120713 w 508000"/>
              <a:gd name="connsiteY104" fmla="*/ 340763 h 486624"/>
              <a:gd name="connsiteX105" fmla="*/ 116941 w 508000"/>
              <a:gd name="connsiteY105" fmla="*/ 357109 h 486624"/>
              <a:gd name="connsiteX106" fmla="*/ 60356 w 508000"/>
              <a:gd name="connsiteY106" fmla="*/ 335733 h 486624"/>
              <a:gd name="connsiteX107" fmla="*/ 56584 w 508000"/>
              <a:gd name="connsiteY107" fmla="*/ 357109 h 486624"/>
              <a:gd name="connsiteX108" fmla="*/ 114426 w 508000"/>
              <a:gd name="connsiteY108" fmla="*/ 374713 h 486624"/>
              <a:gd name="connsiteX109" fmla="*/ 111911 w 508000"/>
              <a:gd name="connsiteY109" fmla="*/ 389802 h 486624"/>
              <a:gd name="connsiteX110" fmla="*/ 56584 w 508000"/>
              <a:gd name="connsiteY110" fmla="*/ 372198 h 486624"/>
              <a:gd name="connsiteX111" fmla="*/ 56584 w 508000"/>
              <a:gd name="connsiteY111" fmla="*/ 392317 h 486624"/>
              <a:gd name="connsiteX112" fmla="*/ 108139 w 508000"/>
              <a:gd name="connsiteY112" fmla="*/ 407406 h 486624"/>
              <a:gd name="connsiteX113" fmla="*/ 105624 w 508000"/>
              <a:gd name="connsiteY113" fmla="*/ 422495 h 486624"/>
              <a:gd name="connsiteX114" fmla="*/ 54069 w 508000"/>
              <a:gd name="connsiteY114" fmla="*/ 407406 h 486624"/>
              <a:gd name="connsiteX115" fmla="*/ 54069 w 508000"/>
              <a:gd name="connsiteY115" fmla="*/ 428782 h 486624"/>
              <a:gd name="connsiteX116" fmla="*/ 101852 w 508000"/>
              <a:gd name="connsiteY116" fmla="*/ 441357 h 486624"/>
              <a:gd name="connsiteX117" fmla="*/ 96822 w 508000"/>
              <a:gd name="connsiteY117" fmla="*/ 486624 h 486624"/>
              <a:gd name="connsiteX118" fmla="*/ 41495 w 508000"/>
              <a:gd name="connsiteY118" fmla="*/ 486624 h 486624"/>
              <a:gd name="connsiteX119" fmla="*/ 62871 w 508000"/>
              <a:gd name="connsiteY119" fmla="*/ 108139 h 486624"/>
              <a:gd name="connsiteX120" fmla="*/ 35208 w 508000"/>
              <a:gd name="connsiteY120" fmla="*/ 486624 h 486624"/>
              <a:gd name="connsiteX121" fmla="*/ 0 w 508000"/>
              <a:gd name="connsiteY121" fmla="*/ 486624 h 486624"/>
              <a:gd name="connsiteX122" fmla="*/ 26406 w 508000"/>
              <a:gd name="connsiteY122" fmla="*/ 165981 h 486624"/>
              <a:gd name="connsiteX123" fmla="*/ 265317 w 508000"/>
              <a:gd name="connsiteY123" fmla="*/ 101851 h 486624"/>
              <a:gd name="connsiteX124" fmla="*/ 265317 w 508000"/>
              <a:gd name="connsiteY124" fmla="*/ 144604 h 486624"/>
              <a:gd name="connsiteX125" fmla="*/ 329446 w 508000"/>
              <a:gd name="connsiteY125" fmla="*/ 168495 h 486624"/>
              <a:gd name="connsiteX126" fmla="*/ 323159 w 508000"/>
              <a:gd name="connsiteY126" fmla="*/ 129515 h 486624"/>
              <a:gd name="connsiteX127" fmla="*/ 235138 w 508000"/>
              <a:gd name="connsiteY127" fmla="*/ 101851 h 486624"/>
              <a:gd name="connsiteX128" fmla="*/ 168494 w 508000"/>
              <a:gd name="connsiteY128" fmla="*/ 147119 h 486624"/>
              <a:gd name="connsiteX129" fmla="*/ 162207 w 508000"/>
              <a:gd name="connsiteY129" fmla="*/ 193644 h 486624"/>
              <a:gd name="connsiteX130" fmla="*/ 235138 w 508000"/>
              <a:gd name="connsiteY130" fmla="*/ 147119 h 486624"/>
              <a:gd name="connsiteX131" fmla="*/ 265317 w 508000"/>
              <a:gd name="connsiteY131" fmla="*/ 38980 h 486624"/>
              <a:gd name="connsiteX132" fmla="*/ 265317 w 508000"/>
              <a:gd name="connsiteY132" fmla="*/ 77960 h 486624"/>
              <a:gd name="connsiteX133" fmla="*/ 323159 w 508000"/>
              <a:gd name="connsiteY133" fmla="*/ 111911 h 486624"/>
              <a:gd name="connsiteX134" fmla="*/ 314357 w 508000"/>
              <a:gd name="connsiteY134" fmla="*/ 71673 h 486624"/>
              <a:gd name="connsiteX135" fmla="*/ 235138 w 508000"/>
              <a:gd name="connsiteY135" fmla="*/ 38980 h 486624"/>
              <a:gd name="connsiteX136" fmla="*/ 181069 w 508000"/>
              <a:gd name="connsiteY136" fmla="*/ 84248 h 486624"/>
              <a:gd name="connsiteX137" fmla="*/ 172267 w 508000"/>
              <a:gd name="connsiteY137" fmla="*/ 127000 h 486624"/>
              <a:gd name="connsiteX138" fmla="*/ 235138 w 508000"/>
              <a:gd name="connsiteY138" fmla="*/ 84248 h 486624"/>
              <a:gd name="connsiteX139" fmla="*/ 256515 w 508000"/>
              <a:gd name="connsiteY139" fmla="*/ 0 h 486624"/>
              <a:gd name="connsiteX140" fmla="*/ 319386 w 508000"/>
              <a:gd name="connsiteY140" fmla="*/ 54069 h 486624"/>
              <a:gd name="connsiteX141" fmla="*/ 401119 w 508000"/>
              <a:gd name="connsiteY141" fmla="*/ 486624 h 486624"/>
              <a:gd name="connsiteX142" fmla="*/ 256515 w 508000"/>
              <a:gd name="connsiteY142" fmla="*/ 486624 h 486624"/>
              <a:gd name="connsiteX143" fmla="*/ 250227 w 508000"/>
              <a:gd name="connsiteY143" fmla="*/ 0 h 486624"/>
              <a:gd name="connsiteX144" fmla="*/ 250227 w 508000"/>
              <a:gd name="connsiteY144" fmla="*/ 486624 h 486624"/>
              <a:gd name="connsiteX145" fmla="*/ 101851 w 508000"/>
              <a:gd name="connsiteY145" fmla="*/ 486624 h 486624"/>
              <a:gd name="connsiteX146" fmla="*/ 172267 w 508000"/>
              <a:gd name="connsiteY146" fmla="*/ 71673 h 486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508000" h="486624">
                <a:moveTo>
                  <a:pt x="235138" y="365911"/>
                </a:moveTo>
                <a:lnTo>
                  <a:pt x="129514" y="407406"/>
                </a:lnTo>
                <a:lnTo>
                  <a:pt x="123227" y="450159"/>
                </a:lnTo>
                <a:lnTo>
                  <a:pt x="235138" y="407406"/>
                </a:lnTo>
                <a:close/>
                <a:moveTo>
                  <a:pt x="265317" y="362139"/>
                </a:moveTo>
                <a:lnTo>
                  <a:pt x="265317" y="404891"/>
                </a:lnTo>
                <a:lnTo>
                  <a:pt x="368426" y="435070"/>
                </a:lnTo>
                <a:lnTo>
                  <a:pt x="359624" y="392317"/>
                </a:lnTo>
                <a:close/>
                <a:moveTo>
                  <a:pt x="235138" y="299268"/>
                </a:moveTo>
                <a:lnTo>
                  <a:pt x="138316" y="344535"/>
                </a:lnTo>
                <a:lnTo>
                  <a:pt x="132029" y="387287"/>
                </a:lnTo>
                <a:lnTo>
                  <a:pt x="235138" y="344535"/>
                </a:lnTo>
                <a:close/>
                <a:moveTo>
                  <a:pt x="265317" y="295495"/>
                </a:moveTo>
                <a:lnTo>
                  <a:pt x="265317" y="340763"/>
                </a:lnTo>
                <a:lnTo>
                  <a:pt x="359624" y="372198"/>
                </a:lnTo>
                <a:lnTo>
                  <a:pt x="350822" y="325673"/>
                </a:lnTo>
                <a:close/>
                <a:moveTo>
                  <a:pt x="458961" y="284178"/>
                </a:moveTo>
                <a:lnTo>
                  <a:pt x="389802" y="305554"/>
                </a:lnTo>
                <a:lnTo>
                  <a:pt x="386030" y="325673"/>
                </a:lnTo>
                <a:lnTo>
                  <a:pt x="458961" y="308069"/>
                </a:lnTo>
                <a:close/>
                <a:moveTo>
                  <a:pt x="458961" y="254000"/>
                </a:moveTo>
                <a:lnTo>
                  <a:pt x="392317" y="271604"/>
                </a:lnTo>
                <a:lnTo>
                  <a:pt x="389802" y="292980"/>
                </a:lnTo>
                <a:lnTo>
                  <a:pt x="458961" y="275376"/>
                </a:lnTo>
                <a:close/>
                <a:moveTo>
                  <a:pt x="235138" y="235139"/>
                </a:moveTo>
                <a:lnTo>
                  <a:pt x="147118" y="275376"/>
                </a:lnTo>
                <a:lnTo>
                  <a:pt x="142089" y="320644"/>
                </a:lnTo>
                <a:lnTo>
                  <a:pt x="235138" y="277891"/>
                </a:lnTo>
                <a:close/>
                <a:moveTo>
                  <a:pt x="265317" y="232624"/>
                </a:moveTo>
                <a:lnTo>
                  <a:pt x="265317" y="277891"/>
                </a:lnTo>
                <a:lnTo>
                  <a:pt x="347050" y="305555"/>
                </a:lnTo>
                <a:lnTo>
                  <a:pt x="338248" y="256515"/>
                </a:lnTo>
                <a:close/>
                <a:moveTo>
                  <a:pt x="69158" y="228852"/>
                </a:moveTo>
                <a:lnTo>
                  <a:pt x="65386" y="250228"/>
                </a:lnTo>
                <a:lnTo>
                  <a:pt x="127000" y="271604"/>
                </a:lnTo>
                <a:lnTo>
                  <a:pt x="127000" y="254000"/>
                </a:lnTo>
                <a:close/>
                <a:moveTo>
                  <a:pt x="456446" y="220049"/>
                </a:moveTo>
                <a:lnTo>
                  <a:pt x="396089" y="238911"/>
                </a:lnTo>
                <a:lnTo>
                  <a:pt x="392317" y="259030"/>
                </a:lnTo>
                <a:lnTo>
                  <a:pt x="458961" y="241426"/>
                </a:lnTo>
                <a:close/>
                <a:moveTo>
                  <a:pt x="71673" y="196159"/>
                </a:moveTo>
                <a:lnTo>
                  <a:pt x="69158" y="217535"/>
                </a:lnTo>
                <a:lnTo>
                  <a:pt x="129515" y="238911"/>
                </a:lnTo>
                <a:lnTo>
                  <a:pt x="129515" y="220050"/>
                </a:lnTo>
                <a:close/>
                <a:moveTo>
                  <a:pt x="452673" y="187356"/>
                </a:moveTo>
                <a:lnTo>
                  <a:pt x="398604" y="208733"/>
                </a:lnTo>
                <a:lnTo>
                  <a:pt x="396089" y="226337"/>
                </a:lnTo>
                <a:lnTo>
                  <a:pt x="456446" y="211247"/>
                </a:lnTo>
                <a:close/>
                <a:moveTo>
                  <a:pt x="265317" y="168495"/>
                </a:moveTo>
                <a:lnTo>
                  <a:pt x="265317" y="208733"/>
                </a:lnTo>
                <a:lnTo>
                  <a:pt x="338248" y="232624"/>
                </a:lnTo>
                <a:lnTo>
                  <a:pt x="329446" y="193644"/>
                </a:lnTo>
                <a:close/>
                <a:moveTo>
                  <a:pt x="235138" y="168495"/>
                </a:moveTo>
                <a:lnTo>
                  <a:pt x="159692" y="213763"/>
                </a:lnTo>
                <a:lnTo>
                  <a:pt x="153405" y="256515"/>
                </a:lnTo>
                <a:lnTo>
                  <a:pt x="235138" y="213763"/>
                </a:lnTo>
                <a:close/>
                <a:moveTo>
                  <a:pt x="465248" y="168495"/>
                </a:moveTo>
                <a:lnTo>
                  <a:pt x="486624" y="211248"/>
                </a:lnTo>
                <a:lnTo>
                  <a:pt x="508000" y="486624"/>
                </a:lnTo>
                <a:lnTo>
                  <a:pt x="486624" y="486624"/>
                </a:lnTo>
                <a:close/>
                <a:moveTo>
                  <a:pt x="458961" y="165980"/>
                </a:moveTo>
                <a:lnTo>
                  <a:pt x="477822" y="486624"/>
                </a:lnTo>
                <a:lnTo>
                  <a:pt x="411178" y="486624"/>
                </a:lnTo>
                <a:lnTo>
                  <a:pt x="398604" y="428782"/>
                </a:lnTo>
                <a:lnTo>
                  <a:pt x="465248" y="419980"/>
                </a:lnTo>
                <a:lnTo>
                  <a:pt x="465248" y="392317"/>
                </a:lnTo>
                <a:lnTo>
                  <a:pt x="392317" y="407406"/>
                </a:lnTo>
                <a:lnTo>
                  <a:pt x="389802" y="392317"/>
                </a:lnTo>
                <a:lnTo>
                  <a:pt x="461475" y="377228"/>
                </a:lnTo>
                <a:lnTo>
                  <a:pt x="461475" y="353337"/>
                </a:lnTo>
                <a:lnTo>
                  <a:pt x="386030" y="372198"/>
                </a:lnTo>
                <a:lnTo>
                  <a:pt x="384142" y="359452"/>
                </a:lnTo>
                <a:lnTo>
                  <a:pt x="383515" y="359624"/>
                </a:lnTo>
                <a:lnTo>
                  <a:pt x="383804" y="357171"/>
                </a:lnTo>
                <a:lnTo>
                  <a:pt x="383804" y="357172"/>
                </a:lnTo>
                <a:lnTo>
                  <a:pt x="383804" y="357171"/>
                </a:lnTo>
                <a:lnTo>
                  <a:pt x="384142" y="359452"/>
                </a:lnTo>
                <a:lnTo>
                  <a:pt x="461475" y="338248"/>
                </a:lnTo>
                <a:lnTo>
                  <a:pt x="458961" y="316871"/>
                </a:lnTo>
                <a:lnTo>
                  <a:pt x="386030" y="338248"/>
                </a:lnTo>
                <a:lnTo>
                  <a:pt x="383804" y="357171"/>
                </a:lnTo>
                <a:lnTo>
                  <a:pt x="383804" y="357169"/>
                </a:lnTo>
                <a:lnTo>
                  <a:pt x="383804" y="357171"/>
                </a:lnTo>
                <a:lnTo>
                  <a:pt x="381000" y="338248"/>
                </a:lnTo>
                <a:lnTo>
                  <a:pt x="392317" y="193643"/>
                </a:lnTo>
                <a:close/>
                <a:moveTo>
                  <a:pt x="75446" y="159693"/>
                </a:moveTo>
                <a:lnTo>
                  <a:pt x="71673" y="183584"/>
                </a:lnTo>
                <a:lnTo>
                  <a:pt x="129515" y="202446"/>
                </a:lnTo>
                <a:lnTo>
                  <a:pt x="129515" y="183584"/>
                </a:lnTo>
                <a:close/>
                <a:moveTo>
                  <a:pt x="75446" y="127000"/>
                </a:moveTo>
                <a:lnTo>
                  <a:pt x="75446" y="147119"/>
                </a:lnTo>
                <a:lnTo>
                  <a:pt x="132030" y="168495"/>
                </a:lnTo>
                <a:lnTo>
                  <a:pt x="132030" y="147119"/>
                </a:lnTo>
                <a:close/>
                <a:moveTo>
                  <a:pt x="69158" y="111911"/>
                </a:moveTo>
                <a:lnTo>
                  <a:pt x="138317" y="142089"/>
                </a:lnTo>
                <a:lnTo>
                  <a:pt x="138317" y="226337"/>
                </a:lnTo>
                <a:lnTo>
                  <a:pt x="127000" y="299268"/>
                </a:lnTo>
                <a:lnTo>
                  <a:pt x="127000" y="290466"/>
                </a:lnTo>
                <a:lnTo>
                  <a:pt x="65386" y="265317"/>
                </a:lnTo>
                <a:lnTo>
                  <a:pt x="62871" y="286693"/>
                </a:lnTo>
                <a:lnTo>
                  <a:pt x="123228" y="308070"/>
                </a:lnTo>
                <a:lnTo>
                  <a:pt x="123228" y="323159"/>
                </a:lnTo>
                <a:lnTo>
                  <a:pt x="62871" y="301782"/>
                </a:lnTo>
                <a:lnTo>
                  <a:pt x="60356" y="323159"/>
                </a:lnTo>
                <a:lnTo>
                  <a:pt x="120713" y="340763"/>
                </a:lnTo>
                <a:lnTo>
                  <a:pt x="116941" y="357109"/>
                </a:lnTo>
                <a:lnTo>
                  <a:pt x="60356" y="335733"/>
                </a:lnTo>
                <a:lnTo>
                  <a:pt x="56584" y="357109"/>
                </a:lnTo>
                <a:lnTo>
                  <a:pt x="114426" y="374713"/>
                </a:lnTo>
                <a:lnTo>
                  <a:pt x="111911" y="389802"/>
                </a:lnTo>
                <a:lnTo>
                  <a:pt x="56584" y="372198"/>
                </a:lnTo>
                <a:lnTo>
                  <a:pt x="56584" y="392317"/>
                </a:lnTo>
                <a:lnTo>
                  <a:pt x="108139" y="407406"/>
                </a:lnTo>
                <a:lnTo>
                  <a:pt x="105624" y="422495"/>
                </a:lnTo>
                <a:lnTo>
                  <a:pt x="54069" y="407406"/>
                </a:lnTo>
                <a:lnTo>
                  <a:pt x="54069" y="428782"/>
                </a:lnTo>
                <a:lnTo>
                  <a:pt x="101852" y="441357"/>
                </a:lnTo>
                <a:lnTo>
                  <a:pt x="96822" y="486624"/>
                </a:lnTo>
                <a:lnTo>
                  <a:pt x="41495" y="486624"/>
                </a:lnTo>
                <a:close/>
                <a:moveTo>
                  <a:pt x="62871" y="108139"/>
                </a:moveTo>
                <a:lnTo>
                  <a:pt x="35208" y="486624"/>
                </a:lnTo>
                <a:lnTo>
                  <a:pt x="0" y="486624"/>
                </a:lnTo>
                <a:lnTo>
                  <a:pt x="26406" y="165981"/>
                </a:lnTo>
                <a:close/>
                <a:moveTo>
                  <a:pt x="265317" y="101851"/>
                </a:moveTo>
                <a:lnTo>
                  <a:pt x="265317" y="144604"/>
                </a:lnTo>
                <a:lnTo>
                  <a:pt x="329446" y="168495"/>
                </a:lnTo>
                <a:lnTo>
                  <a:pt x="323159" y="129515"/>
                </a:lnTo>
                <a:close/>
                <a:moveTo>
                  <a:pt x="235138" y="101851"/>
                </a:moveTo>
                <a:lnTo>
                  <a:pt x="168494" y="147119"/>
                </a:lnTo>
                <a:lnTo>
                  <a:pt x="162207" y="193644"/>
                </a:lnTo>
                <a:lnTo>
                  <a:pt x="235138" y="147119"/>
                </a:lnTo>
                <a:close/>
                <a:moveTo>
                  <a:pt x="265317" y="38980"/>
                </a:moveTo>
                <a:lnTo>
                  <a:pt x="265317" y="77960"/>
                </a:lnTo>
                <a:lnTo>
                  <a:pt x="323159" y="111911"/>
                </a:lnTo>
                <a:lnTo>
                  <a:pt x="314357" y="71673"/>
                </a:lnTo>
                <a:close/>
                <a:moveTo>
                  <a:pt x="235138" y="38980"/>
                </a:moveTo>
                <a:lnTo>
                  <a:pt x="181069" y="84248"/>
                </a:lnTo>
                <a:lnTo>
                  <a:pt x="172267" y="127000"/>
                </a:lnTo>
                <a:lnTo>
                  <a:pt x="235138" y="84248"/>
                </a:lnTo>
                <a:close/>
                <a:moveTo>
                  <a:pt x="256515" y="0"/>
                </a:moveTo>
                <a:lnTo>
                  <a:pt x="319386" y="54069"/>
                </a:lnTo>
                <a:lnTo>
                  <a:pt x="401119" y="486624"/>
                </a:lnTo>
                <a:lnTo>
                  <a:pt x="256515" y="486624"/>
                </a:lnTo>
                <a:close/>
                <a:moveTo>
                  <a:pt x="250227" y="0"/>
                </a:moveTo>
                <a:lnTo>
                  <a:pt x="250227" y="486624"/>
                </a:lnTo>
                <a:lnTo>
                  <a:pt x="101851" y="486624"/>
                </a:lnTo>
                <a:lnTo>
                  <a:pt x="172267" y="716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5" name="任意多边形 19">
            <a:extLst>
              <a:ext uri="{FF2B5EF4-FFF2-40B4-BE49-F238E27FC236}">
                <a16:creationId xmlns:a16="http://schemas.microsoft.com/office/drawing/2014/main" id="{56A81A69-99D3-6CC3-F972-DF36E0F05653}"/>
              </a:ext>
            </a:extLst>
          </p:cNvPr>
          <p:cNvSpPr/>
          <p:nvPr>
            <p:custDataLst>
              <p:tags r:id="rId5"/>
            </p:custDataLst>
          </p:nvPr>
        </p:nvSpPr>
        <p:spPr bwMode="auto">
          <a:xfrm>
            <a:off x="2202203" y="3799169"/>
            <a:ext cx="174081" cy="266435"/>
          </a:xfrm>
          <a:custGeom>
            <a:avLst/>
            <a:gdLst>
              <a:gd name="connsiteX0" fmla="*/ 222642 w 331350"/>
              <a:gd name="connsiteY0" fmla="*/ 463053 h 507142"/>
              <a:gd name="connsiteX1" fmla="*/ 242502 w 331350"/>
              <a:gd name="connsiteY1" fmla="*/ 475596 h 507142"/>
              <a:gd name="connsiteX2" fmla="*/ 242502 w 331350"/>
              <a:gd name="connsiteY2" fmla="*/ 482913 h 507142"/>
              <a:gd name="connsiteX3" fmla="*/ 252955 w 331350"/>
              <a:gd name="connsiteY3" fmla="*/ 490230 h 507142"/>
              <a:gd name="connsiteX4" fmla="*/ 252955 w 331350"/>
              <a:gd name="connsiteY4" fmla="*/ 495456 h 507142"/>
              <a:gd name="connsiteX5" fmla="*/ 222642 w 331350"/>
              <a:gd name="connsiteY5" fmla="*/ 475596 h 507142"/>
              <a:gd name="connsiteX6" fmla="*/ 169382 w 331350"/>
              <a:gd name="connsiteY6" fmla="*/ 433035 h 507142"/>
              <a:gd name="connsiteX7" fmla="*/ 156742 w 331350"/>
              <a:gd name="connsiteY7" fmla="*/ 438033 h 507142"/>
              <a:gd name="connsiteX8" fmla="*/ 156742 w 331350"/>
              <a:gd name="connsiteY8" fmla="*/ 475515 h 507142"/>
              <a:gd name="connsiteX9" fmla="*/ 169382 w 331350"/>
              <a:gd name="connsiteY9" fmla="*/ 470518 h 507142"/>
              <a:gd name="connsiteX10" fmla="*/ 295811 w 331350"/>
              <a:gd name="connsiteY10" fmla="*/ 425424 h 507142"/>
              <a:gd name="connsiteX11" fmla="*/ 318807 w 331350"/>
              <a:gd name="connsiteY11" fmla="*/ 440058 h 507142"/>
              <a:gd name="connsiteX12" fmla="*/ 318807 w 331350"/>
              <a:gd name="connsiteY12" fmla="*/ 448420 h 507142"/>
              <a:gd name="connsiteX13" fmla="*/ 331350 w 331350"/>
              <a:gd name="connsiteY13" fmla="*/ 452601 h 507142"/>
              <a:gd name="connsiteX14" fmla="*/ 331350 w 331350"/>
              <a:gd name="connsiteY14" fmla="*/ 460963 h 507142"/>
              <a:gd name="connsiteX15" fmla="*/ 256091 w 331350"/>
              <a:gd name="connsiteY15" fmla="*/ 498593 h 507142"/>
              <a:gd name="connsiteX16" fmla="*/ 256091 w 331350"/>
              <a:gd name="connsiteY16" fmla="*/ 490231 h 507142"/>
              <a:gd name="connsiteX17" fmla="*/ 245638 w 331350"/>
              <a:gd name="connsiteY17" fmla="*/ 482914 h 507142"/>
              <a:gd name="connsiteX18" fmla="*/ 245638 w 331350"/>
              <a:gd name="connsiteY18" fmla="*/ 473507 h 507142"/>
              <a:gd name="connsiteX19" fmla="*/ 222642 w 331350"/>
              <a:gd name="connsiteY19" fmla="*/ 457828 h 507142"/>
              <a:gd name="connsiteX20" fmla="*/ 98596 w 331350"/>
              <a:gd name="connsiteY20" fmla="*/ 420541 h 507142"/>
              <a:gd name="connsiteX21" fmla="*/ 98596 w 331350"/>
              <a:gd name="connsiteY21" fmla="*/ 453026 h 507142"/>
              <a:gd name="connsiteX22" fmla="*/ 108708 w 331350"/>
              <a:gd name="connsiteY22" fmla="*/ 460522 h 507142"/>
              <a:gd name="connsiteX23" fmla="*/ 108708 w 331350"/>
              <a:gd name="connsiteY23" fmla="*/ 428037 h 507142"/>
              <a:gd name="connsiteX24" fmla="*/ 98596 w 331350"/>
              <a:gd name="connsiteY24" fmla="*/ 420541 h 507142"/>
              <a:gd name="connsiteX25" fmla="*/ 324033 w 331350"/>
              <a:gd name="connsiteY25" fmla="*/ 416016 h 507142"/>
              <a:gd name="connsiteX26" fmla="*/ 324033 w 331350"/>
              <a:gd name="connsiteY26" fmla="*/ 430650 h 507142"/>
              <a:gd name="connsiteX27" fmla="*/ 318807 w 331350"/>
              <a:gd name="connsiteY27" fmla="*/ 430650 h 507142"/>
              <a:gd name="connsiteX28" fmla="*/ 303128 w 331350"/>
              <a:gd name="connsiteY28" fmla="*/ 423333 h 507142"/>
              <a:gd name="connsiteX29" fmla="*/ 190239 w 331350"/>
              <a:gd name="connsiteY29" fmla="*/ 416016 h 507142"/>
              <a:gd name="connsiteX30" fmla="*/ 225778 w 331350"/>
              <a:gd name="connsiteY30" fmla="*/ 450510 h 507142"/>
              <a:gd name="connsiteX31" fmla="*/ 190239 w 331350"/>
              <a:gd name="connsiteY31" fmla="*/ 425424 h 507142"/>
              <a:gd name="connsiteX32" fmla="*/ 55618 w 331350"/>
              <a:gd name="connsiteY32" fmla="*/ 393053 h 507142"/>
              <a:gd name="connsiteX33" fmla="*/ 55618 w 331350"/>
              <a:gd name="connsiteY33" fmla="*/ 425538 h 507142"/>
              <a:gd name="connsiteX34" fmla="*/ 65730 w 331350"/>
              <a:gd name="connsiteY34" fmla="*/ 430536 h 507142"/>
              <a:gd name="connsiteX35" fmla="*/ 65730 w 331350"/>
              <a:gd name="connsiteY35" fmla="*/ 398051 h 507142"/>
              <a:gd name="connsiteX36" fmla="*/ 55618 w 331350"/>
              <a:gd name="connsiteY36" fmla="*/ 393053 h 507142"/>
              <a:gd name="connsiteX37" fmla="*/ 281177 w 331350"/>
              <a:gd name="connsiteY37" fmla="*/ 380477 h 507142"/>
              <a:gd name="connsiteX38" fmla="*/ 311490 w 331350"/>
              <a:gd name="connsiteY38" fmla="*/ 412880 h 507142"/>
              <a:gd name="connsiteX39" fmla="*/ 229959 w 331350"/>
              <a:gd name="connsiteY39" fmla="*/ 448419 h 507142"/>
              <a:gd name="connsiteX40" fmla="*/ 192329 w 331350"/>
              <a:gd name="connsiteY40" fmla="*/ 410790 h 507142"/>
              <a:gd name="connsiteX41" fmla="*/ 113934 w 331350"/>
              <a:gd name="connsiteY41" fmla="*/ 375251 h 507142"/>
              <a:gd name="connsiteX42" fmla="*/ 142156 w 331350"/>
              <a:gd name="connsiteY42" fmla="*/ 390930 h 507142"/>
              <a:gd name="connsiteX43" fmla="*/ 190239 w 331350"/>
              <a:gd name="connsiteY43" fmla="*/ 375251 h 507142"/>
              <a:gd name="connsiteX44" fmla="*/ 190239 w 331350"/>
              <a:gd name="connsiteY44" fmla="*/ 407654 h 507142"/>
              <a:gd name="connsiteX45" fmla="*/ 142156 w 331350"/>
              <a:gd name="connsiteY45" fmla="*/ 423333 h 507142"/>
              <a:gd name="connsiteX46" fmla="*/ 113934 w 331350"/>
              <a:gd name="connsiteY46" fmla="*/ 407654 h 507142"/>
              <a:gd name="connsiteX47" fmla="*/ 20225 w 331350"/>
              <a:gd name="connsiteY47" fmla="*/ 370564 h 507142"/>
              <a:gd name="connsiteX48" fmla="*/ 20225 w 331350"/>
              <a:gd name="connsiteY48" fmla="*/ 403049 h 507142"/>
              <a:gd name="connsiteX49" fmla="*/ 27809 w 331350"/>
              <a:gd name="connsiteY49" fmla="*/ 408046 h 507142"/>
              <a:gd name="connsiteX50" fmla="*/ 27809 w 331350"/>
              <a:gd name="connsiteY50" fmla="*/ 375562 h 507142"/>
              <a:gd name="connsiteX51" fmla="*/ 20225 w 331350"/>
              <a:gd name="connsiteY51" fmla="*/ 370564 h 507142"/>
              <a:gd name="connsiteX52" fmla="*/ 320897 w 331350"/>
              <a:gd name="connsiteY52" fmla="*/ 367934 h 507142"/>
              <a:gd name="connsiteX53" fmla="*/ 320897 w 331350"/>
              <a:gd name="connsiteY53" fmla="*/ 410790 h 507142"/>
              <a:gd name="connsiteX54" fmla="*/ 288494 w 331350"/>
              <a:gd name="connsiteY54" fmla="*/ 380477 h 507142"/>
              <a:gd name="connsiteX55" fmla="*/ 295811 w 331350"/>
              <a:gd name="connsiteY55" fmla="*/ 378387 h 507142"/>
              <a:gd name="connsiteX56" fmla="*/ 306263 w 331350"/>
              <a:gd name="connsiteY56" fmla="*/ 373161 h 507142"/>
              <a:gd name="connsiteX57" fmla="*/ 0 w 331350"/>
              <a:gd name="connsiteY57" fmla="*/ 348074 h 507142"/>
              <a:gd name="connsiteX58" fmla="*/ 141573 w 331350"/>
              <a:gd name="connsiteY58" fmla="*/ 430536 h 507142"/>
              <a:gd name="connsiteX59" fmla="*/ 184551 w 331350"/>
              <a:gd name="connsiteY59" fmla="*/ 415543 h 507142"/>
              <a:gd name="connsiteX60" fmla="*/ 184551 w 331350"/>
              <a:gd name="connsiteY60" fmla="*/ 430536 h 507142"/>
              <a:gd name="connsiteX61" fmla="*/ 217416 w 331350"/>
              <a:gd name="connsiteY61" fmla="*/ 453026 h 507142"/>
              <a:gd name="connsiteX62" fmla="*/ 217416 w 331350"/>
              <a:gd name="connsiteY62" fmla="*/ 483012 h 507142"/>
              <a:gd name="connsiteX63" fmla="*/ 154214 w 331350"/>
              <a:gd name="connsiteY63" fmla="*/ 505501 h 507142"/>
              <a:gd name="connsiteX64" fmla="*/ 128933 w 331350"/>
              <a:gd name="connsiteY64" fmla="*/ 503003 h 507142"/>
              <a:gd name="connsiteX65" fmla="*/ 0 w 331350"/>
              <a:gd name="connsiteY65" fmla="*/ 425538 h 507142"/>
              <a:gd name="connsiteX66" fmla="*/ 0 w 331350"/>
              <a:gd name="connsiteY66" fmla="*/ 348074 h 507142"/>
              <a:gd name="connsiteX67" fmla="*/ 295811 w 331350"/>
              <a:gd name="connsiteY67" fmla="*/ 337621 h 507142"/>
              <a:gd name="connsiteX68" fmla="*/ 295811 w 331350"/>
              <a:gd name="connsiteY68" fmla="*/ 370025 h 507142"/>
              <a:gd name="connsiteX69" fmla="*/ 199646 w 331350"/>
              <a:gd name="connsiteY69" fmla="*/ 403473 h 507142"/>
              <a:gd name="connsiteX70" fmla="*/ 199646 w 331350"/>
              <a:gd name="connsiteY70" fmla="*/ 370025 h 507142"/>
              <a:gd name="connsiteX71" fmla="*/ 113934 w 331350"/>
              <a:gd name="connsiteY71" fmla="*/ 332395 h 507142"/>
              <a:gd name="connsiteX72" fmla="*/ 142156 w 331350"/>
              <a:gd name="connsiteY72" fmla="*/ 348074 h 507142"/>
              <a:gd name="connsiteX73" fmla="*/ 190239 w 331350"/>
              <a:gd name="connsiteY73" fmla="*/ 332395 h 507142"/>
              <a:gd name="connsiteX74" fmla="*/ 190239 w 331350"/>
              <a:gd name="connsiteY74" fmla="*/ 365843 h 507142"/>
              <a:gd name="connsiteX75" fmla="*/ 142156 w 331350"/>
              <a:gd name="connsiteY75" fmla="*/ 380477 h 507142"/>
              <a:gd name="connsiteX76" fmla="*/ 113934 w 331350"/>
              <a:gd name="connsiteY76" fmla="*/ 365843 h 507142"/>
              <a:gd name="connsiteX77" fmla="*/ 45992 w 331350"/>
              <a:gd name="connsiteY77" fmla="*/ 332395 h 507142"/>
              <a:gd name="connsiteX78" fmla="*/ 106618 w 331350"/>
              <a:gd name="connsiteY78" fmla="*/ 370025 h 507142"/>
              <a:gd name="connsiteX79" fmla="*/ 106618 w 331350"/>
              <a:gd name="connsiteY79" fmla="*/ 403473 h 507142"/>
              <a:gd name="connsiteX80" fmla="*/ 45992 w 331350"/>
              <a:gd name="connsiteY80" fmla="*/ 365843 h 507142"/>
              <a:gd name="connsiteX81" fmla="*/ 320897 w 331350"/>
              <a:gd name="connsiteY81" fmla="*/ 330305 h 507142"/>
              <a:gd name="connsiteX82" fmla="*/ 320897 w 331350"/>
              <a:gd name="connsiteY82" fmla="*/ 362708 h 507142"/>
              <a:gd name="connsiteX83" fmla="*/ 308354 w 331350"/>
              <a:gd name="connsiteY83" fmla="*/ 367935 h 507142"/>
              <a:gd name="connsiteX84" fmla="*/ 308354 w 331350"/>
              <a:gd name="connsiteY84" fmla="*/ 335531 h 507142"/>
              <a:gd name="connsiteX85" fmla="*/ 0 w 331350"/>
              <a:gd name="connsiteY85" fmla="*/ 305218 h 507142"/>
              <a:gd name="connsiteX86" fmla="*/ 35539 w 331350"/>
              <a:gd name="connsiteY86" fmla="*/ 328213 h 507142"/>
              <a:gd name="connsiteX87" fmla="*/ 35539 w 331350"/>
              <a:gd name="connsiteY87" fmla="*/ 357481 h 507142"/>
              <a:gd name="connsiteX88" fmla="*/ 0 w 331350"/>
              <a:gd name="connsiteY88" fmla="*/ 337621 h 507142"/>
              <a:gd name="connsiteX89" fmla="*/ 295811 w 331350"/>
              <a:gd name="connsiteY89" fmla="*/ 294765 h 507142"/>
              <a:gd name="connsiteX90" fmla="*/ 295811 w 331350"/>
              <a:gd name="connsiteY90" fmla="*/ 328213 h 507142"/>
              <a:gd name="connsiteX91" fmla="*/ 199646 w 331350"/>
              <a:gd name="connsiteY91" fmla="*/ 360617 h 507142"/>
              <a:gd name="connsiteX92" fmla="*/ 199646 w 331350"/>
              <a:gd name="connsiteY92" fmla="*/ 328213 h 507142"/>
              <a:gd name="connsiteX93" fmla="*/ 45992 w 331350"/>
              <a:gd name="connsiteY93" fmla="*/ 290584 h 507142"/>
              <a:gd name="connsiteX94" fmla="*/ 106618 w 331350"/>
              <a:gd name="connsiteY94" fmla="*/ 328213 h 507142"/>
              <a:gd name="connsiteX95" fmla="*/ 106618 w 331350"/>
              <a:gd name="connsiteY95" fmla="*/ 357481 h 507142"/>
              <a:gd name="connsiteX96" fmla="*/ 45992 w 331350"/>
              <a:gd name="connsiteY96" fmla="*/ 322987 h 507142"/>
              <a:gd name="connsiteX97" fmla="*/ 320897 w 331350"/>
              <a:gd name="connsiteY97" fmla="*/ 287449 h 507142"/>
              <a:gd name="connsiteX98" fmla="*/ 320897 w 331350"/>
              <a:gd name="connsiteY98" fmla="*/ 319852 h 507142"/>
              <a:gd name="connsiteX99" fmla="*/ 308354 w 331350"/>
              <a:gd name="connsiteY99" fmla="*/ 325079 h 507142"/>
              <a:gd name="connsiteX100" fmla="*/ 308354 w 331350"/>
              <a:gd name="connsiteY100" fmla="*/ 292675 h 507142"/>
              <a:gd name="connsiteX101" fmla="*/ 113934 w 331350"/>
              <a:gd name="connsiteY101" fmla="*/ 287449 h 507142"/>
              <a:gd name="connsiteX102" fmla="*/ 142156 w 331350"/>
              <a:gd name="connsiteY102" fmla="*/ 303128 h 507142"/>
              <a:gd name="connsiteX103" fmla="*/ 190239 w 331350"/>
              <a:gd name="connsiteY103" fmla="*/ 287449 h 507142"/>
              <a:gd name="connsiteX104" fmla="*/ 190239 w 331350"/>
              <a:gd name="connsiteY104" fmla="*/ 319852 h 507142"/>
              <a:gd name="connsiteX105" fmla="*/ 142156 w 331350"/>
              <a:gd name="connsiteY105" fmla="*/ 335531 h 507142"/>
              <a:gd name="connsiteX106" fmla="*/ 113934 w 331350"/>
              <a:gd name="connsiteY106" fmla="*/ 319852 h 507142"/>
              <a:gd name="connsiteX107" fmla="*/ 0 w 331350"/>
              <a:gd name="connsiteY107" fmla="*/ 262362 h 507142"/>
              <a:gd name="connsiteX108" fmla="*/ 35539 w 331350"/>
              <a:gd name="connsiteY108" fmla="*/ 282222 h 507142"/>
              <a:gd name="connsiteX109" fmla="*/ 35539 w 331350"/>
              <a:gd name="connsiteY109" fmla="*/ 315671 h 507142"/>
              <a:gd name="connsiteX110" fmla="*/ 0 w 331350"/>
              <a:gd name="connsiteY110" fmla="*/ 294765 h 507142"/>
              <a:gd name="connsiteX111" fmla="*/ 295811 w 331350"/>
              <a:gd name="connsiteY111" fmla="*/ 249819 h 507142"/>
              <a:gd name="connsiteX112" fmla="*/ 295811 w 331350"/>
              <a:gd name="connsiteY112" fmla="*/ 282222 h 507142"/>
              <a:gd name="connsiteX113" fmla="*/ 199646 w 331350"/>
              <a:gd name="connsiteY113" fmla="*/ 315671 h 507142"/>
              <a:gd name="connsiteX114" fmla="*/ 199646 w 331350"/>
              <a:gd name="connsiteY114" fmla="*/ 285358 h 507142"/>
              <a:gd name="connsiteX115" fmla="*/ 45992 w 331350"/>
              <a:gd name="connsiteY115" fmla="*/ 245638 h 507142"/>
              <a:gd name="connsiteX116" fmla="*/ 106618 w 331350"/>
              <a:gd name="connsiteY116" fmla="*/ 282222 h 507142"/>
              <a:gd name="connsiteX117" fmla="*/ 106618 w 331350"/>
              <a:gd name="connsiteY117" fmla="*/ 315671 h 507142"/>
              <a:gd name="connsiteX118" fmla="*/ 45992 w 331350"/>
              <a:gd name="connsiteY118" fmla="*/ 278041 h 507142"/>
              <a:gd name="connsiteX119" fmla="*/ 320897 w 331350"/>
              <a:gd name="connsiteY119" fmla="*/ 242502 h 507142"/>
              <a:gd name="connsiteX120" fmla="*/ 320897 w 331350"/>
              <a:gd name="connsiteY120" fmla="*/ 274905 h 507142"/>
              <a:gd name="connsiteX121" fmla="*/ 308354 w 331350"/>
              <a:gd name="connsiteY121" fmla="*/ 280132 h 507142"/>
              <a:gd name="connsiteX122" fmla="*/ 308354 w 331350"/>
              <a:gd name="connsiteY122" fmla="*/ 247728 h 507142"/>
              <a:gd name="connsiteX123" fmla="*/ 190239 w 331350"/>
              <a:gd name="connsiteY123" fmla="*/ 242502 h 507142"/>
              <a:gd name="connsiteX124" fmla="*/ 190239 w 331350"/>
              <a:gd name="connsiteY124" fmla="*/ 274905 h 507142"/>
              <a:gd name="connsiteX125" fmla="*/ 142156 w 331350"/>
              <a:gd name="connsiteY125" fmla="*/ 292675 h 507142"/>
              <a:gd name="connsiteX126" fmla="*/ 113934 w 331350"/>
              <a:gd name="connsiteY126" fmla="*/ 278041 h 507142"/>
              <a:gd name="connsiteX127" fmla="*/ 113934 w 331350"/>
              <a:gd name="connsiteY127" fmla="*/ 245638 h 507142"/>
              <a:gd name="connsiteX128" fmla="*/ 142156 w 331350"/>
              <a:gd name="connsiteY128" fmla="*/ 260271 h 507142"/>
              <a:gd name="connsiteX129" fmla="*/ 0 w 331350"/>
              <a:gd name="connsiteY129" fmla="*/ 217416 h 507142"/>
              <a:gd name="connsiteX130" fmla="*/ 35539 w 331350"/>
              <a:gd name="connsiteY130" fmla="*/ 240412 h 507142"/>
              <a:gd name="connsiteX131" fmla="*/ 35539 w 331350"/>
              <a:gd name="connsiteY131" fmla="*/ 272815 h 507142"/>
              <a:gd name="connsiteX132" fmla="*/ 0 w 331350"/>
              <a:gd name="connsiteY132" fmla="*/ 249819 h 507142"/>
              <a:gd name="connsiteX133" fmla="*/ 295811 w 331350"/>
              <a:gd name="connsiteY133" fmla="*/ 208008 h 507142"/>
              <a:gd name="connsiteX134" fmla="*/ 295811 w 331350"/>
              <a:gd name="connsiteY134" fmla="*/ 240411 h 507142"/>
              <a:gd name="connsiteX135" fmla="*/ 199646 w 331350"/>
              <a:gd name="connsiteY135" fmla="*/ 272815 h 507142"/>
              <a:gd name="connsiteX136" fmla="*/ 199646 w 331350"/>
              <a:gd name="connsiteY136" fmla="*/ 240411 h 507142"/>
              <a:gd name="connsiteX137" fmla="*/ 45992 w 331350"/>
              <a:gd name="connsiteY137" fmla="*/ 202782 h 507142"/>
              <a:gd name="connsiteX138" fmla="*/ 106618 w 331350"/>
              <a:gd name="connsiteY138" fmla="*/ 237276 h 507142"/>
              <a:gd name="connsiteX139" fmla="*/ 106618 w 331350"/>
              <a:gd name="connsiteY139" fmla="*/ 269679 h 507142"/>
              <a:gd name="connsiteX140" fmla="*/ 45992 w 331350"/>
              <a:gd name="connsiteY140" fmla="*/ 233094 h 507142"/>
              <a:gd name="connsiteX141" fmla="*/ 113934 w 331350"/>
              <a:gd name="connsiteY141" fmla="*/ 199646 h 507142"/>
              <a:gd name="connsiteX142" fmla="*/ 142156 w 331350"/>
              <a:gd name="connsiteY142" fmla="*/ 215325 h 507142"/>
              <a:gd name="connsiteX143" fmla="*/ 190239 w 331350"/>
              <a:gd name="connsiteY143" fmla="*/ 199646 h 507142"/>
              <a:gd name="connsiteX144" fmla="*/ 190239 w 331350"/>
              <a:gd name="connsiteY144" fmla="*/ 233094 h 507142"/>
              <a:gd name="connsiteX145" fmla="*/ 142156 w 331350"/>
              <a:gd name="connsiteY145" fmla="*/ 247728 h 507142"/>
              <a:gd name="connsiteX146" fmla="*/ 113934 w 331350"/>
              <a:gd name="connsiteY146" fmla="*/ 233094 h 507142"/>
              <a:gd name="connsiteX147" fmla="*/ 320897 w 331350"/>
              <a:gd name="connsiteY147" fmla="*/ 197556 h 507142"/>
              <a:gd name="connsiteX148" fmla="*/ 320897 w 331350"/>
              <a:gd name="connsiteY148" fmla="*/ 229959 h 507142"/>
              <a:gd name="connsiteX149" fmla="*/ 308354 w 331350"/>
              <a:gd name="connsiteY149" fmla="*/ 235186 h 507142"/>
              <a:gd name="connsiteX150" fmla="*/ 308354 w 331350"/>
              <a:gd name="connsiteY150" fmla="*/ 202782 h 507142"/>
              <a:gd name="connsiteX151" fmla="*/ 0 w 331350"/>
              <a:gd name="connsiteY151" fmla="*/ 174560 h 507142"/>
              <a:gd name="connsiteX152" fmla="*/ 35539 w 331350"/>
              <a:gd name="connsiteY152" fmla="*/ 195465 h 507142"/>
              <a:gd name="connsiteX153" fmla="*/ 35539 w 331350"/>
              <a:gd name="connsiteY153" fmla="*/ 227869 h 507142"/>
              <a:gd name="connsiteX154" fmla="*/ 0 w 331350"/>
              <a:gd name="connsiteY154" fmla="*/ 208009 h 507142"/>
              <a:gd name="connsiteX155" fmla="*/ 295811 w 331350"/>
              <a:gd name="connsiteY155" fmla="*/ 162016 h 507142"/>
              <a:gd name="connsiteX156" fmla="*/ 295811 w 331350"/>
              <a:gd name="connsiteY156" fmla="*/ 195464 h 507142"/>
              <a:gd name="connsiteX157" fmla="*/ 199646 w 331350"/>
              <a:gd name="connsiteY157" fmla="*/ 227868 h 507142"/>
              <a:gd name="connsiteX158" fmla="*/ 199646 w 331350"/>
              <a:gd name="connsiteY158" fmla="*/ 195464 h 507142"/>
              <a:gd name="connsiteX159" fmla="*/ 45992 w 331350"/>
              <a:gd name="connsiteY159" fmla="*/ 157835 h 507142"/>
              <a:gd name="connsiteX160" fmla="*/ 106618 w 331350"/>
              <a:gd name="connsiteY160" fmla="*/ 192329 h 507142"/>
              <a:gd name="connsiteX161" fmla="*/ 106618 w 331350"/>
              <a:gd name="connsiteY161" fmla="*/ 224732 h 507142"/>
              <a:gd name="connsiteX162" fmla="*/ 45992 w 331350"/>
              <a:gd name="connsiteY162" fmla="*/ 190238 h 507142"/>
              <a:gd name="connsiteX163" fmla="*/ 320897 w 331350"/>
              <a:gd name="connsiteY163" fmla="*/ 154700 h 507142"/>
              <a:gd name="connsiteX164" fmla="*/ 320897 w 331350"/>
              <a:gd name="connsiteY164" fmla="*/ 187103 h 507142"/>
              <a:gd name="connsiteX165" fmla="*/ 308354 w 331350"/>
              <a:gd name="connsiteY165" fmla="*/ 192330 h 507142"/>
              <a:gd name="connsiteX166" fmla="*/ 308354 w 331350"/>
              <a:gd name="connsiteY166" fmla="*/ 159926 h 507142"/>
              <a:gd name="connsiteX167" fmla="*/ 113934 w 331350"/>
              <a:gd name="connsiteY167" fmla="*/ 149473 h 507142"/>
              <a:gd name="connsiteX168" fmla="*/ 142156 w 331350"/>
              <a:gd name="connsiteY168" fmla="*/ 167242 h 507142"/>
              <a:gd name="connsiteX169" fmla="*/ 190239 w 331350"/>
              <a:gd name="connsiteY169" fmla="*/ 149473 h 507142"/>
              <a:gd name="connsiteX170" fmla="*/ 190239 w 331350"/>
              <a:gd name="connsiteY170" fmla="*/ 182921 h 507142"/>
              <a:gd name="connsiteX171" fmla="*/ 142156 w 331350"/>
              <a:gd name="connsiteY171" fmla="*/ 199646 h 507142"/>
              <a:gd name="connsiteX172" fmla="*/ 113934 w 331350"/>
              <a:gd name="connsiteY172" fmla="*/ 182921 h 507142"/>
              <a:gd name="connsiteX173" fmla="*/ 0 w 331350"/>
              <a:gd name="connsiteY173" fmla="*/ 129613 h 507142"/>
              <a:gd name="connsiteX174" fmla="*/ 35539 w 331350"/>
              <a:gd name="connsiteY174" fmla="*/ 149473 h 507142"/>
              <a:gd name="connsiteX175" fmla="*/ 35539 w 331350"/>
              <a:gd name="connsiteY175" fmla="*/ 182922 h 507142"/>
              <a:gd name="connsiteX176" fmla="*/ 0 w 331350"/>
              <a:gd name="connsiteY176" fmla="*/ 162016 h 507142"/>
              <a:gd name="connsiteX177" fmla="*/ 295811 w 331350"/>
              <a:gd name="connsiteY177" fmla="*/ 114979 h 507142"/>
              <a:gd name="connsiteX178" fmla="*/ 295811 w 331350"/>
              <a:gd name="connsiteY178" fmla="*/ 145292 h 507142"/>
              <a:gd name="connsiteX179" fmla="*/ 199646 w 331350"/>
              <a:gd name="connsiteY179" fmla="*/ 179786 h 507142"/>
              <a:gd name="connsiteX180" fmla="*/ 199646 w 331350"/>
              <a:gd name="connsiteY180" fmla="*/ 147382 h 507142"/>
              <a:gd name="connsiteX181" fmla="*/ 45992 w 331350"/>
              <a:gd name="connsiteY181" fmla="*/ 107663 h 507142"/>
              <a:gd name="connsiteX182" fmla="*/ 106618 w 331350"/>
              <a:gd name="connsiteY182" fmla="*/ 145292 h 507142"/>
              <a:gd name="connsiteX183" fmla="*/ 106618 w 331350"/>
              <a:gd name="connsiteY183" fmla="*/ 177696 h 507142"/>
              <a:gd name="connsiteX184" fmla="*/ 45992 w 331350"/>
              <a:gd name="connsiteY184" fmla="*/ 140066 h 507142"/>
              <a:gd name="connsiteX185" fmla="*/ 320897 w 331350"/>
              <a:gd name="connsiteY185" fmla="*/ 104527 h 507142"/>
              <a:gd name="connsiteX186" fmla="*/ 320897 w 331350"/>
              <a:gd name="connsiteY186" fmla="*/ 136930 h 507142"/>
              <a:gd name="connsiteX187" fmla="*/ 308354 w 331350"/>
              <a:gd name="connsiteY187" fmla="*/ 142157 h 507142"/>
              <a:gd name="connsiteX188" fmla="*/ 308354 w 331350"/>
              <a:gd name="connsiteY188" fmla="*/ 109753 h 507142"/>
              <a:gd name="connsiteX189" fmla="*/ 0 w 331350"/>
              <a:gd name="connsiteY189" fmla="*/ 82576 h 507142"/>
              <a:gd name="connsiteX190" fmla="*/ 35539 w 331350"/>
              <a:gd name="connsiteY190" fmla="*/ 102436 h 507142"/>
              <a:gd name="connsiteX191" fmla="*/ 35539 w 331350"/>
              <a:gd name="connsiteY191" fmla="*/ 134839 h 507142"/>
              <a:gd name="connsiteX192" fmla="*/ 0 w 331350"/>
              <a:gd name="connsiteY192" fmla="*/ 114979 h 507142"/>
              <a:gd name="connsiteX193" fmla="*/ 164239 w 331350"/>
              <a:gd name="connsiteY193" fmla="*/ 12456 h 507142"/>
              <a:gd name="connsiteX194" fmla="*/ 30321 w 331350"/>
              <a:gd name="connsiteY194" fmla="*/ 44842 h 507142"/>
              <a:gd name="connsiteX195" fmla="*/ 27794 w 331350"/>
              <a:gd name="connsiteY195" fmla="*/ 47333 h 507142"/>
              <a:gd name="connsiteX196" fmla="*/ 30321 w 331350"/>
              <a:gd name="connsiteY196" fmla="*/ 49824 h 507142"/>
              <a:gd name="connsiteX197" fmla="*/ 133918 w 331350"/>
              <a:gd name="connsiteY197" fmla="*/ 104631 h 507142"/>
              <a:gd name="connsiteX198" fmla="*/ 149078 w 331350"/>
              <a:gd name="connsiteY198" fmla="*/ 104631 h 507142"/>
              <a:gd name="connsiteX199" fmla="*/ 282996 w 331350"/>
              <a:gd name="connsiteY199" fmla="*/ 62280 h 507142"/>
              <a:gd name="connsiteX200" fmla="*/ 285523 w 331350"/>
              <a:gd name="connsiteY200" fmla="*/ 59789 h 507142"/>
              <a:gd name="connsiteX201" fmla="*/ 282996 w 331350"/>
              <a:gd name="connsiteY201" fmla="*/ 57298 h 507142"/>
              <a:gd name="connsiteX202" fmla="*/ 179399 w 331350"/>
              <a:gd name="connsiteY202" fmla="*/ 12456 h 507142"/>
              <a:gd name="connsiteX203" fmla="*/ 164239 w 331350"/>
              <a:gd name="connsiteY203" fmla="*/ 12456 h 507142"/>
              <a:gd name="connsiteX204" fmla="*/ 166765 w 331350"/>
              <a:gd name="connsiteY204" fmla="*/ 0 h 507142"/>
              <a:gd name="connsiteX205" fmla="*/ 181926 w 331350"/>
              <a:gd name="connsiteY205" fmla="*/ 2491 h 507142"/>
              <a:gd name="connsiteX206" fmla="*/ 308263 w 331350"/>
              <a:gd name="connsiteY206" fmla="*/ 52315 h 507142"/>
              <a:gd name="connsiteX207" fmla="*/ 320897 w 331350"/>
              <a:gd name="connsiteY207" fmla="*/ 72245 h 507142"/>
              <a:gd name="connsiteX208" fmla="*/ 320897 w 331350"/>
              <a:gd name="connsiteY208" fmla="*/ 89684 h 507142"/>
              <a:gd name="connsiteX209" fmla="*/ 141498 w 331350"/>
              <a:gd name="connsiteY209" fmla="*/ 149473 h 507142"/>
              <a:gd name="connsiteX210" fmla="*/ 0 w 331350"/>
              <a:gd name="connsiteY210" fmla="*/ 69754 h 507142"/>
              <a:gd name="connsiteX211" fmla="*/ 0 w 331350"/>
              <a:gd name="connsiteY211" fmla="*/ 54807 h 507142"/>
              <a:gd name="connsiteX212" fmla="*/ 15160 w 331350"/>
              <a:gd name="connsiteY212" fmla="*/ 37368 h 507142"/>
              <a:gd name="connsiteX213" fmla="*/ 166765 w 331350"/>
              <a:gd name="connsiteY213" fmla="*/ 0 h 507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</a:cxnLst>
            <a:rect l="l" t="t" r="r" b="b"/>
            <a:pathLst>
              <a:path w="331350" h="507142">
                <a:moveTo>
                  <a:pt x="222642" y="463053"/>
                </a:moveTo>
                <a:lnTo>
                  <a:pt x="242502" y="475596"/>
                </a:lnTo>
                <a:lnTo>
                  <a:pt x="242502" y="482913"/>
                </a:lnTo>
                <a:lnTo>
                  <a:pt x="252955" y="490230"/>
                </a:lnTo>
                <a:lnTo>
                  <a:pt x="252955" y="495456"/>
                </a:lnTo>
                <a:lnTo>
                  <a:pt x="222642" y="475596"/>
                </a:lnTo>
                <a:close/>
                <a:moveTo>
                  <a:pt x="169382" y="433035"/>
                </a:moveTo>
                <a:cubicBezTo>
                  <a:pt x="169382" y="433035"/>
                  <a:pt x="169382" y="433035"/>
                  <a:pt x="156742" y="438033"/>
                </a:cubicBezTo>
                <a:cubicBezTo>
                  <a:pt x="156742" y="438033"/>
                  <a:pt x="156742" y="438033"/>
                  <a:pt x="156742" y="475515"/>
                </a:cubicBezTo>
                <a:cubicBezTo>
                  <a:pt x="156742" y="475515"/>
                  <a:pt x="156742" y="475515"/>
                  <a:pt x="169382" y="470518"/>
                </a:cubicBezTo>
                <a:close/>
                <a:moveTo>
                  <a:pt x="295811" y="425424"/>
                </a:moveTo>
                <a:lnTo>
                  <a:pt x="318807" y="440058"/>
                </a:lnTo>
                <a:lnTo>
                  <a:pt x="318807" y="448420"/>
                </a:lnTo>
                <a:lnTo>
                  <a:pt x="331350" y="452601"/>
                </a:lnTo>
                <a:lnTo>
                  <a:pt x="331350" y="460963"/>
                </a:lnTo>
                <a:lnTo>
                  <a:pt x="256091" y="498593"/>
                </a:lnTo>
                <a:lnTo>
                  <a:pt x="256091" y="490231"/>
                </a:lnTo>
                <a:lnTo>
                  <a:pt x="245638" y="482914"/>
                </a:lnTo>
                <a:lnTo>
                  <a:pt x="245638" y="473507"/>
                </a:lnTo>
                <a:lnTo>
                  <a:pt x="222642" y="457828"/>
                </a:lnTo>
                <a:close/>
                <a:moveTo>
                  <a:pt x="98596" y="420541"/>
                </a:moveTo>
                <a:cubicBezTo>
                  <a:pt x="98596" y="420541"/>
                  <a:pt x="98596" y="420541"/>
                  <a:pt x="98596" y="453026"/>
                </a:cubicBezTo>
                <a:cubicBezTo>
                  <a:pt x="98596" y="453026"/>
                  <a:pt x="98596" y="453026"/>
                  <a:pt x="108708" y="460522"/>
                </a:cubicBezTo>
                <a:lnTo>
                  <a:pt x="108708" y="428037"/>
                </a:lnTo>
                <a:cubicBezTo>
                  <a:pt x="108708" y="428037"/>
                  <a:pt x="108708" y="428037"/>
                  <a:pt x="98596" y="420541"/>
                </a:cubicBezTo>
                <a:close/>
                <a:moveTo>
                  <a:pt x="324033" y="416016"/>
                </a:moveTo>
                <a:lnTo>
                  <a:pt x="324033" y="430650"/>
                </a:lnTo>
                <a:lnTo>
                  <a:pt x="318807" y="430650"/>
                </a:lnTo>
                <a:lnTo>
                  <a:pt x="303128" y="423333"/>
                </a:lnTo>
                <a:close/>
                <a:moveTo>
                  <a:pt x="190239" y="416016"/>
                </a:moveTo>
                <a:lnTo>
                  <a:pt x="225778" y="450510"/>
                </a:lnTo>
                <a:lnTo>
                  <a:pt x="190239" y="425424"/>
                </a:lnTo>
                <a:close/>
                <a:moveTo>
                  <a:pt x="55618" y="393053"/>
                </a:moveTo>
                <a:cubicBezTo>
                  <a:pt x="55618" y="393053"/>
                  <a:pt x="55618" y="393053"/>
                  <a:pt x="55618" y="425538"/>
                </a:cubicBezTo>
                <a:cubicBezTo>
                  <a:pt x="55618" y="425538"/>
                  <a:pt x="55618" y="425538"/>
                  <a:pt x="65730" y="430536"/>
                </a:cubicBezTo>
                <a:lnTo>
                  <a:pt x="65730" y="398051"/>
                </a:lnTo>
                <a:cubicBezTo>
                  <a:pt x="65730" y="398051"/>
                  <a:pt x="65730" y="398051"/>
                  <a:pt x="55618" y="393053"/>
                </a:cubicBezTo>
                <a:close/>
                <a:moveTo>
                  <a:pt x="281177" y="380477"/>
                </a:moveTo>
                <a:lnTo>
                  <a:pt x="311490" y="412880"/>
                </a:lnTo>
                <a:lnTo>
                  <a:pt x="229959" y="448419"/>
                </a:lnTo>
                <a:lnTo>
                  <a:pt x="192329" y="410790"/>
                </a:lnTo>
                <a:close/>
                <a:moveTo>
                  <a:pt x="113934" y="375251"/>
                </a:moveTo>
                <a:lnTo>
                  <a:pt x="142156" y="390930"/>
                </a:lnTo>
                <a:lnTo>
                  <a:pt x="190239" y="375251"/>
                </a:lnTo>
                <a:lnTo>
                  <a:pt x="190239" y="407654"/>
                </a:lnTo>
                <a:lnTo>
                  <a:pt x="142156" y="423333"/>
                </a:lnTo>
                <a:lnTo>
                  <a:pt x="113934" y="407654"/>
                </a:lnTo>
                <a:close/>
                <a:moveTo>
                  <a:pt x="20225" y="370564"/>
                </a:moveTo>
                <a:cubicBezTo>
                  <a:pt x="20225" y="370564"/>
                  <a:pt x="20225" y="370564"/>
                  <a:pt x="20225" y="403049"/>
                </a:cubicBezTo>
                <a:cubicBezTo>
                  <a:pt x="20225" y="403049"/>
                  <a:pt x="20225" y="403049"/>
                  <a:pt x="27809" y="408046"/>
                </a:cubicBezTo>
                <a:lnTo>
                  <a:pt x="27809" y="375562"/>
                </a:lnTo>
                <a:cubicBezTo>
                  <a:pt x="27809" y="375562"/>
                  <a:pt x="27809" y="375562"/>
                  <a:pt x="20225" y="370564"/>
                </a:cubicBezTo>
                <a:close/>
                <a:moveTo>
                  <a:pt x="320897" y="367934"/>
                </a:moveTo>
                <a:lnTo>
                  <a:pt x="320897" y="410790"/>
                </a:lnTo>
                <a:lnTo>
                  <a:pt x="288494" y="380477"/>
                </a:lnTo>
                <a:lnTo>
                  <a:pt x="295811" y="378387"/>
                </a:lnTo>
                <a:lnTo>
                  <a:pt x="306263" y="373161"/>
                </a:lnTo>
                <a:close/>
                <a:moveTo>
                  <a:pt x="0" y="348074"/>
                </a:moveTo>
                <a:cubicBezTo>
                  <a:pt x="0" y="348074"/>
                  <a:pt x="0" y="348074"/>
                  <a:pt x="141573" y="430536"/>
                </a:cubicBezTo>
                <a:cubicBezTo>
                  <a:pt x="141573" y="430536"/>
                  <a:pt x="141573" y="430536"/>
                  <a:pt x="184551" y="415543"/>
                </a:cubicBezTo>
                <a:lnTo>
                  <a:pt x="184551" y="430536"/>
                </a:lnTo>
                <a:cubicBezTo>
                  <a:pt x="184551" y="430536"/>
                  <a:pt x="184551" y="430536"/>
                  <a:pt x="217416" y="453026"/>
                </a:cubicBezTo>
                <a:cubicBezTo>
                  <a:pt x="217416" y="453026"/>
                  <a:pt x="217416" y="453026"/>
                  <a:pt x="217416" y="483012"/>
                </a:cubicBezTo>
                <a:cubicBezTo>
                  <a:pt x="217416" y="483012"/>
                  <a:pt x="217416" y="483012"/>
                  <a:pt x="154214" y="505501"/>
                </a:cubicBezTo>
                <a:cubicBezTo>
                  <a:pt x="146629" y="508000"/>
                  <a:pt x="136517" y="508000"/>
                  <a:pt x="128933" y="503003"/>
                </a:cubicBezTo>
                <a:cubicBezTo>
                  <a:pt x="128933" y="503003"/>
                  <a:pt x="2528" y="428037"/>
                  <a:pt x="0" y="425538"/>
                </a:cubicBezTo>
                <a:cubicBezTo>
                  <a:pt x="0" y="425538"/>
                  <a:pt x="0" y="425538"/>
                  <a:pt x="0" y="348074"/>
                </a:cubicBezTo>
                <a:close/>
                <a:moveTo>
                  <a:pt x="295811" y="337621"/>
                </a:moveTo>
                <a:lnTo>
                  <a:pt x="295811" y="370025"/>
                </a:lnTo>
                <a:lnTo>
                  <a:pt x="199646" y="403473"/>
                </a:lnTo>
                <a:lnTo>
                  <a:pt x="199646" y="370025"/>
                </a:lnTo>
                <a:close/>
                <a:moveTo>
                  <a:pt x="113934" y="332395"/>
                </a:moveTo>
                <a:lnTo>
                  <a:pt x="142156" y="348074"/>
                </a:lnTo>
                <a:lnTo>
                  <a:pt x="190239" y="332395"/>
                </a:lnTo>
                <a:lnTo>
                  <a:pt x="190239" y="365843"/>
                </a:lnTo>
                <a:lnTo>
                  <a:pt x="142156" y="380477"/>
                </a:lnTo>
                <a:lnTo>
                  <a:pt x="113934" y="365843"/>
                </a:lnTo>
                <a:close/>
                <a:moveTo>
                  <a:pt x="45992" y="332395"/>
                </a:moveTo>
                <a:lnTo>
                  <a:pt x="106618" y="370025"/>
                </a:lnTo>
                <a:lnTo>
                  <a:pt x="106618" y="403473"/>
                </a:lnTo>
                <a:lnTo>
                  <a:pt x="45992" y="365843"/>
                </a:lnTo>
                <a:close/>
                <a:moveTo>
                  <a:pt x="320897" y="330305"/>
                </a:moveTo>
                <a:lnTo>
                  <a:pt x="320897" y="362708"/>
                </a:lnTo>
                <a:lnTo>
                  <a:pt x="308354" y="367935"/>
                </a:lnTo>
                <a:lnTo>
                  <a:pt x="308354" y="335531"/>
                </a:lnTo>
                <a:close/>
                <a:moveTo>
                  <a:pt x="0" y="305218"/>
                </a:moveTo>
                <a:lnTo>
                  <a:pt x="35539" y="328213"/>
                </a:lnTo>
                <a:lnTo>
                  <a:pt x="35539" y="357481"/>
                </a:lnTo>
                <a:lnTo>
                  <a:pt x="0" y="337621"/>
                </a:lnTo>
                <a:close/>
                <a:moveTo>
                  <a:pt x="295811" y="294765"/>
                </a:moveTo>
                <a:lnTo>
                  <a:pt x="295811" y="328213"/>
                </a:lnTo>
                <a:lnTo>
                  <a:pt x="199646" y="360617"/>
                </a:lnTo>
                <a:lnTo>
                  <a:pt x="199646" y="328213"/>
                </a:lnTo>
                <a:close/>
                <a:moveTo>
                  <a:pt x="45992" y="290584"/>
                </a:moveTo>
                <a:lnTo>
                  <a:pt x="106618" y="328213"/>
                </a:lnTo>
                <a:lnTo>
                  <a:pt x="106618" y="357481"/>
                </a:lnTo>
                <a:lnTo>
                  <a:pt x="45992" y="322987"/>
                </a:lnTo>
                <a:close/>
                <a:moveTo>
                  <a:pt x="320897" y="287449"/>
                </a:moveTo>
                <a:lnTo>
                  <a:pt x="320897" y="319852"/>
                </a:lnTo>
                <a:lnTo>
                  <a:pt x="308354" y="325079"/>
                </a:lnTo>
                <a:lnTo>
                  <a:pt x="308354" y="292675"/>
                </a:lnTo>
                <a:close/>
                <a:moveTo>
                  <a:pt x="113934" y="287449"/>
                </a:moveTo>
                <a:lnTo>
                  <a:pt x="142156" y="303128"/>
                </a:lnTo>
                <a:lnTo>
                  <a:pt x="190239" y="287449"/>
                </a:lnTo>
                <a:lnTo>
                  <a:pt x="190239" y="319852"/>
                </a:lnTo>
                <a:lnTo>
                  <a:pt x="142156" y="335531"/>
                </a:lnTo>
                <a:lnTo>
                  <a:pt x="113934" y="319852"/>
                </a:lnTo>
                <a:close/>
                <a:moveTo>
                  <a:pt x="0" y="262362"/>
                </a:moveTo>
                <a:lnTo>
                  <a:pt x="35539" y="282222"/>
                </a:lnTo>
                <a:lnTo>
                  <a:pt x="35539" y="315671"/>
                </a:lnTo>
                <a:lnTo>
                  <a:pt x="0" y="294765"/>
                </a:lnTo>
                <a:close/>
                <a:moveTo>
                  <a:pt x="295811" y="249819"/>
                </a:moveTo>
                <a:lnTo>
                  <a:pt x="295811" y="282222"/>
                </a:lnTo>
                <a:lnTo>
                  <a:pt x="199646" y="315671"/>
                </a:lnTo>
                <a:lnTo>
                  <a:pt x="199646" y="285358"/>
                </a:lnTo>
                <a:close/>
                <a:moveTo>
                  <a:pt x="45992" y="245638"/>
                </a:moveTo>
                <a:lnTo>
                  <a:pt x="106618" y="282222"/>
                </a:lnTo>
                <a:lnTo>
                  <a:pt x="106618" y="315671"/>
                </a:lnTo>
                <a:lnTo>
                  <a:pt x="45992" y="278041"/>
                </a:lnTo>
                <a:close/>
                <a:moveTo>
                  <a:pt x="320897" y="242502"/>
                </a:moveTo>
                <a:lnTo>
                  <a:pt x="320897" y="274905"/>
                </a:lnTo>
                <a:lnTo>
                  <a:pt x="308354" y="280132"/>
                </a:lnTo>
                <a:lnTo>
                  <a:pt x="308354" y="247728"/>
                </a:lnTo>
                <a:close/>
                <a:moveTo>
                  <a:pt x="190239" y="242502"/>
                </a:moveTo>
                <a:lnTo>
                  <a:pt x="190239" y="274905"/>
                </a:lnTo>
                <a:lnTo>
                  <a:pt x="142156" y="292675"/>
                </a:lnTo>
                <a:lnTo>
                  <a:pt x="113934" y="278041"/>
                </a:lnTo>
                <a:lnTo>
                  <a:pt x="113934" y="245638"/>
                </a:lnTo>
                <a:lnTo>
                  <a:pt x="142156" y="260271"/>
                </a:lnTo>
                <a:close/>
                <a:moveTo>
                  <a:pt x="0" y="217416"/>
                </a:moveTo>
                <a:lnTo>
                  <a:pt x="35539" y="240412"/>
                </a:lnTo>
                <a:lnTo>
                  <a:pt x="35539" y="272815"/>
                </a:lnTo>
                <a:lnTo>
                  <a:pt x="0" y="249819"/>
                </a:lnTo>
                <a:close/>
                <a:moveTo>
                  <a:pt x="295811" y="208008"/>
                </a:moveTo>
                <a:lnTo>
                  <a:pt x="295811" y="240411"/>
                </a:lnTo>
                <a:lnTo>
                  <a:pt x="199646" y="272815"/>
                </a:lnTo>
                <a:lnTo>
                  <a:pt x="199646" y="240411"/>
                </a:lnTo>
                <a:close/>
                <a:moveTo>
                  <a:pt x="45992" y="202782"/>
                </a:moveTo>
                <a:lnTo>
                  <a:pt x="106618" y="237276"/>
                </a:lnTo>
                <a:lnTo>
                  <a:pt x="106618" y="269679"/>
                </a:lnTo>
                <a:lnTo>
                  <a:pt x="45992" y="233094"/>
                </a:lnTo>
                <a:close/>
                <a:moveTo>
                  <a:pt x="113934" y="199646"/>
                </a:moveTo>
                <a:lnTo>
                  <a:pt x="142156" y="215325"/>
                </a:lnTo>
                <a:lnTo>
                  <a:pt x="190239" y="199646"/>
                </a:lnTo>
                <a:lnTo>
                  <a:pt x="190239" y="233094"/>
                </a:lnTo>
                <a:lnTo>
                  <a:pt x="142156" y="247728"/>
                </a:lnTo>
                <a:lnTo>
                  <a:pt x="113934" y="233094"/>
                </a:lnTo>
                <a:close/>
                <a:moveTo>
                  <a:pt x="320897" y="197556"/>
                </a:moveTo>
                <a:lnTo>
                  <a:pt x="320897" y="229959"/>
                </a:lnTo>
                <a:lnTo>
                  <a:pt x="308354" y="235186"/>
                </a:lnTo>
                <a:lnTo>
                  <a:pt x="308354" y="202782"/>
                </a:lnTo>
                <a:close/>
                <a:moveTo>
                  <a:pt x="0" y="174560"/>
                </a:moveTo>
                <a:lnTo>
                  <a:pt x="35539" y="195465"/>
                </a:lnTo>
                <a:lnTo>
                  <a:pt x="35539" y="227869"/>
                </a:lnTo>
                <a:lnTo>
                  <a:pt x="0" y="208009"/>
                </a:lnTo>
                <a:close/>
                <a:moveTo>
                  <a:pt x="295811" y="162016"/>
                </a:moveTo>
                <a:lnTo>
                  <a:pt x="295811" y="195464"/>
                </a:lnTo>
                <a:lnTo>
                  <a:pt x="199646" y="227868"/>
                </a:lnTo>
                <a:lnTo>
                  <a:pt x="199646" y="195464"/>
                </a:lnTo>
                <a:close/>
                <a:moveTo>
                  <a:pt x="45992" y="157835"/>
                </a:moveTo>
                <a:lnTo>
                  <a:pt x="106618" y="192329"/>
                </a:lnTo>
                <a:lnTo>
                  <a:pt x="106618" y="224732"/>
                </a:lnTo>
                <a:lnTo>
                  <a:pt x="45992" y="190238"/>
                </a:lnTo>
                <a:close/>
                <a:moveTo>
                  <a:pt x="320897" y="154700"/>
                </a:moveTo>
                <a:lnTo>
                  <a:pt x="320897" y="187103"/>
                </a:lnTo>
                <a:lnTo>
                  <a:pt x="308354" y="192330"/>
                </a:lnTo>
                <a:lnTo>
                  <a:pt x="308354" y="159926"/>
                </a:lnTo>
                <a:close/>
                <a:moveTo>
                  <a:pt x="113934" y="149473"/>
                </a:moveTo>
                <a:lnTo>
                  <a:pt x="142156" y="167242"/>
                </a:lnTo>
                <a:lnTo>
                  <a:pt x="190239" y="149473"/>
                </a:lnTo>
                <a:lnTo>
                  <a:pt x="190239" y="182921"/>
                </a:lnTo>
                <a:lnTo>
                  <a:pt x="142156" y="199646"/>
                </a:lnTo>
                <a:lnTo>
                  <a:pt x="113934" y="182921"/>
                </a:lnTo>
                <a:close/>
                <a:moveTo>
                  <a:pt x="0" y="129613"/>
                </a:moveTo>
                <a:lnTo>
                  <a:pt x="35539" y="149473"/>
                </a:lnTo>
                <a:lnTo>
                  <a:pt x="35539" y="182922"/>
                </a:lnTo>
                <a:lnTo>
                  <a:pt x="0" y="162016"/>
                </a:lnTo>
                <a:close/>
                <a:moveTo>
                  <a:pt x="295811" y="114979"/>
                </a:moveTo>
                <a:lnTo>
                  <a:pt x="295811" y="145292"/>
                </a:lnTo>
                <a:lnTo>
                  <a:pt x="199646" y="179786"/>
                </a:lnTo>
                <a:lnTo>
                  <a:pt x="199646" y="147382"/>
                </a:lnTo>
                <a:close/>
                <a:moveTo>
                  <a:pt x="45992" y="107663"/>
                </a:moveTo>
                <a:lnTo>
                  <a:pt x="106618" y="145292"/>
                </a:lnTo>
                <a:lnTo>
                  <a:pt x="106618" y="177696"/>
                </a:lnTo>
                <a:lnTo>
                  <a:pt x="45992" y="140066"/>
                </a:lnTo>
                <a:close/>
                <a:moveTo>
                  <a:pt x="320897" y="104527"/>
                </a:moveTo>
                <a:lnTo>
                  <a:pt x="320897" y="136930"/>
                </a:lnTo>
                <a:lnTo>
                  <a:pt x="308354" y="142157"/>
                </a:lnTo>
                <a:lnTo>
                  <a:pt x="308354" y="109753"/>
                </a:lnTo>
                <a:close/>
                <a:moveTo>
                  <a:pt x="0" y="82576"/>
                </a:moveTo>
                <a:lnTo>
                  <a:pt x="35539" y="102436"/>
                </a:lnTo>
                <a:lnTo>
                  <a:pt x="35539" y="134839"/>
                </a:lnTo>
                <a:lnTo>
                  <a:pt x="0" y="114979"/>
                </a:lnTo>
                <a:close/>
                <a:moveTo>
                  <a:pt x="164239" y="12456"/>
                </a:moveTo>
                <a:cubicBezTo>
                  <a:pt x="164239" y="12456"/>
                  <a:pt x="164239" y="12456"/>
                  <a:pt x="30321" y="44842"/>
                </a:cubicBezTo>
                <a:cubicBezTo>
                  <a:pt x="30321" y="44842"/>
                  <a:pt x="27794" y="47333"/>
                  <a:pt x="27794" y="47333"/>
                </a:cubicBezTo>
                <a:cubicBezTo>
                  <a:pt x="27794" y="49824"/>
                  <a:pt x="27794" y="49824"/>
                  <a:pt x="30321" y="49824"/>
                </a:cubicBezTo>
                <a:cubicBezTo>
                  <a:pt x="30321" y="49824"/>
                  <a:pt x="30321" y="49824"/>
                  <a:pt x="133918" y="104631"/>
                </a:cubicBezTo>
                <a:cubicBezTo>
                  <a:pt x="138971" y="107122"/>
                  <a:pt x="144025" y="107122"/>
                  <a:pt x="149078" y="104631"/>
                </a:cubicBezTo>
                <a:cubicBezTo>
                  <a:pt x="149078" y="104631"/>
                  <a:pt x="149078" y="104631"/>
                  <a:pt x="282996" y="62280"/>
                </a:cubicBezTo>
                <a:cubicBezTo>
                  <a:pt x="285523" y="59789"/>
                  <a:pt x="285523" y="59789"/>
                  <a:pt x="285523" y="59789"/>
                </a:cubicBezTo>
                <a:cubicBezTo>
                  <a:pt x="285523" y="57298"/>
                  <a:pt x="285523" y="57298"/>
                  <a:pt x="282996" y="57298"/>
                </a:cubicBezTo>
                <a:cubicBezTo>
                  <a:pt x="282996" y="57298"/>
                  <a:pt x="282996" y="57298"/>
                  <a:pt x="179399" y="12456"/>
                </a:cubicBezTo>
                <a:cubicBezTo>
                  <a:pt x="174346" y="9965"/>
                  <a:pt x="169292" y="9965"/>
                  <a:pt x="164239" y="12456"/>
                </a:cubicBezTo>
                <a:close/>
                <a:moveTo>
                  <a:pt x="166765" y="0"/>
                </a:moveTo>
                <a:cubicBezTo>
                  <a:pt x="171819" y="0"/>
                  <a:pt x="176872" y="0"/>
                  <a:pt x="181926" y="2491"/>
                </a:cubicBezTo>
                <a:cubicBezTo>
                  <a:pt x="181926" y="2491"/>
                  <a:pt x="181926" y="2491"/>
                  <a:pt x="308263" y="52315"/>
                </a:cubicBezTo>
                <a:cubicBezTo>
                  <a:pt x="315843" y="54807"/>
                  <a:pt x="320897" y="62280"/>
                  <a:pt x="320897" y="72245"/>
                </a:cubicBezTo>
                <a:cubicBezTo>
                  <a:pt x="320897" y="72245"/>
                  <a:pt x="320897" y="72245"/>
                  <a:pt x="320897" y="89684"/>
                </a:cubicBezTo>
                <a:lnTo>
                  <a:pt x="141498" y="149473"/>
                </a:lnTo>
                <a:cubicBezTo>
                  <a:pt x="141498" y="149473"/>
                  <a:pt x="141498" y="149473"/>
                  <a:pt x="0" y="69754"/>
                </a:cubicBezTo>
                <a:cubicBezTo>
                  <a:pt x="0" y="69754"/>
                  <a:pt x="0" y="69754"/>
                  <a:pt x="0" y="54807"/>
                </a:cubicBezTo>
                <a:cubicBezTo>
                  <a:pt x="0" y="47333"/>
                  <a:pt x="7580" y="39859"/>
                  <a:pt x="15160" y="37368"/>
                </a:cubicBezTo>
                <a:cubicBezTo>
                  <a:pt x="15160" y="37368"/>
                  <a:pt x="15160" y="37368"/>
                  <a:pt x="1667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DB7E33C4-7B19-D00C-F687-CA95D99AB16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235206" y="5343613"/>
            <a:ext cx="2286909" cy="923330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$210M</a:t>
            </a:r>
          </a:p>
        </p:txBody>
      </p:sp>
      <p:sp>
        <p:nvSpPr>
          <p:cNvPr id="44" name="文本框 29">
            <a:extLst>
              <a:ext uri="{FF2B5EF4-FFF2-40B4-BE49-F238E27FC236}">
                <a16:creationId xmlns:a16="http://schemas.microsoft.com/office/drawing/2014/main" id="{379D7883-15D0-14C9-B400-A59CD831201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76897" y="5343613"/>
            <a:ext cx="2716815" cy="72254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Large Ballot Measures: 66%</a:t>
            </a:r>
            <a:endParaRPr kumimoji="0" lang="zh-CN" altLang="en-US" sz="1200" b="1" i="0" u="none" strike="noStrike" kern="1200" cap="none" spc="150" normalizeH="0" baseline="0" noProof="0">
              <a:ln>
                <a:noFill/>
              </a:ln>
              <a:solidFill>
                <a:srgbClr val="0072BA"/>
              </a:solidFill>
              <a:effectLst/>
              <a:uLnTx/>
              <a:uFillTx/>
              <a:latin typeface="Graphein Pro Light"/>
              <a:ea typeface="微软雅黑"/>
              <a:cs typeface="Graphein Pro Light" panose="020B0402020204020204" pitchFamily="34" charset="0"/>
            </a:endParaRPr>
          </a:p>
        </p:txBody>
      </p:sp>
      <p:sp>
        <p:nvSpPr>
          <p:cNvPr id="2" name="文本框 29">
            <a:extLst>
              <a:ext uri="{FF2B5EF4-FFF2-40B4-BE49-F238E27FC236}">
                <a16:creationId xmlns:a16="http://schemas.microsoft.com/office/drawing/2014/main" id="{BD98262A-A2D6-C862-172B-1CED6253BD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404199" y="4225535"/>
            <a:ext cx="3476017" cy="72254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9244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Small Ballot Measure: 16%</a:t>
            </a:r>
          </a:p>
        </p:txBody>
      </p:sp>
      <p:sp>
        <p:nvSpPr>
          <p:cNvPr id="3" name="文本框 29">
            <a:extLst>
              <a:ext uri="{FF2B5EF4-FFF2-40B4-BE49-F238E27FC236}">
                <a16:creationId xmlns:a16="http://schemas.microsoft.com/office/drawing/2014/main" id="{2EB5205D-85F4-CCAD-1C7D-D67C5FE2AA5A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02203" y="3466380"/>
            <a:ext cx="3476017" cy="545372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Efficiencies &amp; Internal Cuts: 12%</a:t>
            </a:r>
          </a:p>
        </p:txBody>
      </p:sp>
      <p:sp>
        <p:nvSpPr>
          <p:cNvPr id="5" name="文本框 29">
            <a:extLst>
              <a:ext uri="{FF2B5EF4-FFF2-40B4-BE49-F238E27FC236}">
                <a16:creationId xmlns:a16="http://schemas.microsoft.com/office/drawing/2014/main" id="{EFC21D2C-E75C-03B8-EA58-F6EA054A0D2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089545" y="2316328"/>
            <a:ext cx="2321641" cy="72254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Non-Ballot Revenue: 6%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D3E73C-FF8A-7441-FFE5-26552A1BA0A6}"/>
              </a:ext>
            </a:extLst>
          </p:cNvPr>
          <p:cNvSpPr/>
          <p:nvPr/>
        </p:nvSpPr>
        <p:spPr>
          <a:xfrm rot="8922428">
            <a:off x="6322502" y="1947480"/>
            <a:ext cx="128728" cy="178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B22CD943-3A3F-1AC9-68C7-A7FE086A1A95}"/>
              </a:ext>
            </a:extLst>
          </p:cNvPr>
          <p:cNvSpPr txBox="1"/>
          <p:nvPr/>
        </p:nvSpPr>
        <p:spPr>
          <a:xfrm>
            <a:off x="259644" y="179345"/>
            <a:ext cx="8528120" cy="1487843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B: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Preserve Muni &amp; Street Safety – Multiple Ballots over Time 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in which there are no Muni Service cuts, Street Safety cuts or subsidy reductions. This requires a high-level of political support as it is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dependent on voter approval of two large-ballot measures in 2026 and a smaller measure in 2028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</a:t>
            </a:r>
            <a:endParaRPr kumimoji="0" lang="en-US" sz="1800" b="0" i="1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Bold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16DEAB3-59DA-C659-5333-107D55099AA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4789797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486F8-D12F-DA84-4D38-BF3836EF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B78ED-BE5C-3B48-D0F3-6C8E72DD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2" y="278770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C: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Protecting Muni Service – Minimizing Cuts for Riders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DB655-998E-5329-3CB9-CECD75CBA21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2FD207D-9203-A023-BC92-2488D3CF2902}"/>
              </a:ext>
            </a:extLst>
          </p:cNvPr>
          <p:cNvSpPr txBox="1">
            <a:spLocks/>
          </p:cNvSpPr>
          <p:nvPr/>
        </p:nvSpPr>
        <p:spPr>
          <a:xfrm>
            <a:off x="142249" y="1794679"/>
            <a:ext cx="8886088" cy="945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ea typeface="+mn-ea"/>
              <a:cs typeface="Segoe UI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C7E6B8A-D43F-8591-F278-FA2234BBE905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A0C0F08-1269-95CC-335C-BB8E24758710}"/>
              </a:ext>
            </a:extLst>
          </p:cNvPr>
          <p:cNvGraphicFramePr>
            <a:graphicFrameLocks noGrp="1"/>
          </p:cNvGraphicFramePr>
          <p:nvPr/>
        </p:nvGraphicFramePr>
        <p:xfrm>
          <a:off x="343130" y="2967762"/>
          <a:ext cx="8273214" cy="32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438335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2072128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$162M Regional Revenue Measure (Variable Rate)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$49M Local Sales Tax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endParaRPr lang="en-US" sz="1400">
                        <a:latin typeface="Graphein Pro Light"/>
                        <a:cs typeface="Graphein Pro Light" panose="020B0402020204020204" pitchFamily="34" charset="0"/>
                      </a:endParaRPr>
                    </a:p>
                    <a:p>
                      <a:pPr marL="0" lvl="0" indent="0"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Small Ballot Measure (2028)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$43M in total</a:t>
                      </a:r>
                    </a:p>
                    <a:p>
                      <a:pPr marL="0" lvl="0" indent="0">
                        <a:buNone/>
                      </a:pPr>
                      <a:endParaRPr lang="en-US" sz="1400">
                        <a:latin typeface="Graphein Pro Light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</a:rPr>
                        <a:t>Efficiencies and Internal Cuts</a:t>
                      </a:r>
                      <a:endParaRPr lang="en-US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</a:rPr>
                        <a:t>$11M Administrative Cuts</a:t>
                      </a:r>
                      <a:endParaRPr lang="en-US"/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Non-Muni Cuts</a:t>
                      </a:r>
                      <a:endParaRPr lang="en-US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$7M Constituent Services Reductions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$4M Streets Maintenance Reduction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$3M Safety Work Reductions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Subsidy Reductions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$3M Eliminate/Reduce Tow Subsidies</a:t>
                      </a:r>
                    </a:p>
                    <a:p>
                      <a:pPr marL="285750" marR="0" lvl="0" indent="-28575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$12M Eliminate/Reduce Fare Subsidies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597731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 and accelerating Muni Forward improvements ($3M), and includes differing levels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A87AD94-AC8A-4EE8-B1CC-367D73E343EE}"/>
              </a:ext>
            </a:extLst>
          </p:cNvPr>
          <p:cNvSpPr txBox="1"/>
          <p:nvPr/>
        </p:nvSpPr>
        <p:spPr>
          <a:xfrm>
            <a:off x="419878" y="1425318"/>
            <a:ext cx="852493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Like the previous Packages, this option preserves Muni Service.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Requires significant political support to generate needed revenue across three (3) ballot measures in 2026 and 2028.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Does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NOT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seek additional revenues outside of the ballot, i.e. parking fees.</a:t>
            </a:r>
            <a:endParaRPr kumimoji="0" lang="en-US" sz="1800" b="1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/>
              <a:ea typeface="+mn-ea"/>
              <a:cs typeface="Graphein Pro Light" panose="020B040202020402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Introduces cuts to Non-Muni programs and reduces tow and fare subsidies.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Book" panose="020B0602020204020204" pitchFamily="34" charset="0"/>
              <a:ea typeface="+mn-ea"/>
              <a:cs typeface="Graphein Pro Book" panose="020B0602020204020204" pitchFamily="34" charset="0"/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7B15F90-5A67-E16C-6E80-D426BB1B95A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16842249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38BD7-D09E-0429-5ED9-DD22F1E82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>
            <a:extLst>
              <a:ext uri="{FF2B5EF4-FFF2-40B4-BE49-F238E27FC236}">
                <a16:creationId xmlns:a16="http://schemas.microsoft.com/office/drawing/2014/main" id="{57991EBB-E7AB-91BD-3F8D-47E9D133D35D}"/>
              </a:ext>
            </a:extLst>
          </p:cNvPr>
          <p:cNvSpPr/>
          <p:nvPr/>
        </p:nvSpPr>
        <p:spPr>
          <a:xfrm>
            <a:off x="607888" y="5019098"/>
            <a:ext cx="4130800" cy="1358591"/>
          </a:xfrm>
          <a:prstGeom prst="parallelogram">
            <a:avLst>
              <a:gd name="adj" fmla="val 62262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4D88276B-0054-9E78-F87D-83C68174EC7D}"/>
              </a:ext>
            </a:extLst>
          </p:cNvPr>
          <p:cNvSpPr/>
          <p:nvPr/>
        </p:nvSpPr>
        <p:spPr>
          <a:xfrm>
            <a:off x="3588543" y="4983653"/>
            <a:ext cx="5476399" cy="1430370"/>
          </a:xfrm>
          <a:prstGeom prst="trapezoid">
            <a:avLst>
              <a:gd name="adj" fmla="val 62861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43D43663-DD74-EBF3-C41A-8CCCDDEB62B2}"/>
              </a:ext>
            </a:extLst>
          </p:cNvPr>
          <p:cNvSpPr/>
          <p:nvPr/>
        </p:nvSpPr>
        <p:spPr>
          <a:xfrm>
            <a:off x="1500188" y="4288154"/>
            <a:ext cx="3588623" cy="653240"/>
          </a:xfrm>
          <a:prstGeom prst="parallelogram">
            <a:avLst>
              <a:gd name="adj" fmla="val 64762"/>
            </a:avLst>
          </a:prstGeom>
          <a:solidFill>
            <a:schemeClr val="bg1"/>
          </a:solidFill>
          <a:ln w="38100">
            <a:solidFill>
              <a:srgbClr val="006D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7D967-A70E-229B-C759-FC151190806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E3E1E700-918E-F964-D1F2-03FF185D4D4B}"/>
              </a:ext>
            </a:extLst>
          </p:cNvPr>
          <p:cNvSpPr/>
          <p:nvPr/>
        </p:nvSpPr>
        <p:spPr>
          <a:xfrm>
            <a:off x="1971675" y="3582871"/>
            <a:ext cx="3536004" cy="627580"/>
          </a:xfrm>
          <a:prstGeom prst="parallelogram">
            <a:avLst>
              <a:gd name="adj" fmla="val 64416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4F9D181F-AE4D-92B0-5D08-C79A6E19F3ED}"/>
              </a:ext>
            </a:extLst>
          </p:cNvPr>
          <p:cNvSpPr/>
          <p:nvPr/>
        </p:nvSpPr>
        <p:spPr>
          <a:xfrm>
            <a:off x="4947917" y="3532664"/>
            <a:ext cx="2755427" cy="717663"/>
          </a:xfrm>
          <a:prstGeom prst="trapezoid">
            <a:avLst>
              <a:gd name="adj" fmla="val 62739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2E8AE7BB-75F7-E1C6-64EC-B8A5E90DE69B}"/>
              </a:ext>
            </a:extLst>
          </p:cNvPr>
          <p:cNvSpPr/>
          <p:nvPr/>
        </p:nvSpPr>
        <p:spPr>
          <a:xfrm>
            <a:off x="2812332" y="2100263"/>
            <a:ext cx="3560869" cy="803040"/>
          </a:xfrm>
          <a:prstGeom prst="parallelogram">
            <a:avLst>
              <a:gd name="adj" fmla="val 62844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B3B1BEE7-4B0C-9133-216B-E8BE1EFA04DA}"/>
              </a:ext>
            </a:extLst>
          </p:cNvPr>
          <p:cNvSpPr/>
          <p:nvPr/>
        </p:nvSpPr>
        <p:spPr>
          <a:xfrm>
            <a:off x="2426495" y="2994696"/>
            <a:ext cx="3518891" cy="504861"/>
          </a:xfrm>
          <a:prstGeom prst="parallelogram">
            <a:avLst>
              <a:gd name="adj" fmla="val 62495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8B30F5E6-A879-8BA5-ACCC-66B6C147EE5F}"/>
              </a:ext>
            </a:extLst>
          </p:cNvPr>
          <p:cNvSpPr/>
          <p:nvPr/>
        </p:nvSpPr>
        <p:spPr>
          <a:xfrm>
            <a:off x="5392709" y="2945561"/>
            <a:ext cx="1867722" cy="595051"/>
          </a:xfrm>
          <a:prstGeom prst="trapezoid">
            <a:avLst>
              <a:gd name="adj" fmla="val 63129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C6011791-7892-E823-93AE-13C31B3F5A2F}"/>
              </a:ext>
            </a:extLst>
          </p:cNvPr>
          <p:cNvSpPr/>
          <p:nvPr/>
        </p:nvSpPr>
        <p:spPr>
          <a:xfrm>
            <a:off x="4488655" y="4250654"/>
            <a:ext cx="3672415" cy="727202"/>
          </a:xfrm>
          <a:prstGeom prst="trapezoid">
            <a:avLst>
              <a:gd name="adj" fmla="val 62799"/>
            </a:avLst>
          </a:prstGeom>
          <a:solidFill>
            <a:schemeClr val="bg2">
              <a:lumMod val="2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275D9698-7E92-7CDF-F1E1-700148BE44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05947" y="2996864"/>
            <a:ext cx="1404298" cy="492443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$15M</a:t>
            </a: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62F96660-B3E0-622B-21DE-39F6A89DC7D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91800" y="3615585"/>
            <a:ext cx="1432592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$37M</a:t>
            </a: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DE1EE909-BB94-EAC7-3935-E31C872D6BF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492969" y="4290878"/>
            <a:ext cx="1630253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$43M</a:t>
            </a:r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E2ED6622-D027-13BD-CEFB-E9C954465F5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81118" y="5333642"/>
            <a:ext cx="2598418" cy="648586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Large Ballot Measures: 66%</a:t>
            </a:r>
          </a:p>
        </p:txBody>
      </p:sp>
      <p:sp>
        <p:nvSpPr>
          <p:cNvPr id="63" name="文本框 29">
            <a:extLst>
              <a:ext uri="{FF2B5EF4-FFF2-40B4-BE49-F238E27FC236}">
                <a16:creationId xmlns:a16="http://schemas.microsoft.com/office/drawing/2014/main" id="{E482BA04-6DB5-87DC-B931-6A9BF25DD80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734718" y="3059450"/>
            <a:ext cx="2614293" cy="393542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Subsidy Reductions: 5%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2" name="文本框 29">
            <a:extLst>
              <a:ext uri="{FF2B5EF4-FFF2-40B4-BE49-F238E27FC236}">
                <a16:creationId xmlns:a16="http://schemas.microsoft.com/office/drawing/2014/main" id="{45437125-D653-6898-10A7-31D5F3F7B69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971675" y="4353046"/>
            <a:ext cx="2533201" cy="49130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Small Ballot Measure: 13%</a:t>
            </a:r>
            <a:endParaRPr kumimoji="0" lang="en-US" altLang="zh-CN" sz="1200" b="1" i="0" u="none" strike="noStrike" kern="1200" cap="none" spc="15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Graphein Pro Light" panose="020B0402020204020204" pitchFamily="34" charset="0"/>
              <a:ea typeface="微软雅黑" panose="020B0503020204020204" charset="-122"/>
              <a:cs typeface="Graphein Pro Light" panose="020B0402020204020204" pitchFamily="34" charset="0"/>
            </a:endParaRPr>
          </a:p>
        </p:txBody>
      </p:sp>
      <p:sp>
        <p:nvSpPr>
          <p:cNvPr id="14" name="文本框 27">
            <a:extLst>
              <a:ext uri="{FF2B5EF4-FFF2-40B4-BE49-F238E27FC236}">
                <a16:creationId xmlns:a16="http://schemas.microsoft.com/office/drawing/2014/main" id="{88EE83AF-0322-480E-CA40-B3FEB1C0AED8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712282" y="5196270"/>
            <a:ext cx="3223242" cy="923330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$211M</a:t>
            </a: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89C2E6A7-E37D-53B5-7221-E911EAC6A69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139653" y="3643519"/>
            <a:ext cx="3068550" cy="521103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Efficiencies &amp; Internal Cuts: 12%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D9563112-9CB8-45CE-2EE5-336FDCB5274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67234" y="2206259"/>
            <a:ext cx="1925735" cy="57938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>
                    <a:lumMod val="75000"/>
                  </a:srgbClr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Non-Muni Cuts: 4%</a:t>
            </a:r>
            <a:endParaRPr kumimoji="0" lang="en-US" altLang="zh-CN" sz="1200" b="1" i="0" u="none" strike="noStrike" kern="1200" cap="none" spc="150" normalizeH="0" baseline="0" noProof="0">
              <a:ln>
                <a:noFill/>
              </a:ln>
              <a:solidFill>
                <a:srgbClr val="0072BA">
                  <a:lumMod val="75000"/>
                </a:srgbClr>
              </a:solidFill>
              <a:effectLst/>
              <a:uLnTx/>
              <a:uFillTx/>
              <a:latin typeface="Graphein Pro Light" panose="020B0402020204020204" pitchFamily="34" charset="0"/>
              <a:ea typeface="微软雅黑" panose="020B0503020204020204" charset="-122"/>
              <a:cs typeface="Graphein Pro Light" panose="020B04020202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BB8B13-71AC-04FF-3DA0-805985E2A7AC}"/>
              </a:ext>
            </a:extLst>
          </p:cNvPr>
          <p:cNvSpPr/>
          <p:nvPr/>
        </p:nvSpPr>
        <p:spPr>
          <a:xfrm rot="8922428">
            <a:off x="6415555" y="1987755"/>
            <a:ext cx="239012" cy="31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84C129CE-779E-9D2B-B033-FC57DA5CF445}"/>
              </a:ext>
            </a:extLst>
          </p:cNvPr>
          <p:cNvSpPr/>
          <p:nvPr/>
        </p:nvSpPr>
        <p:spPr>
          <a:xfrm>
            <a:off x="5762626" y="2053545"/>
            <a:ext cx="1122554" cy="889667"/>
          </a:xfrm>
          <a:prstGeom prst="triangle">
            <a:avLst>
              <a:gd name="adj" fmla="val 50238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52" name="文本框 16">
            <a:extLst>
              <a:ext uri="{FF2B5EF4-FFF2-40B4-BE49-F238E27FC236}">
                <a16:creationId xmlns:a16="http://schemas.microsoft.com/office/drawing/2014/main" id="{B2F62B67-71C9-977D-858D-DC7FDD52213C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906502" y="2579976"/>
            <a:ext cx="803185" cy="276999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$14M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E34CF5DA-8108-EB3C-3614-429EB7FCE428}"/>
              </a:ext>
            </a:extLst>
          </p:cNvPr>
          <p:cNvSpPr txBox="1"/>
          <p:nvPr/>
        </p:nvSpPr>
        <p:spPr>
          <a:xfrm>
            <a:off x="259644" y="179345"/>
            <a:ext cx="8569396" cy="1757917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C: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Protecting Muni Service – Minimizing Cuts for Riders 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in which Muni service cuts for riders are avoided. This requires a high level of political support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for voter approval of two large-ballot measures in 2026 and a smaller measure in 2028. It avoids new parking fees but includes reductions in fare subsidies, tow subsidies, and street safety cuts.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Bold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D2EE7DE-CB48-4CAD-E052-4C4D853E0BD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317569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F4122-150D-0770-EA13-F0F8D00B0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5E743-A270-746E-8E11-33A279903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2" y="278770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D: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More Reliance on Non-Ballot Revenue 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44173-E0CB-79A7-AE5B-30730679905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ED9438-FF94-6CE5-93B8-8CD4E5DBE8E3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FD100A-BF9E-284A-1275-F435E1EA9037}"/>
              </a:ext>
            </a:extLst>
          </p:cNvPr>
          <p:cNvSpPr txBox="1"/>
          <p:nvPr/>
        </p:nvSpPr>
        <p:spPr>
          <a:xfrm>
            <a:off x="266696" y="1333141"/>
            <a:ext cx="8610600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Dependent on Regional Discussions, this package demonstrates what is needed if the smaller regional revenue measure is implemented.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Proposes a Small ballot measure in 2028 totaling $25M.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Requires multiple parking fees, Muni and non-Muni service cuts to make up for lost revenue.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DE5CDCF-585C-B4D7-E131-AD1DBE90215B}"/>
              </a:ext>
            </a:extLst>
          </p:cNvPr>
          <p:cNvGraphicFramePr>
            <a:graphicFrameLocks noGrp="1"/>
          </p:cNvGraphicFramePr>
          <p:nvPr/>
        </p:nvGraphicFramePr>
        <p:xfrm>
          <a:off x="435389" y="2919326"/>
          <a:ext cx="8273214" cy="332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$88M Regional Revenue Measure (Option 1A) 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$80M Local Parcel Tax ($0.114/sq ft) </a:t>
                      </a:r>
                    </a:p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Small Ballot Measure (2028)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$25M in Total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Non-Ballot Revenues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$30M SF Visitor Paid Parking (2028+)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$6M Extend Paid Parking to Sunday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$8M Extend Paid Parking to 10 p.m.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$5M Increase Residential Parking Permit Fee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Efficiencies &amp; Internal Cuts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$14M Administrative Cuts</a:t>
                      </a: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$4M Automated Parking Enforcement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Non-Muni Cuts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$7M Constituent Services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$4M Streets Maintenance Reduction</a:t>
                      </a:r>
                    </a:p>
                    <a:p>
                      <a:pPr marL="0" indent="0" rtl="0" fontAlgn="base">
                        <a:buFont typeface="Arial" panose="020B0604020202020204" pitchFamily="34" charset="0"/>
                        <a:buNone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Muni Service Cuts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$23M Muni Service Cuts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 and accelerating Muni Forward improvements ($3M); and includes differing levels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83FEA73-0521-A916-8BD2-A7D3F03F35B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803716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68712-C2D3-5F90-36DB-E6AE8B6F6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arallelogram 66">
            <a:extLst>
              <a:ext uri="{FF2B5EF4-FFF2-40B4-BE49-F238E27FC236}">
                <a16:creationId xmlns:a16="http://schemas.microsoft.com/office/drawing/2014/main" id="{7C0677BB-9C99-7338-FF81-5463FC760DB0}"/>
              </a:ext>
            </a:extLst>
          </p:cNvPr>
          <p:cNvSpPr/>
          <p:nvPr/>
        </p:nvSpPr>
        <p:spPr>
          <a:xfrm>
            <a:off x="473867" y="5394241"/>
            <a:ext cx="3883821" cy="980365"/>
          </a:xfrm>
          <a:prstGeom prst="parallelogram">
            <a:avLst>
              <a:gd name="adj" fmla="val 62753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7D6B6D6C-B769-37DA-F434-29E5876F173C}"/>
              </a:ext>
            </a:extLst>
          </p:cNvPr>
          <p:cNvSpPr/>
          <p:nvPr/>
        </p:nvSpPr>
        <p:spPr>
          <a:xfrm>
            <a:off x="3596404" y="5352245"/>
            <a:ext cx="5475990" cy="1071854"/>
          </a:xfrm>
          <a:prstGeom prst="trapezoid">
            <a:avLst>
              <a:gd name="adj" fmla="val 6293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E2536638-0B63-18C2-48A3-0E0214D14CEF}"/>
              </a:ext>
            </a:extLst>
          </p:cNvPr>
          <p:cNvSpPr/>
          <p:nvPr/>
        </p:nvSpPr>
        <p:spPr>
          <a:xfrm>
            <a:off x="1140619" y="4665543"/>
            <a:ext cx="3609976" cy="643457"/>
          </a:xfrm>
          <a:prstGeom prst="parallelogram">
            <a:avLst>
              <a:gd name="adj" fmla="val 62714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8E21C85F-3CE4-253E-5C0A-0F203699B2DE}"/>
              </a:ext>
            </a:extLst>
          </p:cNvPr>
          <p:cNvSpPr/>
          <p:nvPr/>
        </p:nvSpPr>
        <p:spPr>
          <a:xfrm>
            <a:off x="4273642" y="4626819"/>
            <a:ext cx="4115502" cy="718170"/>
          </a:xfrm>
          <a:prstGeom prst="trapezoid">
            <a:avLst>
              <a:gd name="adj" fmla="val 62740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88DFD9AF-1178-3AB9-D621-DB5734A78A89}"/>
              </a:ext>
            </a:extLst>
          </p:cNvPr>
          <p:cNvSpPr/>
          <p:nvPr/>
        </p:nvSpPr>
        <p:spPr>
          <a:xfrm>
            <a:off x="2465709" y="2652276"/>
            <a:ext cx="3608758" cy="491362"/>
          </a:xfrm>
          <a:prstGeom prst="parallelogram">
            <a:avLst>
              <a:gd name="adj" fmla="val 62673"/>
            </a:avLst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69671712-E08A-8114-8BA5-7128F3A3012B}"/>
              </a:ext>
            </a:extLst>
          </p:cNvPr>
          <p:cNvSpPr/>
          <p:nvPr/>
        </p:nvSpPr>
        <p:spPr>
          <a:xfrm>
            <a:off x="5617370" y="2584259"/>
            <a:ext cx="1423986" cy="617999"/>
          </a:xfrm>
          <a:prstGeom prst="trapezoid">
            <a:avLst>
              <a:gd name="adj" fmla="val 62563"/>
            </a:avLst>
          </a:prstGeom>
          <a:solidFill>
            <a:schemeClr val="accent4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348781FF-AC95-C515-0C4D-03CBCEF3E4DC}"/>
              </a:ext>
            </a:extLst>
          </p:cNvPr>
          <p:cNvSpPr/>
          <p:nvPr/>
        </p:nvSpPr>
        <p:spPr>
          <a:xfrm>
            <a:off x="2025118" y="3219238"/>
            <a:ext cx="3679253" cy="652530"/>
          </a:xfrm>
          <a:prstGeom prst="parallelogram">
            <a:avLst>
              <a:gd name="adj" fmla="val 63444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2" name="Trapezoid 71">
            <a:extLst>
              <a:ext uri="{FF2B5EF4-FFF2-40B4-BE49-F238E27FC236}">
                <a16:creationId xmlns:a16="http://schemas.microsoft.com/office/drawing/2014/main" id="{09E72B15-0BD7-7998-CCE2-41357775CA22}"/>
              </a:ext>
            </a:extLst>
          </p:cNvPr>
          <p:cNvSpPr/>
          <p:nvPr/>
        </p:nvSpPr>
        <p:spPr>
          <a:xfrm>
            <a:off x="5176289" y="3180246"/>
            <a:ext cx="2312741" cy="732457"/>
          </a:xfrm>
          <a:prstGeom prst="trapezoid">
            <a:avLst>
              <a:gd name="adj" fmla="val 62758"/>
            </a:avLst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06B158B9-2BF6-B97B-E2CA-BE92FB0579DE}"/>
              </a:ext>
            </a:extLst>
          </p:cNvPr>
          <p:cNvSpPr/>
          <p:nvPr/>
        </p:nvSpPr>
        <p:spPr>
          <a:xfrm>
            <a:off x="1593055" y="3951427"/>
            <a:ext cx="3679253" cy="635979"/>
          </a:xfrm>
          <a:prstGeom prst="parallelogram">
            <a:avLst>
              <a:gd name="adj" fmla="val 61985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8" name="文本框 29">
            <a:extLst>
              <a:ext uri="{FF2B5EF4-FFF2-40B4-BE49-F238E27FC236}">
                <a16:creationId xmlns:a16="http://schemas.microsoft.com/office/drawing/2014/main" id="{2DEB4D1F-00EC-5A17-2AFB-50548C97A92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14134" y="4054951"/>
            <a:ext cx="3037266" cy="38533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Efficiencies &amp; Internal Cuts: 14%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566BB097-F254-B30B-B60F-AFE477CB4372}"/>
              </a:ext>
            </a:extLst>
          </p:cNvPr>
          <p:cNvSpPr/>
          <p:nvPr/>
        </p:nvSpPr>
        <p:spPr>
          <a:xfrm>
            <a:off x="4725842" y="3915013"/>
            <a:ext cx="3208483" cy="708535"/>
          </a:xfrm>
          <a:prstGeom prst="trapezoid">
            <a:avLst>
              <a:gd name="adj" fmla="val 62698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16CE8-161D-38F1-5D65-8E17A401E67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E1962AC8-4C57-0D9E-8ACF-27330CA58C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96609" y="3911235"/>
            <a:ext cx="1465507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$44M</a:t>
            </a:r>
          </a:p>
        </p:txBody>
      </p:sp>
      <p:sp>
        <p:nvSpPr>
          <p:cNvPr id="32" name="文本框 16">
            <a:extLst>
              <a:ext uri="{FF2B5EF4-FFF2-40B4-BE49-F238E27FC236}">
                <a16:creationId xmlns:a16="http://schemas.microsoft.com/office/drawing/2014/main" id="{135D325F-C1B4-57FE-D783-3FAFBF428E6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737173" y="3284201"/>
            <a:ext cx="1163780" cy="553998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$23M</a:t>
            </a: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5C5DDCA8-546F-C3EB-132A-FE8F40FD50A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617370" y="4654418"/>
            <a:ext cx="1420261" cy="677108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$49M</a:t>
            </a: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3AB2F53D-043C-B7B3-8238-23E74E590E5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167169" y="5422758"/>
            <a:ext cx="2215350" cy="923330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$168M</a:t>
            </a:r>
          </a:p>
        </p:txBody>
      </p:sp>
      <p:sp>
        <p:nvSpPr>
          <p:cNvPr id="52" name="文本框 16">
            <a:extLst>
              <a:ext uri="{FF2B5EF4-FFF2-40B4-BE49-F238E27FC236}">
                <a16:creationId xmlns:a16="http://schemas.microsoft.com/office/drawing/2014/main" id="{ABA23C3B-3D32-7D60-EC98-672A8CB8FBA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940452" y="2780207"/>
            <a:ext cx="702442" cy="276999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$25M</a:t>
            </a:r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4E31C344-B8C7-12AC-B3EB-9005A304B2C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64376" y="5615626"/>
            <a:ext cx="2716815" cy="480578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Large Ballot Measures: 53%</a:t>
            </a:r>
          </a:p>
        </p:txBody>
      </p:sp>
      <p:sp>
        <p:nvSpPr>
          <p:cNvPr id="54" name="文本框 29">
            <a:extLst>
              <a:ext uri="{FF2B5EF4-FFF2-40B4-BE49-F238E27FC236}">
                <a16:creationId xmlns:a16="http://schemas.microsoft.com/office/drawing/2014/main" id="{358EC553-C461-2AFD-D125-C35A621197E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14134" y="4767837"/>
            <a:ext cx="2543554" cy="436134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Non-Ballot Revenues: 15%</a:t>
            </a:r>
          </a:p>
        </p:txBody>
      </p:sp>
      <p:sp>
        <p:nvSpPr>
          <p:cNvPr id="63" name="文本框 29">
            <a:extLst>
              <a:ext uri="{FF2B5EF4-FFF2-40B4-BE49-F238E27FC236}">
                <a16:creationId xmlns:a16="http://schemas.microsoft.com/office/drawing/2014/main" id="{C107ABB3-FFAA-A92B-DA3A-C007BB98E929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242125" y="3403635"/>
            <a:ext cx="3089141" cy="29558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2F9FB9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Muni Service Cuts: 7%</a:t>
            </a:r>
          </a:p>
        </p:txBody>
      </p:sp>
      <p:sp>
        <p:nvSpPr>
          <p:cNvPr id="64" name="文本框 29">
            <a:extLst>
              <a:ext uri="{FF2B5EF4-FFF2-40B4-BE49-F238E27FC236}">
                <a16:creationId xmlns:a16="http://schemas.microsoft.com/office/drawing/2014/main" id="{4E8A3107-EB05-C32C-B543-5E09CAB1859B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33700" y="2756477"/>
            <a:ext cx="2466464" cy="27250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9244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Small Ballot Measure: 8%</a:t>
            </a:r>
          </a:p>
        </p:txBody>
      </p:sp>
      <p:sp>
        <p:nvSpPr>
          <p:cNvPr id="75" name="Parallelogram 74">
            <a:extLst>
              <a:ext uri="{FF2B5EF4-FFF2-40B4-BE49-F238E27FC236}">
                <a16:creationId xmlns:a16="http://schemas.microsoft.com/office/drawing/2014/main" id="{5A7DC10D-A0AD-5193-89EC-F7A64EDCE327}"/>
              </a:ext>
            </a:extLst>
          </p:cNvPr>
          <p:cNvSpPr/>
          <p:nvPr/>
        </p:nvSpPr>
        <p:spPr>
          <a:xfrm>
            <a:off x="2817018" y="2114550"/>
            <a:ext cx="3488531" cy="458067"/>
          </a:xfrm>
          <a:prstGeom prst="parallelogram">
            <a:avLst>
              <a:gd name="adj" fmla="val 63012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11179CC0-FC75-2990-B457-E0873B0FB3C3}"/>
              </a:ext>
            </a:extLst>
          </p:cNvPr>
          <p:cNvSpPr/>
          <p:nvPr/>
        </p:nvSpPr>
        <p:spPr>
          <a:xfrm>
            <a:off x="5988844" y="2072643"/>
            <a:ext cx="681128" cy="538063"/>
          </a:xfrm>
          <a:prstGeom prst="triangle">
            <a:avLst>
              <a:gd name="adj" fmla="val 50285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6" name="文本框 29">
            <a:extLst>
              <a:ext uri="{FF2B5EF4-FFF2-40B4-BE49-F238E27FC236}">
                <a16:creationId xmlns:a16="http://schemas.microsoft.com/office/drawing/2014/main" id="{D0FC49D0-D42A-D84B-5134-A3CCC8DB21C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90894" y="2171626"/>
            <a:ext cx="1864578" cy="332665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>
                    <a:lumMod val="75000"/>
                  </a:srgbClr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Non-Muni Cuts: 3%</a:t>
            </a:r>
          </a:p>
        </p:txBody>
      </p:sp>
      <p:sp>
        <p:nvSpPr>
          <p:cNvPr id="53" name="文本框 16">
            <a:extLst>
              <a:ext uri="{FF2B5EF4-FFF2-40B4-BE49-F238E27FC236}">
                <a16:creationId xmlns:a16="http://schemas.microsoft.com/office/drawing/2014/main" id="{DF71F1FF-18F1-DB1E-185C-3076898C6B8A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096190" y="2390164"/>
            <a:ext cx="433196" cy="192360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$11M</a:t>
            </a: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B1CBDD88-ABBC-DFEC-CD0C-52837705060F}"/>
              </a:ext>
            </a:extLst>
          </p:cNvPr>
          <p:cNvSpPr txBox="1"/>
          <p:nvPr/>
        </p:nvSpPr>
        <p:spPr>
          <a:xfrm>
            <a:off x="259644" y="179345"/>
            <a:ext cx="8528120" cy="1497846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D: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More Reliance on Non-Ballot Revenue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 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with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some Muni service cuts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 This depends less on the ballot for revenues and requires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expanded and increased parking fees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 Political support is still needed for three ballot initiatives over multiple elections in 2026 and 2028.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F5556">
                  <a:lumMod val="75000"/>
                </a:srgbClr>
              </a:solidFill>
              <a:effectLst/>
              <a:uLnTx/>
              <a:uFillTx/>
              <a:latin typeface="Graphein Pro Bold"/>
              <a:ea typeface="+mn-ea"/>
              <a:cs typeface="Graphein Pro Light" panose="020B0402020204020204" pitchFamily="34" charset="0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98D2DFF-3569-0F7C-8813-846E596B62D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2688714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5D27A2A-B9CB-0143-84CB-0D0594BD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47" y="355061"/>
            <a:ext cx="8425742" cy="628300"/>
          </a:xfrm>
        </p:spPr>
        <p:txBody>
          <a:bodyPr>
            <a:noAutofit/>
          </a:bodyPr>
          <a:lstStyle/>
          <a:p>
            <a:r>
              <a:rPr lang="en-US" sz="3600"/>
              <a:t>March Muni Ridership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8C3094-9F47-F8A7-2252-3039A3968CC2}"/>
              </a:ext>
            </a:extLst>
          </p:cNvPr>
          <p:cNvSpPr txBox="1"/>
          <p:nvPr/>
        </p:nvSpPr>
        <p:spPr>
          <a:xfrm>
            <a:off x="127997" y="6113207"/>
            <a:ext cx="88880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Graphein Pro Light" panose="020B0402020204020204" pitchFamily="34" charset="0"/>
                <a:cs typeface="Graphein Pro Light" panose="020B0402020204020204" pitchFamily="34" charset="0"/>
              </a:rPr>
              <a:t>Note: Excludes cable cars and historic streetcars. </a:t>
            </a:r>
            <a:endParaRPr lang="en-US" sz="12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7BB031A-37A9-9F16-1052-DB0EF5A61C5E}"/>
              </a:ext>
            </a:extLst>
          </p:cNvPr>
          <p:cNvGraphicFramePr/>
          <p:nvPr/>
        </p:nvGraphicFramePr>
        <p:xfrm>
          <a:off x="528810" y="1030014"/>
          <a:ext cx="8154336" cy="5033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54458B-50F2-A8D2-08B1-E146FE1586B7}"/>
              </a:ext>
            </a:extLst>
          </p:cNvPr>
          <p:cNvSpPr txBox="1"/>
          <p:nvPr/>
        </p:nvSpPr>
        <p:spPr>
          <a:xfrm rot="16200000">
            <a:off x="-808172" y="3101209"/>
            <a:ext cx="2114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Average Daily Boardings</a:t>
            </a: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363D6E8A-E48C-25BD-A8C1-B24929DD4EFE}"/>
              </a:ext>
            </a:extLst>
          </p:cNvPr>
          <p:cNvSpPr txBox="1">
            <a:spLocks/>
          </p:cNvSpPr>
          <p:nvPr/>
        </p:nvSpPr>
        <p:spPr>
          <a:xfrm>
            <a:off x="6339013" y="183851"/>
            <a:ext cx="2791634" cy="1374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 algn="ctr"/>
            <a:r>
              <a:rPr lang="en-US" sz="3600"/>
              <a:t>495,000</a:t>
            </a:r>
          </a:p>
          <a:p>
            <a:pPr algn="ctr"/>
            <a:r>
              <a:rPr lang="en-US" sz="1600"/>
              <a:t>74% ridership recovery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Weekday</a:t>
            </a: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6F6FB10A-604D-41EE-4367-87953D7A78A3}"/>
              </a:ext>
            </a:extLst>
          </p:cNvPr>
          <p:cNvSpPr txBox="1">
            <a:spLocks/>
          </p:cNvSpPr>
          <p:nvPr/>
        </p:nvSpPr>
        <p:spPr>
          <a:xfrm>
            <a:off x="6312385" y="3345484"/>
            <a:ext cx="3007212" cy="126887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</a:lstStyle>
          <a:p>
            <a:pPr algn="ctr"/>
            <a:r>
              <a:rPr lang="en-US" sz="3600">
                <a:solidFill>
                  <a:schemeClr val="accent4"/>
                </a:solidFill>
              </a:rPr>
              <a:t>331,000</a:t>
            </a:r>
          </a:p>
          <a:p>
            <a:pPr algn="ctr"/>
            <a:r>
              <a:rPr lang="en-US" sz="1600">
                <a:solidFill>
                  <a:schemeClr val="accent4"/>
                </a:solidFill>
              </a:rPr>
              <a:t>90% ridership recovery</a:t>
            </a:r>
          </a:p>
          <a:p>
            <a:pPr algn="ctr"/>
            <a:r>
              <a:rPr lang="en-US" sz="1600">
                <a:solidFill>
                  <a:schemeClr val="tx2"/>
                </a:solidFill>
              </a:rPr>
              <a:t>Weekend</a:t>
            </a:r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14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2E33-B318-1ECA-0B3B-62AA68FFE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166E-4D74-B86B-2D6B-F9F90FE0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2" y="278770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E: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Cuts Due to Less Opportunity at the Ballot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D19E09-01BA-3276-E30F-A622E1A7BE3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EC1C40C-AD43-DA1D-BB4F-AEDC78F7363A}"/>
              </a:ext>
            </a:extLst>
          </p:cNvPr>
          <p:cNvSpPr txBox="1">
            <a:spLocks/>
          </p:cNvSpPr>
          <p:nvPr/>
        </p:nvSpPr>
        <p:spPr>
          <a:xfrm>
            <a:off x="142249" y="1794679"/>
            <a:ext cx="8886088" cy="9455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/>
              <a:ea typeface="+mn-ea"/>
              <a:cs typeface="Segoe UI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087A572-8A28-2B8E-6A7E-8ABC476EF10E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0FFECC-85B3-55E2-4BA4-6FE94071925F}"/>
              </a:ext>
            </a:extLst>
          </p:cNvPr>
          <p:cNvSpPr txBox="1"/>
          <p:nvPr/>
        </p:nvSpPr>
        <p:spPr>
          <a:xfrm>
            <a:off x="338918" y="1502106"/>
            <a:ext cx="849275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Includes the smaller regional revenue measure and a complementary Local Sales Tax.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Eliminates any smaller ballot measure in 2028 given limited political support.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Requires expansion of Pay or Permit and Sunday Paid Parking.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Additional Muni service cuts are required to close the gap.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5E910C4-B935-F7FC-57A2-B196565A5C3C}"/>
              </a:ext>
            </a:extLst>
          </p:cNvPr>
          <p:cNvGraphicFramePr>
            <a:graphicFrameLocks noGrp="1"/>
          </p:cNvGraphicFramePr>
          <p:nvPr/>
        </p:nvGraphicFramePr>
        <p:xfrm>
          <a:off x="434111" y="2979943"/>
          <a:ext cx="8273214" cy="3150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407376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1974211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$88M Regional Revenue Measure (Option 1A)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$99M Local Sales Tax (1/2-cent)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endParaRPr lang="en-US" sz="1400">
                        <a:latin typeface="Graphein Pro Light"/>
                        <a:cs typeface="Graphein Pro Light" panose="020B0402020204020204" pitchFamily="34" charset="0"/>
                      </a:endParaRP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Non-Ballot Revenues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$30M SF Visitor Paid Parking (2028+)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$6M Extend Paid Parking to Sunday</a:t>
                      </a:r>
                    </a:p>
                    <a:p>
                      <a:pPr marL="0" indent="0">
                        <a:buNone/>
                      </a:pPr>
                      <a:endParaRPr lang="en-US" sz="1400">
                        <a:latin typeface="Graphein Pro Light"/>
                        <a:cs typeface="Graphein Pro Light" panose="020B0402020204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</a:rPr>
                        <a:t>Efficiencies &amp; Internal Cuts</a:t>
                      </a:r>
                      <a:endParaRPr lang="en-US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$16M Administrative Cuts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Non-Muni Cuts</a:t>
                      </a:r>
                      <a:endParaRPr lang="en-US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$7M Constituent Services Reductions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$4M Streets Maintenance Reductions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Muni Service Cuts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$41M Muni Service Cuts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Subsidy Reductions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$3M Eliminate/Reduce Tow Subsidies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564060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 and accelerating Muni Forward improvements ($3M); and includes differing amounts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747633C-8717-3F65-38CF-FF7C065CD78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273972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70A97-BDAB-6074-017F-9FE97806D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42E640F-B90F-763F-2F71-F568CF6EA00C}"/>
              </a:ext>
            </a:extLst>
          </p:cNvPr>
          <p:cNvSpPr/>
          <p:nvPr/>
        </p:nvSpPr>
        <p:spPr>
          <a:xfrm>
            <a:off x="645318" y="5209908"/>
            <a:ext cx="3820113" cy="1166052"/>
          </a:xfrm>
          <a:prstGeom prst="parallelogram">
            <a:avLst>
              <a:gd name="adj" fmla="val 62386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9" name="Trapezoid 8">
            <a:extLst>
              <a:ext uri="{FF2B5EF4-FFF2-40B4-BE49-F238E27FC236}">
                <a16:creationId xmlns:a16="http://schemas.microsoft.com/office/drawing/2014/main" id="{C6CEA11F-20A8-CEA5-C1B3-7796EEB69DCF}"/>
              </a:ext>
            </a:extLst>
          </p:cNvPr>
          <p:cNvSpPr/>
          <p:nvPr/>
        </p:nvSpPr>
        <p:spPr>
          <a:xfrm>
            <a:off x="3595687" y="5180033"/>
            <a:ext cx="5464493" cy="1226228"/>
          </a:xfrm>
          <a:prstGeom prst="trapezoid">
            <a:avLst>
              <a:gd name="adj" fmla="val 62853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802B8E46-E7AB-319D-784D-5CEEBC78F9FB}"/>
              </a:ext>
            </a:extLst>
          </p:cNvPr>
          <p:cNvSpPr/>
          <p:nvPr/>
        </p:nvSpPr>
        <p:spPr>
          <a:xfrm>
            <a:off x="1409700" y="4435954"/>
            <a:ext cx="3483322" cy="708210"/>
          </a:xfrm>
          <a:prstGeom prst="parallelogram">
            <a:avLst>
              <a:gd name="adj" fmla="val 62593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DAF467-B97F-13A5-4AC6-6BB261FB5DB3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6B16C0A6-47F6-45BE-F896-82A1FBC99F94}"/>
              </a:ext>
            </a:extLst>
          </p:cNvPr>
          <p:cNvSpPr/>
          <p:nvPr/>
        </p:nvSpPr>
        <p:spPr>
          <a:xfrm>
            <a:off x="1935166" y="3704680"/>
            <a:ext cx="3471044" cy="653939"/>
          </a:xfrm>
          <a:prstGeom prst="parallelogram">
            <a:avLst>
              <a:gd name="adj" fmla="val 64035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2E793C9C-BDBF-2BA2-8ECF-3812C8C035E6}"/>
              </a:ext>
            </a:extLst>
          </p:cNvPr>
          <p:cNvSpPr/>
          <p:nvPr/>
        </p:nvSpPr>
        <p:spPr>
          <a:xfrm>
            <a:off x="4852988" y="3653682"/>
            <a:ext cx="2943224" cy="745155"/>
          </a:xfrm>
          <a:prstGeom prst="trapezoid">
            <a:avLst>
              <a:gd name="adj" fmla="val 62494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5" name="Parallelogram 74">
            <a:extLst>
              <a:ext uri="{FF2B5EF4-FFF2-40B4-BE49-F238E27FC236}">
                <a16:creationId xmlns:a16="http://schemas.microsoft.com/office/drawing/2014/main" id="{CF70D088-FE2A-01AE-542D-A8522C2F12EB}"/>
              </a:ext>
            </a:extLst>
          </p:cNvPr>
          <p:cNvSpPr/>
          <p:nvPr/>
        </p:nvSpPr>
        <p:spPr>
          <a:xfrm>
            <a:off x="3206692" y="2100977"/>
            <a:ext cx="3148864" cy="185014"/>
          </a:xfrm>
          <a:prstGeom prst="parallelogram">
            <a:avLst>
              <a:gd name="adj" fmla="val 68256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10CC1FF0-2BE6-8466-D3A3-884CAFD0CBDE}"/>
              </a:ext>
            </a:extLst>
          </p:cNvPr>
          <p:cNvSpPr/>
          <p:nvPr/>
        </p:nvSpPr>
        <p:spPr>
          <a:xfrm>
            <a:off x="2854652" y="2370149"/>
            <a:ext cx="3319543" cy="518664"/>
          </a:xfrm>
          <a:prstGeom prst="parallelogram">
            <a:avLst>
              <a:gd name="adj" fmla="val 59170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7628E58A-F6F7-07FB-1D24-3D59EB9CEE3C}"/>
              </a:ext>
            </a:extLst>
          </p:cNvPr>
          <p:cNvSpPr/>
          <p:nvPr/>
        </p:nvSpPr>
        <p:spPr>
          <a:xfrm>
            <a:off x="5782391" y="2325532"/>
            <a:ext cx="1089897" cy="601061"/>
          </a:xfrm>
          <a:prstGeom prst="trapezoid">
            <a:avLst>
              <a:gd name="adj" fmla="val 6272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D13D8EC1-B5B5-05DE-1CD8-1813E53C9961}"/>
              </a:ext>
            </a:extLst>
          </p:cNvPr>
          <p:cNvSpPr/>
          <p:nvPr/>
        </p:nvSpPr>
        <p:spPr>
          <a:xfrm>
            <a:off x="2410925" y="2967770"/>
            <a:ext cx="3442187" cy="645609"/>
          </a:xfrm>
          <a:prstGeom prst="parallelogram">
            <a:avLst>
              <a:gd name="adj" fmla="val 61188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1F57783C-E673-2D40-A704-865B485EFCB0}"/>
              </a:ext>
            </a:extLst>
          </p:cNvPr>
          <p:cNvSpPr/>
          <p:nvPr/>
        </p:nvSpPr>
        <p:spPr>
          <a:xfrm>
            <a:off x="5324264" y="2929116"/>
            <a:ext cx="2001933" cy="723533"/>
          </a:xfrm>
          <a:prstGeom prst="trapezoid">
            <a:avLst>
              <a:gd name="adj" fmla="val 62676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4E3337AA-D53D-6ED9-FA33-45DED5C552EC}"/>
              </a:ext>
            </a:extLst>
          </p:cNvPr>
          <p:cNvSpPr/>
          <p:nvPr/>
        </p:nvSpPr>
        <p:spPr>
          <a:xfrm>
            <a:off x="4364831" y="4399263"/>
            <a:ext cx="3924301" cy="780344"/>
          </a:xfrm>
          <a:prstGeom prst="trapezoid">
            <a:avLst>
              <a:gd name="adj" fmla="val 62858"/>
            </a:avLst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93B1F179-5200-E4A8-9929-0EE354D25EC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246107" y="3033600"/>
            <a:ext cx="2084853" cy="55399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$35M</a:t>
            </a: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AD7EF4F8-93F0-7EBE-3783-81C184B6BEB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350550" y="3674304"/>
            <a:ext cx="1884261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$36M</a:t>
            </a: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41A2C238-CB37-F1D4-BE1A-52D574995C4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507847" y="4445694"/>
            <a:ext cx="1577822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$41M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B5C55F98-D818-08BF-A375-EF9D1A5E988E}"/>
              </a:ext>
            </a:extLst>
          </p:cNvPr>
          <p:cNvSpPr/>
          <p:nvPr/>
        </p:nvSpPr>
        <p:spPr>
          <a:xfrm>
            <a:off x="6143680" y="2045317"/>
            <a:ext cx="367667" cy="283769"/>
          </a:xfrm>
          <a:prstGeom prst="triangle">
            <a:avLst>
              <a:gd name="adj" fmla="val 50701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52" name="文本框 16">
            <a:extLst>
              <a:ext uri="{FF2B5EF4-FFF2-40B4-BE49-F238E27FC236}">
                <a16:creationId xmlns:a16="http://schemas.microsoft.com/office/drawing/2014/main" id="{6C6516B2-ACE6-16C4-8C7D-957F2D5F3D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995784" y="2541265"/>
            <a:ext cx="548228" cy="276999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$11M</a:t>
            </a:r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D5E05B80-80BD-7794-F757-8E7390A4961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231967" y="5415294"/>
            <a:ext cx="2438721" cy="648586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Large Ballot Measures: 58%</a:t>
            </a:r>
          </a:p>
        </p:txBody>
      </p:sp>
      <p:sp>
        <p:nvSpPr>
          <p:cNvPr id="63" name="文本框 29">
            <a:extLst>
              <a:ext uri="{FF2B5EF4-FFF2-40B4-BE49-F238E27FC236}">
                <a16:creationId xmlns:a16="http://schemas.microsoft.com/office/drawing/2014/main" id="{F423EB66-D2B4-E6BF-4A89-582B2292317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29517" y="2970732"/>
            <a:ext cx="2978345" cy="663596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Efficiencies &amp; Internal Cuts: 11%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156AE58-1FA0-BF0E-1331-B29E07681148}"/>
              </a:ext>
            </a:extLst>
          </p:cNvPr>
          <p:cNvSpPr/>
          <p:nvPr/>
        </p:nvSpPr>
        <p:spPr>
          <a:xfrm rot="8922428">
            <a:off x="6212824" y="1729169"/>
            <a:ext cx="329261" cy="240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8" name="文本框 29">
            <a:extLst>
              <a:ext uri="{FF2B5EF4-FFF2-40B4-BE49-F238E27FC236}">
                <a16:creationId xmlns:a16="http://schemas.microsoft.com/office/drawing/2014/main" id="{9037176D-17F8-DC2F-E1BF-FDD3D9AE3D6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88398" y="2140650"/>
            <a:ext cx="2309181" cy="126117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4F5556">
                    <a:lumMod val="100000"/>
                  </a:srgbClr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Subsidy Reductions: 1%</a:t>
            </a:r>
          </a:p>
        </p:txBody>
      </p:sp>
      <p:sp>
        <p:nvSpPr>
          <p:cNvPr id="2" name="文本框 29">
            <a:extLst>
              <a:ext uri="{FF2B5EF4-FFF2-40B4-BE49-F238E27FC236}">
                <a16:creationId xmlns:a16="http://schemas.microsoft.com/office/drawing/2014/main" id="{AE8E6AE8-7A11-4010-198E-BA19B372C58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081335" y="4673145"/>
            <a:ext cx="2220529" cy="192781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2F9FB9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Muni Service Cuts: 15%</a:t>
            </a:r>
          </a:p>
        </p:txBody>
      </p:sp>
      <p:sp>
        <p:nvSpPr>
          <p:cNvPr id="14" name="文本框 27">
            <a:extLst>
              <a:ext uri="{FF2B5EF4-FFF2-40B4-BE49-F238E27FC236}">
                <a16:creationId xmlns:a16="http://schemas.microsoft.com/office/drawing/2014/main" id="{5EBDE6EA-483C-6883-35B8-286D6A8DA2DD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084553" y="5353423"/>
            <a:ext cx="2547915" cy="923330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$187M</a:t>
            </a:r>
          </a:p>
        </p:txBody>
      </p:sp>
      <p:sp>
        <p:nvSpPr>
          <p:cNvPr id="23" name="文本框 29">
            <a:extLst>
              <a:ext uri="{FF2B5EF4-FFF2-40B4-BE49-F238E27FC236}">
                <a16:creationId xmlns:a16="http://schemas.microsoft.com/office/drawing/2014/main" id="{BDF77BE8-CDDB-D9F6-3854-D8D07DCB3C9F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10925" y="3664203"/>
            <a:ext cx="2446960" cy="708210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Non-Ballot Revenues: 11%</a:t>
            </a:r>
          </a:p>
        </p:txBody>
      </p:sp>
      <p:sp>
        <p:nvSpPr>
          <p:cNvPr id="25" name="文本框 29">
            <a:extLst>
              <a:ext uri="{FF2B5EF4-FFF2-40B4-BE49-F238E27FC236}">
                <a16:creationId xmlns:a16="http://schemas.microsoft.com/office/drawing/2014/main" id="{CA85DBD8-F7AB-E8BF-3276-69F2E83BBD1A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657909" y="2392762"/>
            <a:ext cx="1943468" cy="461428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>
                    <a:lumMod val="75000"/>
                  </a:srgbClr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Non-Muni Cuts: 3%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A088F2-5BEE-972C-B3BE-74D31956C989}"/>
              </a:ext>
            </a:extLst>
          </p:cNvPr>
          <p:cNvSpPr/>
          <p:nvPr/>
        </p:nvSpPr>
        <p:spPr>
          <a:xfrm rot="8922428">
            <a:off x="6320457" y="1891637"/>
            <a:ext cx="123658" cy="292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53" name="文本框 16">
            <a:extLst>
              <a:ext uri="{FF2B5EF4-FFF2-40B4-BE49-F238E27FC236}">
                <a16:creationId xmlns:a16="http://schemas.microsoft.com/office/drawing/2014/main" id="{C9B18D59-402A-2C1C-FB84-8DA26981A98D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454889" y="2067950"/>
            <a:ext cx="336631" cy="215444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$3M</a:t>
            </a: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043D1E9B-522A-FE1D-1812-4735B98CAC43}"/>
              </a:ext>
            </a:extLst>
          </p:cNvPr>
          <p:cNvSpPr txBox="1"/>
          <p:nvPr/>
        </p:nvSpPr>
        <p:spPr>
          <a:xfrm>
            <a:off x="259644" y="179345"/>
            <a:ext cx="8451508" cy="1501437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E: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Cuts Due to Less Opportunity at the Ballot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in which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Muni cuts for riders are necessary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 This requires a moderate level of political support for two ballot initiatives in 2026,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street safety cuts and expanded and increased parking fees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.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C8AE0D6-AAAD-560A-D7F1-1E0C25DC338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473314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28528-448B-B007-0B95-E78A2ECE2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66C46-147C-787B-996E-5A86BAB7D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52" y="346337"/>
            <a:ext cx="8886089" cy="945514"/>
          </a:xfrm>
        </p:spPr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Package F: </a:t>
            </a:r>
            <a:br>
              <a:rPr lang="en-US" sz="3600">
                <a:latin typeface="Graphein Pro Light"/>
              </a:rPr>
            </a:br>
            <a:r>
              <a:rPr lang="en-US" sz="2800">
                <a:latin typeface="Graphein Pro Light"/>
              </a:rPr>
              <a:t>Fewer Options, More Cuts</a:t>
            </a:r>
            <a:endParaRPr lang="en-US" sz="36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A9C7C-B7BD-1BB5-D112-C6109A4CE38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06764E1-81BA-A7CA-65A2-A8F2D193E576}"/>
              </a:ext>
            </a:extLst>
          </p:cNvPr>
          <p:cNvSpPr txBox="1">
            <a:spLocks/>
          </p:cNvSpPr>
          <p:nvPr/>
        </p:nvSpPr>
        <p:spPr>
          <a:xfrm>
            <a:off x="7675617" y="6501465"/>
            <a:ext cx="936516" cy="376584"/>
          </a:xfrm>
          <a:prstGeom prst="rect">
            <a:avLst/>
          </a:prstGeom>
          <a:effectLst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1215B5A-BF3F-F5FA-60EA-794F0F557AF3}"/>
              </a:ext>
            </a:extLst>
          </p:cNvPr>
          <p:cNvGraphicFramePr>
            <a:graphicFrameLocks noGrp="1"/>
          </p:cNvGraphicFramePr>
          <p:nvPr/>
        </p:nvGraphicFramePr>
        <p:xfrm>
          <a:off x="339523" y="2626169"/>
          <a:ext cx="8273214" cy="3540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607">
                  <a:extLst>
                    <a:ext uri="{9D8B030D-6E8A-4147-A177-3AD203B41FA5}">
                      <a16:colId xmlns:a16="http://schemas.microsoft.com/office/drawing/2014/main" val="1502214322"/>
                    </a:ext>
                  </a:extLst>
                </a:gridCol>
                <a:gridCol w="4136607">
                  <a:extLst>
                    <a:ext uri="{9D8B030D-6E8A-4147-A177-3AD203B41FA5}">
                      <a16:colId xmlns:a16="http://schemas.microsoft.com/office/drawing/2014/main" val="297454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Generating New Revenue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Reducing Costs Through Cuts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45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Large Ballot Measures (2026)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$88M Regional Revenue Measure (Option 1A)</a:t>
                      </a:r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$49M Local Sales Tax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Non-Ballot Revenues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$6M Extend Paid Parking to Sunday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$8M Extend Paid Parking to 10 p.m.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</a:rPr>
                        <a:t>Efficiencies &amp; Internal Cuts</a:t>
                      </a:r>
                      <a:endParaRPr lang="en-US"/>
                    </a:p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$19M Administrative Cuts</a:t>
                      </a:r>
                    </a:p>
                    <a:p>
                      <a:pPr marL="0" lv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Non-Muni Cuts</a:t>
                      </a:r>
                      <a:endParaRPr lang="en-US"/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$7M Constituent Services Reductions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$4M Streets Maintenance Reduction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$7M Safety Work Reductions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Muni Service Cuts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$91M Muni Service Cuts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400">
                          <a:latin typeface="Graphein Pro Light"/>
                          <a:cs typeface="Graphein Pro Light" panose="020B0402020204020204" pitchFamily="34" charset="0"/>
                        </a:rPr>
                        <a:t>Subsidy Reductions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$12M Eliminate or Reduce Fare Subsidies </a:t>
                      </a:r>
                    </a:p>
                    <a:p>
                      <a:pPr marL="285750" indent="-285750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kern="1200">
                          <a:solidFill>
                            <a:schemeClr val="dk1"/>
                          </a:solidFill>
                          <a:effectLst/>
                          <a:latin typeface="Graphein Pro Light"/>
                          <a:ea typeface="+mn-ea"/>
                          <a:cs typeface="Graphein Pro Light" panose="020B0402020204020204" pitchFamily="34" charset="0"/>
                        </a:rPr>
                        <a:t>$3M Eliminate or Reduce Tow Subsidies 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90395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sz="1400" i="1">
                          <a:latin typeface="Graphein Pro Light"/>
                          <a:cs typeface="Graphein Pro Light" panose="020B0402020204020204" pitchFamily="34" charset="0"/>
                        </a:rPr>
                        <a:t>As a baseline, all packages maximize three existing programs to generate revenue, including parking optimization ($18M), transit fare optimization ($5M), and accelerating Muni Forward improvements ($3M); and includes differing levels of Administrative Cuts.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568316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4F5127F-EA81-3628-286B-AC67E6439830}"/>
              </a:ext>
            </a:extLst>
          </p:cNvPr>
          <p:cNvSpPr txBox="1"/>
          <p:nvPr/>
        </p:nvSpPr>
        <p:spPr>
          <a:xfrm>
            <a:off x="340236" y="1298323"/>
            <a:ext cx="8361975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Demonstrates actions needed with minimal public support at the ballot.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Requires significant Muni service cuts, non-Muni cuts, and subsidy eliminations to close the gap.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raphein Pro Light"/>
                <a:ea typeface="+mn-ea"/>
                <a:cs typeface="Graphein Pro Light" panose="020B0402020204020204" pitchFamily="34" charset="0"/>
              </a:rPr>
              <a:t>Paid parking expansion included.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A25151E-82F9-40D4-320C-651B5DFE3BA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1902482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02B91-557E-AFF1-9C9B-F53D92241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B14EA9D-5C0D-204D-E982-0C63A445FB6C}"/>
              </a:ext>
            </a:extLst>
          </p:cNvPr>
          <p:cNvSpPr/>
          <p:nvPr/>
        </p:nvSpPr>
        <p:spPr>
          <a:xfrm>
            <a:off x="3604808" y="2101582"/>
            <a:ext cx="5435917" cy="4288629"/>
          </a:xfrm>
          <a:prstGeom prst="triangle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5C73241D-7A58-85AD-A65F-0252FE887CF6}"/>
              </a:ext>
            </a:extLst>
          </p:cNvPr>
          <p:cNvSpPr/>
          <p:nvPr/>
        </p:nvSpPr>
        <p:spPr>
          <a:xfrm>
            <a:off x="1037388" y="4471178"/>
            <a:ext cx="3929900" cy="717336"/>
          </a:xfrm>
          <a:prstGeom prst="parallelogram">
            <a:avLst>
              <a:gd name="adj" fmla="val 69257"/>
            </a:avLst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9" name="Trapezoid 78">
            <a:extLst>
              <a:ext uri="{FF2B5EF4-FFF2-40B4-BE49-F238E27FC236}">
                <a16:creationId xmlns:a16="http://schemas.microsoft.com/office/drawing/2014/main" id="{00AC1AB9-889D-A265-8C35-5C3EF1BCE61F}"/>
              </a:ext>
            </a:extLst>
          </p:cNvPr>
          <p:cNvSpPr/>
          <p:nvPr/>
        </p:nvSpPr>
        <p:spPr>
          <a:xfrm>
            <a:off x="4243388" y="4412919"/>
            <a:ext cx="4162425" cy="950702"/>
          </a:xfrm>
          <a:prstGeom prst="trapezoid">
            <a:avLst>
              <a:gd name="adj" fmla="val 63399"/>
            </a:avLst>
          </a:prstGeom>
          <a:solidFill>
            <a:schemeClr val="accent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5" name="Parallelogram 74">
            <a:extLst>
              <a:ext uri="{FF2B5EF4-FFF2-40B4-BE49-F238E27FC236}">
                <a16:creationId xmlns:a16="http://schemas.microsoft.com/office/drawing/2014/main" id="{44EBEB8D-25FC-D413-2DA0-C9DE6B5EA6F4}"/>
              </a:ext>
            </a:extLst>
          </p:cNvPr>
          <p:cNvSpPr/>
          <p:nvPr/>
        </p:nvSpPr>
        <p:spPr>
          <a:xfrm>
            <a:off x="2666999" y="2111011"/>
            <a:ext cx="3705225" cy="555026"/>
          </a:xfrm>
          <a:prstGeom prst="parallelogram">
            <a:avLst>
              <a:gd name="adj" fmla="val 57846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4" name="Parallelogram 73">
            <a:extLst>
              <a:ext uri="{FF2B5EF4-FFF2-40B4-BE49-F238E27FC236}">
                <a16:creationId xmlns:a16="http://schemas.microsoft.com/office/drawing/2014/main" id="{DAB4A3DC-DA34-2490-0DF2-DEC8F84C8E23}"/>
              </a:ext>
            </a:extLst>
          </p:cNvPr>
          <p:cNvSpPr/>
          <p:nvPr/>
        </p:nvSpPr>
        <p:spPr>
          <a:xfrm>
            <a:off x="2332047" y="2743841"/>
            <a:ext cx="3645503" cy="458876"/>
          </a:xfrm>
          <a:prstGeom prst="parallelogram">
            <a:avLst>
              <a:gd name="adj" fmla="val 63011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6" name="Trapezoid 75">
            <a:extLst>
              <a:ext uri="{FF2B5EF4-FFF2-40B4-BE49-F238E27FC236}">
                <a16:creationId xmlns:a16="http://schemas.microsoft.com/office/drawing/2014/main" id="{96A04DC5-4EFD-BC19-8C8A-77954684AC11}"/>
              </a:ext>
            </a:extLst>
          </p:cNvPr>
          <p:cNvSpPr/>
          <p:nvPr/>
        </p:nvSpPr>
        <p:spPr>
          <a:xfrm>
            <a:off x="5574507" y="2685492"/>
            <a:ext cx="1502568" cy="579369"/>
          </a:xfrm>
          <a:prstGeom prst="trapezoid">
            <a:avLst>
              <a:gd name="adj" fmla="val 63333"/>
            </a:avLst>
          </a:prstGeom>
          <a:solidFill>
            <a:schemeClr val="accent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7F1FBC87-7ADF-7B8B-5894-98521A0104FF}"/>
              </a:ext>
            </a:extLst>
          </p:cNvPr>
          <p:cNvSpPr/>
          <p:nvPr/>
        </p:nvSpPr>
        <p:spPr>
          <a:xfrm>
            <a:off x="1948578" y="3287104"/>
            <a:ext cx="3746908" cy="517899"/>
          </a:xfrm>
          <a:prstGeom prst="parallelogram">
            <a:avLst>
              <a:gd name="adj" fmla="val 64738"/>
            </a:avLst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72" name="Trapezoid 71">
            <a:extLst>
              <a:ext uri="{FF2B5EF4-FFF2-40B4-BE49-F238E27FC236}">
                <a16:creationId xmlns:a16="http://schemas.microsoft.com/office/drawing/2014/main" id="{6E48A773-5D25-DF00-C98D-5B52AEF44D67}"/>
              </a:ext>
            </a:extLst>
          </p:cNvPr>
          <p:cNvSpPr/>
          <p:nvPr/>
        </p:nvSpPr>
        <p:spPr>
          <a:xfrm>
            <a:off x="5200650" y="3248805"/>
            <a:ext cx="2245739" cy="601479"/>
          </a:xfrm>
          <a:prstGeom prst="trapezoid">
            <a:avLst>
              <a:gd name="adj" fmla="val 63844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0DDC73CD-2FE3-7EB1-FAC7-7ACA2BD3A1DE}"/>
              </a:ext>
            </a:extLst>
          </p:cNvPr>
          <p:cNvSpPr/>
          <p:nvPr/>
        </p:nvSpPr>
        <p:spPr>
          <a:xfrm>
            <a:off x="1587877" y="3884624"/>
            <a:ext cx="3711424" cy="502838"/>
          </a:xfrm>
          <a:prstGeom prst="parallelogram">
            <a:avLst>
              <a:gd name="adj" fmla="val 61721"/>
            </a:avLst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..</a:t>
            </a:r>
          </a:p>
        </p:txBody>
      </p:sp>
      <p:sp>
        <p:nvSpPr>
          <p:cNvPr id="71" name="Trapezoid 70">
            <a:extLst>
              <a:ext uri="{FF2B5EF4-FFF2-40B4-BE49-F238E27FC236}">
                <a16:creationId xmlns:a16="http://schemas.microsoft.com/office/drawing/2014/main" id="{ECCD31B5-74BF-C7FA-2E13-8F8E1BD140B6}"/>
              </a:ext>
            </a:extLst>
          </p:cNvPr>
          <p:cNvSpPr/>
          <p:nvPr/>
        </p:nvSpPr>
        <p:spPr>
          <a:xfrm>
            <a:off x="4833468" y="3839343"/>
            <a:ext cx="2972272" cy="594177"/>
          </a:xfrm>
          <a:prstGeom prst="trapezoid">
            <a:avLst>
              <a:gd name="adj" fmla="val 63451"/>
            </a:avLst>
          </a:prstGeom>
          <a:solidFill>
            <a:schemeClr val="accent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A56EB01D-ED89-8CC0-DD88-41D61561342C}"/>
              </a:ext>
            </a:extLst>
          </p:cNvPr>
          <p:cNvSpPr/>
          <p:nvPr/>
        </p:nvSpPr>
        <p:spPr>
          <a:xfrm>
            <a:off x="266284" y="5272231"/>
            <a:ext cx="4090289" cy="1104618"/>
          </a:xfrm>
          <a:prstGeom prst="parallelogram">
            <a:avLst>
              <a:gd name="adj" fmla="val 65590"/>
            </a:avLst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3" name="Trapezoid 2">
            <a:extLst>
              <a:ext uri="{FF2B5EF4-FFF2-40B4-BE49-F238E27FC236}">
                <a16:creationId xmlns:a16="http://schemas.microsoft.com/office/drawing/2014/main" id="{0DCD28F1-1E5A-92ED-5280-0A245674CFB4}"/>
              </a:ext>
            </a:extLst>
          </p:cNvPr>
          <p:cNvSpPr/>
          <p:nvPr/>
        </p:nvSpPr>
        <p:spPr>
          <a:xfrm>
            <a:off x="3576638" y="5230493"/>
            <a:ext cx="5514974" cy="1185971"/>
          </a:xfrm>
          <a:prstGeom prst="trapezoid">
            <a:avLst>
              <a:gd name="adj" fmla="val 6321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C17E-FA3B-F474-781D-B6834B377E2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27" name="文本框 11">
            <a:extLst>
              <a:ext uri="{FF2B5EF4-FFF2-40B4-BE49-F238E27FC236}">
                <a16:creationId xmlns:a16="http://schemas.microsoft.com/office/drawing/2014/main" id="{8489FFBA-C018-2704-3536-59E549EF264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95250" y="3867735"/>
            <a:ext cx="1096454" cy="553998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$45M</a:t>
            </a:r>
          </a:p>
        </p:txBody>
      </p:sp>
      <p:sp>
        <p:nvSpPr>
          <p:cNvPr id="32" name="文本框 16">
            <a:extLst>
              <a:ext uri="{FF2B5EF4-FFF2-40B4-BE49-F238E27FC236}">
                <a16:creationId xmlns:a16="http://schemas.microsoft.com/office/drawing/2014/main" id="{B46BC03C-8A88-0751-6C8E-A53068641E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836512" y="3301986"/>
            <a:ext cx="1013931" cy="492443"/>
          </a:xfrm>
          <a:prstGeom prst="rect">
            <a:avLst/>
          </a:prstGeom>
          <a:noFill/>
          <a:effectLst/>
        </p:spPr>
        <p:txBody>
          <a:bodyPr wrap="non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$18M</a:t>
            </a:r>
          </a:p>
        </p:txBody>
      </p:sp>
      <p:sp>
        <p:nvSpPr>
          <p:cNvPr id="43" name="文本框 27">
            <a:extLst>
              <a:ext uri="{FF2B5EF4-FFF2-40B4-BE49-F238E27FC236}">
                <a16:creationId xmlns:a16="http://schemas.microsoft.com/office/drawing/2014/main" id="{9A6C0B75-3381-9B63-7221-B1C35ED4AEA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5020717" y="4483491"/>
            <a:ext cx="2645520" cy="677108"/>
          </a:xfrm>
          <a:prstGeom prst="rect">
            <a:avLst/>
          </a:prstGeom>
          <a:noFill/>
          <a:effectLst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$91M</a:t>
            </a:r>
          </a:p>
        </p:txBody>
      </p:sp>
      <p:sp>
        <p:nvSpPr>
          <p:cNvPr id="16" name="文本框 27">
            <a:extLst>
              <a:ext uri="{FF2B5EF4-FFF2-40B4-BE49-F238E27FC236}">
                <a16:creationId xmlns:a16="http://schemas.microsoft.com/office/drawing/2014/main" id="{E1E5970B-CDF6-A219-9C9F-148C849E8AD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235802" y="5370523"/>
            <a:ext cx="2215350" cy="923330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$137M</a:t>
            </a:r>
          </a:p>
        </p:txBody>
      </p:sp>
      <p:sp>
        <p:nvSpPr>
          <p:cNvPr id="47" name="Isosceles Triangle 46">
            <a:extLst>
              <a:ext uri="{FF2B5EF4-FFF2-40B4-BE49-F238E27FC236}">
                <a16:creationId xmlns:a16="http://schemas.microsoft.com/office/drawing/2014/main" id="{5740D08C-3A97-11D9-47F4-9FC3F77A00C0}"/>
              </a:ext>
            </a:extLst>
          </p:cNvPr>
          <p:cNvSpPr/>
          <p:nvPr/>
        </p:nvSpPr>
        <p:spPr>
          <a:xfrm>
            <a:off x="5930274" y="2075330"/>
            <a:ext cx="803007" cy="629406"/>
          </a:xfrm>
          <a:prstGeom prst="triangle">
            <a:avLst>
              <a:gd name="adj" fmla="val 49713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52" name="文本框 16">
            <a:extLst>
              <a:ext uri="{FF2B5EF4-FFF2-40B4-BE49-F238E27FC236}">
                <a16:creationId xmlns:a16="http://schemas.microsoft.com/office/drawing/2014/main" id="{93D1D86F-AD56-56B0-6A4A-9F46E6E1B1A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069363" y="2894838"/>
            <a:ext cx="548228" cy="276999"/>
          </a:xfrm>
          <a:prstGeom prst="rect">
            <a:avLst/>
          </a:prstGeom>
          <a:noFill/>
          <a:effectLst/>
        </p:spPr>
        <p:txBody>
          <a:bodyPr wrap="none" lIns="0" tIns="0" rIns="0" bIns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$15M</a:t>
            </a:r>
          </a:p>
        </p:txBody>
      </p:sp>
      <p:sp>
        <p:nvSpPr>
          <p:cNvPr id="21" name="文本框 29">
            <a:extLst>
              <a:ext uri="{FF2B5EF4-FFF2-40B4-BE49-F238E27FC236}">
                <a16:creationId xmlns:a16="http://schemas.microsoft.com/office/drawing/2014/main" id="{2FB5DA79-BD44-2A06-4C8A-C3ACBDF9E76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103911" y="5557795"/>
            <a:ext cx="2716815" cy="448293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Large Ballot Measures: 43%</a:t>
            </a:r>
          </a:p>
        </p:txBody>
      </p:sp>
      <p:sp>
        <p:nvSpPr>
          <p:cNvPr id="63" name="文本框 29">
            <a:extLst>
              <a:ext uri="{FF2B5EF4-FFF2-40B4-BE49-F238E27FC236}">
                <a16:creationId xmlns:a16="http://schemas.microsoft.com/office/drawing/2014/main" id="{749E9058-C10F-59FE-6B7F-B8D951BFDDFD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894100" y="3916562"/>
            <a:ext cx="3037758" cy="438962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AC1B86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Efficiencies &amp; Internal Cuts: 14%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AC1B86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64" name="文本框 29">
            <a:extLst>
              <a:ext uri="{FF2B5EF4-FFF2-40B4-BE49-F238E27FC236}">
                <a16:creationId xmlns:a16="http://schemas.microsoft.com/office/drawing/2014/main" id="{802846B6-B79F-3040-498A-9AF868DB0E8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878253" y="4639483"/>
            <a:ext cx="2143139" cy="317862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2F9FB9"/>
                </a:solidFill>
                <a:effectLst/>
                <a:uLnTx/>
                <a:uFillTx/>
                <a:latin typeface="Graphein Pro Light"/>
                <a:ea typeface="微软雅黑"/>
                <a:cs typeface="Graphein Pro Light" panose="020B0402020204020204" pitchFamily="34" charset="0"/>
              </a:rPr>
              <a:t>Muni Service Cuts: 28%</a:t>
            </a:r>
          </a:p>
        </p:txBody>
      </p:sp>
      <p:sp>
        <p:nvSpPr>
          <p:cNvPr id="66" name="文本框 29">
            <a:extLst>
              <a:ext uri="{FF2B5EF4-FFF2-40B4-BE49-F238E27FC236}">
                <a16:creationId xmlns:a16="http://schemas.microsoft.com/office/drawing/2014/main" id="{211416CF-DBFE-68C4-277B-D45E88A0A73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827085" y="3328431"/>
            <a:ext cx="1869193" cy="450213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0072BA">
                    <a:lumMod val="75000"/>
                  </a:srgbClr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Non-Muni Cuts: 6%</a:t>
            </a:r>
          </a:p>
        </p:txBody>
      </p:sp>
      <p:sp>
        <p:nvSpPr>
          <p:cNvPr id="8" name="文本框 29">
            <a:extLst>
              <a:ext uri="{FF2B5EF4-FFF2-40B4-BE49-F238E27FC236}">
                <a16:creationId xmlns:a16="http://schemas.microsoft.com/office/drawing/2014/main" id="{A982699D-EEA3-C07C-59A1-C8C012C38B1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993599" y="2808392"/>
            <a:ext cx="2305702" cy="305108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7A7B7F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Subsidy Reductions: 5%</a:t>
            </a:r>
          </a:p>
        </p:txBody>
      </p:sp>
      <p:sp>
        <p:nvSpPr>
          <p:cNvPr id="9" name="文本框 29">
            <a:extLst>
              <a:ext uri="{FF2B5EF4-FFF2-40B4-BE49-F238E27FC236}">
                <a16:creationId xmlns:a16="http://schemas.microsoft.com/office/drawing/2014/main" id="{5E2693C1-F695-43E0-51E1-13B3DEA2064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330355" y="2252412"/>
            <a:ext cx="2365131" cy="232706"/>
          </a:xfrm>
          <a:prstGeom prst="rect">
            <a:avLst/>
          </a:prstGeom>
          <a:noFill/>
        </p:spPr>
        <p:txBody>
          <a:bodyPr wrap="square" lIns="90000" tIns="46800" rIns="90000" bIns="4680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150" normalizeH="0" baseline="0" noProof="0">
                <a:ln>
                  <a:noFill/>
                </a:ln>
                <a:solidFill>
                  <a:srgbClr val="E39500"/>
                </a:solidFill>
                <a:effectLst/>
                <a:uLnTx/>
                <a:uFillTx/>
                <a:latin typeface="Graphein Pro Light" panose="020B0402020204020204" pitchFamily="34" charset="0"/>
                <a:ea typeface="微软雅黑" panose="020B0503020204020204" charset="-122"/>
                <a:cs typeface="Graphein Pro Light" panose="020B0402020204020204" pitchFamily="34" charset="0"/>
              </a:rPr>
              <a:t>Non-Ballot Revenues: 4%</a:t>
            </a:r>
          </a:p>
        </p:txBody>
      </p:sp>
      <p:sp>
        <p:nvSpPr>
          <p:cNvPr id="53" name="文本框 16">
            <a:extLst>
              <a:ext uri="{FF2B5EF4-FFF2-40B4-BE49-F238E27FC236}">
                <a16:creationId xmlns:a16="http://schemas.microsoft.com/office/drawing/2014/main" id="{D3893E39-4E83-0763-2FC3-B0AADB7DAB2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122954" y="2437575"/>
            <a:ext cx="441045" cy="215444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phein Pro Book"/>
                <a:ea typeface="+mn-ea"/>
                <a:cs typeface="+mn-cs"/>
              </a:rPr>
              <a:t>$14M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EC6EB1-FBAE-A78D-3C8E-4C394C1ACEAB}"/>
              </a:ext>
            </a:extLst>
          </p:cNvPr>
          <p:cNvSpPr/>
          <p:nvPr/>
        </p:nvSpPr>
        <p:spPr>
          <a:xfrm rot="8922428">
            <a:off x="6390474" y="1976960"/>
            <a:ext cx="239012" cy="310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F69C47A2-DD64-AAA2-EDF5-0A6462B8C08D}"/>
              </a:ext>
            </a:extLst>
          </p:cNvPr>
          <p:cNvSpPr txBox="1"/>
          <p:nvPr/>
        </p:nvSpPr>
        <p:spPr>
          <a:xfrm>
            <a:off x="259644" y="179345"/>
            <a:ext cx="8451508" cy="1757917"/>
          </a:xfrm>
          <a:prstGeom prst="rect">
            <a:avLst/>
          </a:prstGeom>
        </p:spPr>
        <p:txBody>
          <a:bodyPr vert="horz" wrap="square" lIns="0" tIns="111760" rIns="0" bIns="0" rtlCol="0" anchor="t">
            <a:spAutoFit/>
          </a:bodyPr>
          <a:lstStyle/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PACKAGE F: </a:t>
            </a:r>
          </a:p>
          <a:p>
            <a:pPr marL="12700" marR="37465" lvl="0" indent="0" algn="l" defTabSz="4572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ok"/>
                <a:ea typeface="+mn-ea"/>
                <a:cs typeface="Graphein Pro Light" panose="020B0402020204020204" pitchFamily="34" charset="0"/>
              </a:rPr>
              <a:t>Fewer Options, More Cuts</a:t>
            </a:r>
          </a:p>
          <a:p>
            <a:pPr marL="12700" marR="37465" lvl="0" indent="0" algn="just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This package assumes a scenario in which Muni cuts for riders are necessary. This requires two ballot initiatives to pass. However, revenues are not enough. 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Significant cuts to Muni service, street safety, elimination of fare and tow subsidies, and expanded and increased parking fees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F5556">
                    <a:lumMod val="75000"/>
                  </a:srgbClr>
                </a:solidFill>
                <a:effectLst/>
                <a:uLnTx/>
                <a:uFillTx/>
                <a:latin typeface="Graphein Pro Bold"/>
                <a:ea typeface="+mn-ea"/>
                <a:cs typeface="Graphein Pro Light" panose="020B0402020204020204" pitchFamily="34" charset="0"/>
              </a:rPr>
              <a:t>are needed to close the gap. 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ED03FAC-7D2C-0998-B43C-DE0BD81293A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>
                <a:latin typeface="+mn-lt"/>
              </a:rPr>
              <a:t>SFCTA | May 13, 2025</a:t>
            </a:r>
          </a:p>
        </p:txBody>
      </p:sp>
    </p:spTree>
    <p:extLst>
      <p:ext uri="{BB962C8B-B14F-4D97-AF65-F5344CB8AC3E}">
        <p14:creationId xmlns:p14="http://schemas.microsoft.com/office/powerpoint/2010/main" val="3435067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D347AC3-CC75-0895-E104-175D9E556C02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224747C-3815-044A-8F7C-403ABAE63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15350" y="6481416"/>
            <a:ext cx="544830" cy="3765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35144F6-0C2C-D04D-8184-207D780665F8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2A52CEB-8ADD-BC18-0D8F-D79A17A9117F}"/>
              </a:ext>
            </a:extLst>
          </p:cNvPr>
          <p:cNvSpPr txBox="1">
            <a:spLocks/>
          </p:cNvSpPr>
          <p:nvPr/>
        </p:nvSpPr>
        <p:spPr>
          <a:xfrm>
            <a:off x="628650" y="365127"/>
            <a:ext cx="7886700" cy="94551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 baseline="0">
                <a:solidFill>
                  <a:schemeClr val="accent1"/>
                </a:solidFill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3100" b="1" i="0" kern="1200" baseline="0">
                <a:latin typeface="Graphein Pro Light" panose="020B0402020204020204" pitchFamily="34" charset="77"/>
                <a:ea typeface="+mj-ea"/>
                <a:cs typeface="Graphein Pro Light" panose="020B0402020204020204" pitchFamily="34" charset="77"/>
              </a:rPr>
              <a:t>In 2024, Muni riders gave us their highest satisfaction rating in 20 years</a:t>
            </a:r>
          </a:p>
        </p:txBody>
      </p:sp>
      <p:pic>
        <p:nvPicPr>
          <p:cNvPr id="8" name="Picture Placeholder 7" descr="A person wearing a hat and glasses&#10;&#10;AI-generated content may be incorrect.">
            <a:extLst>
              <a:ext uri="{FF2B5EF4-FFF2-40B4-BE49-F238E27FC236}">
                <a16:creationId xmlns:a16="http://schemas.microsoft.com/office/drawing/2014/main" id="{2903E882-A4A8-6A96-ECBD-D1897E1AAC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4002" r="4002"/>
          <a:stretch>
            <a:fillRect/>
          </a:stretch>
        </p:blipFill>
        <p:spPr>
          <a:xfrm>
            <a:off x="5683841" y="1487488"/>
            <a:ext cx="2909887" cy="4738687"/>
          </a:xfrm>
        </p:spPr>
      </p:pic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0718579F-1139-688F-C7AC-397E81312635}"/>
              </a:ext>
            </a:extLst>
          </p:cNvPr>
          <p:cNvGraphicFramePr>
            <a:graphicFrameLocks noGrp="1"/>
          </p:cNvGraphicFramePr>
          <p:nvPr>
            <p:ph sz="quarter" idx="16"/>
          </p:nvPr>
        </p:nvGraphicFramePr>
        <p:xfrm>
          <a:off x="628651" y="1487488"/>
          <a:ext cx="4741018" cy="4738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033275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15350" y="6481416"/>
            <a:ext cx="544830" cy="376584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 panose="020B0602020204020204" pitchFamily="34" charset="0"/>
                <a:cs typeface="Graphein Pro Book" panose="020B06020202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 panose="020B0602020204020204" pitchFamily="34" charset="0"/>
              <a:cs typeface="Graphein Pro Book" panose="020B0602020204020204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5D28893-8593-467E-BC2D-8CD57250DB85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5840"/>
            <a:ext cx="9144000" cy="6547768"/>
          </a:xfr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DD1A8CF-CBB0-4D46-AF4D-D41F999637EE}"/>
              </a:ext>
            </a:extLst>
          </p:cNvPr>
          <p:cNvSpPr txBox="1">
            <a:spLocks/>
          </p:cNvSpPr>
          <p:nvPr/>
        </p:nvSpPr>
        <p:spPr>
          <a:xfrm>
            <a:off x="424206" y="1140461"/>
            <a:ext cx="4389094" cy="54635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Graphein Pro Book" panose="020B0602020204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4F5556"/>
              </a:solidFill>
              <a:effectLst/>
              <a:uLnTx/>
              <a:uFillTx/>
              <a:latin typeface="Graphein Pro Light" panose="020B0402020204020204" pitchFamily="34" charset="0"/>
              <a:ea typeface="+mn-ea"/>
              <a:cs typeface="Graphein Pro Light" panose="020B0402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FE5FA28-E715-6583-D0E8-77C1FF19EB8B}"/>
              </a:ext>
            </a:extLst>
          </p:cNvPr>
          <p:cNvGrpSpPr/>
          <p:nvPr/>
        </p:nvGrpSpPr>
        <p:grpSpPr>
          <a:xfrm>
            <a:off x="0" y="-55841"/>
            <a:ext cx="9144000" cy="1839745"/>
            <a:chOff x="0" y="-55841"/>
            <a:chExt cx="9144000" cy="1839745"/>
          </a:xfrm>
        </p:grpSpPr>
        <p:sp>
          <p:nvSpPr>
            <p:cNvPr id="3" name="Text Placeholder 10">
              <a:extLst>
                <a:ext uri="{FF2B5EF4-FFF2-40B4-BE49-F238E27FC236}">
                  <a16:creationId xmlns:a16="http://schemas.microsoft.com/office/drawing/2014/main" id="{0A3B5538-8559-8358-D076-B74B17B851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-55841"/>
              <a:ext cx="9144000" cy="1839745"/>
            </a:xfrm>
            <a:prstGeom prst="rect">
              <a:avLst/>
            </a:prstGeom>
            <a:solidFill>
              <a:srgbClr val="0070C0">
                <a:alpha val="76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68652" tIns="34326" rIns="68652" bIns="34326" numCol="1" anchor="t" anchorCtr="0" compatLnSpc="1">
              <a:prstTxWarp prst="textNoShape">
                <a:avLst/>
              </a:prstTxWarp>
              <a:normAutofit/>
            </a:bodyPr>
            <a:lstStyle>
              <a:lvl1pPr indent="0" algn="r" fontAlgn="base">
                <a:spcBef>
                  <a:spcPts val="7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 2" pitchFamily="18" charset="2"/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  <a:lvl2pPr marL="639763" indent="-273050" fontAlgn="base">
                <a:spcBef>
                  <a:spcPts val="550"/>
                </a:spcBef>
                <a:spcAft>
                  <a:spcPct val="0"/>
                </a:spcAft>
                <a:buClr>
                  <a:schemeClr val="accent1"/>
                </a:buClr>
                <a:buSzPct val="70000"/>
                <a:buFont typeface="Wingdings 2" pitchFamily="18" charset="2"/>
                <a:buChar char=""/>
                <a:defRPr sz="2000">
                  <a:latin typeface="Arial"/>
                  <a:cs typeface="Arial"/>
                </a:defRPr>
              </a:lvl2pPr>
              <a:lvl3pPr marL="914400" indent="-228600" fontAlgn="base">
                <a:spcBef>
                  <a:spcPts val="500"/>
                </a:spcBef>
                <a:spcAft>
                  <a:spcPct val="0"/>
                </a:spcAft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>
                  <a:latin typeface="Arial"/>
                  <a:cs typeface="Arial"/>
                </a:defRPr>
              </a:lvl3pPr>
              <a:lvl4pPr marL="1371600" indent="-228600" fontAlgn="base">
                <a:spcBef>
                  <a:spcPts val="400"/>
                </a:spcBef>
                <a:spcAft>
                  <a:spcPct val="0"/>
                </a:spcAft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1600">
                  <a:latin typeface="Arial"/>
                  <a:cs typeface="Arial"/>
                </a:defRPr>
              </a:lvl4pPr>
              <a:lvl5pPr marL="1828800" indent="-228600" fontAlgn="base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/>
              </a:lvl5pPr>
              <a:lvl6pPr marL="2103120" indent="-228600">
                <a:spcBef>
                  <a:spcPct val="20000"/>
                </a:spcBef>
                <a:buClr>
                  <a:schemeClr val="accent1"/>
                </a:buClr>
                <a:buFont typeface="Wingdings"/>
                <a:buChar char="§"/>
                <a:defRPr kumimoji="0" sz="1800" baseline="0"/>
              </a:lvl6pPr>
              <a:lvl7pPr marL="2377440" indent="-228600">
                <a:spcBef>
                  <a:spcPct val="20000"/>
                </a:spcBef>
                <a:buClr>
                  <a:schemeClr val="accent2"/>
                </a:buClr>
                <a:buFont typeface="Wingdings"/>
                <a:buChar char="§"/>
                <a:defRPr kumimoji="0" sz="1800" baseline="0"/>
              </a:lvl7pPr>
              <a:lvl8pPr marL="2651760" indent="-228600">
                <a:spcBef>
                  <a:spcPct val="20000"/>
                </a:spcBef>
                <a:buClr>
                  <a:schemeClr val="accent3"/>
                </a:buClr>
                <a:buFont typeface="Wingdings"/>
                <a:buChar char="§"/>
                <a:defRPr kumimoji="0" sz="1800" baseline="0"/>
              </a:lvl8pPr>
              <a:lvl9pPr marL="2926080" indent="-228600">
                <a:spcBef>
                  <a:spcPct val="20000"/>
                </a:spcBef>
                <a:buClr>
                  <a:schemeClr val="accent4"/>
                </a:buClr>
                <a:buFont typeface="Wingdings"/>
                <a:buChar char="§"/>
                <a:defRPr kumimoji="0" sz="1800" baseline="0"/>
              </a:lvl9pPr>
            </a:lstStyle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ts val="700"/>
                </a:spcBef>
                <a:spcAft>
                  <a:spcPct val="0"/>
                </a:spcAft>
                <a:buClr>
                  <a:srgbClr val="E39500"/>
                </a:buClr>
                <a:buSzPct val="70000"/>
                <a:buFont typeface="Wingdings 2" pitchFamily="18" charset="2"/>
                <a:buNone/>
                <a:tabLst/>
                <a:defRPr/>
              </a:pPr>
              <a:endParaRPr kumimoji="0" lang="en-US" sz="5556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ok" panose="020B0602020204020204" pitchFamily="34" charset="0"/>
                <a:cs typeface="Graphein Pro Book" panose="020B0602020204020204" pitchFamily="34" charset="0"/>
              </a:endParaRPr>
            </a:p>
          </p:txBody>
        </p: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38BBBF2D-BE60-A901-A52B-D619A3251BDF}"/>
                </a:ext>
              </a:extLst>
            </p:cNvPr>
            <p:cNvSpPr txBox="1">
              <a:spLocks/>
            </p:cNvSpPr>
            <p:nvPr/>
          </p:nvSpPr>
          <p:spPr>
            <a:xfrm>
              <a:off x="394161" y="662915"/>
              <a:ext cx="8325633" cy="945514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i="0" kern="1200" baseline="0">
                  <a:solidFill>
                    <a:schemeClr val="accent1"/>
                  </a:solidFill>
                  <a:latin typeface="Graphein Pro Light" panose="020B0402020204020204" pitchFamily="34" charset="77"/>
                  <a:ea typeface="+mj-ea"/>
                  <a:cs typeface="Graphein Pro Light" panose="020B0402020204020204" pitchFamily="34" charset="77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raphein Pro Light" panose="020B0402020204020204" pitchFamily="34" charset="0"/>
                  <a:ea typeface="+mj-ea"/>
                  <a:cs typeface="Graphein Pro Light" panose="020B0402020204020204" pitchFamily="34" charset="0"/>
                </a:rPr>
                <a:t>SFMTA Operating Budget</a:t>
              </a:r>
            </a:p>
          </p:txBody>
        </p:sp>
      </p:grpSp>
      <p:pic>
        <p:nvPicPr>
          <p:cNvPr id="12" name="Picture 11" descr="A person wearing sunglasses and smiling&#10;&#10;Description automatically generated">
            <a:extLst>
              <a:ext uri="{FF2B5EF4-FFF2-40B4-BE49-F238E27FC236}">
                <a16:creationId xmlns:a16="http://schemas.microsoft.com/office/drawing/2014/main" id="{7080D9FD-6501-2FC4-B549-8CA07F082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90" y="1156612"/>
            <a:ext cx="18288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61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B1BF-12B3-AE3D-8904-F507174D3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F23052-CC86-EEC0-A78E-9AE4C9DD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3299" y="6481416"/>
            <a:ext cx="544830" cy="376584"/>
          </a:xfrm>
        </p:spPr>
        <p:txBody>
          <a:bodyPr/>
          <a:lstStyle/>
          <a:p>
            <a:fld id="{A35144F6-0C2C-D04D-8184-207D780665F8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718E6C-27EC-5C3D-2978-E784128CB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>
                <a:latin typeface="Graphein Pro Light"/>
              </a:rPr>
              <a:t>Expenditure by Services</a:t>
            </a:r>
            <a:endParaRPr lang="en-US" sz="3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85E64-69E1-BCFF-3778-3846A695FA59}"/>
              </a:ext>
            </a:extLst>
          </p:cNvPr>
          <p:cNvSpPr txBox="1"/>
          <p:nvPr/>
        </p:nvSpPr>
        <p:spPr>
          <a:xfrm>
            <a:off x="429030" y="5886718"/>
            <a:ext cx="5394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Source: FY24-25 and FY25-26 Original Budget, passed by Board of Supervisors July 2024. </a:t>
            </a:r>
          </a:p>
          <a:p>
            <a:r>
              <a:rPr lang="en-US" sz="1000"/>
              <a:t>Note: Transit includes paratransit.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AA727B9-DC72-B7B9-3E5C-BCB3388FA801}"/>
              </a:ext>
            </a:extLst>
          </p:cNvPr>
          <p:cNvSpPr txBox="1"/>
          <p:nvPr/>
        </p:nvSpPr>
        <p:spPr>
          <a:xfrm>
            <a:off x="742042" y="1244458"/>
            <a:ext cx="404238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600" b="1"/>
              <a:t>FY 25-26 Expenditure Budget by Service ($M)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0AC708-6BA9-AEB6-5E05-936F43CC2BA5}"/>
              </a:ext>
            </a:extLst>
          </p:cNvPr>
          <p:cNvSpPr txBox="1"/>
          <p:nvPr/>
        </p:nvSpPr>
        <p:spPr>
          <a:xfrm>
            <a:off x="5519876" y="1426775"/>
            <a:ext cx="3275838" cy="47397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700"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Almost 90 percent of the SFMTA </a:t>
            </a:r>
            <a:r>
              <a:rPr lang="en-US" sz="1700">
                <a:latin typeface="Graphein Pro Light" panose="020B0402020204020204" pitchFamily="34" charset="0"/>
                <a:cs typeface="Graphein Pro Light" panose="020B0402020204020204" pitchFamily="34" charset="0"/>
              </a:rPr>
              <a:t>expenditures</a:t>
            </a:r>
            <a:r>
              <a:rPr lang="en-US" sz="1700">
                <a:effectLst/>
                <a:latin typeface="Graphein Pro Light" panose="020B0402020204020204" pitchFamily="34" charset="0"/>
                <a:cs typeface="Graphein Pro Light" panose="020B0402020204020204" pitchFamily="34" charset="0"/>
              </a:rPr>
              <a:t> are directly related to delivering Muni service or generating revenue to support Muni service</a:t>
            </a:r>
            <a:endParaRPr lang="en-US" sz="1700">
              <a:latin typeface="Graphein Pro Light" panose="020B0402020204020204" pitchFamily="34" charset="0"/>
              <a:cs typeface="Graphein Pro Light" panose="020B0402020204020204" pitchFamily="34" charset="0"/>
            </a:endParaRP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700">
                <a:latin typeface="Graphein Pro Light" panose="020B0402020204020204" pitchFamily="34" charset="0"/>
                <a:cs typeface="Graphein Pro Light" panose="020B0402020204020204" pitchFamily="34" charset="0"/>
              </a:rPr>
              <a:t>Most of street safety work is delivered through capital funding sources, including competitive regional and state grants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1700">
                <a:latin typeface="Graphein Pro Light" panose="020B0402020204020204" pitchFamily="34" charset="0"/>
                <a:cs typeface="Graphein Pro Light" panose="020B0402020204020204" pitchFamily="34" charset="0"/>
              </a:rPr>
              <a:t>Administration costs are small and deliver key functions, such as hiring, payroll, grant administration, workers comp, contracts and compliance</a:t>
            </a:r>
          </a:p>
        </p:txBody>
      </p:sp>
      <p:pic>
        <p:nvPicPr>
          <p:cNvPr id="5" name="Picture 4" descr="A pie chart with numbers and text&#10;&#10;AI-generated content may be incorrect.">
            <a:extLst>
              <a:ext uri="{FF2B5EF4-FFF2-40B4-BE49-F238E27FC236}">
                <a16:creationId xmlns:a16="http://schemas.microsoft.com/office/drawing/2014/main" id="{113D3152-DFAC-0187-C20B-EF69057FA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53" y="1845924"/>
            <a:ext cx="4771919" cy="40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78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CAB61-18E6-0AFC-1B2F-44198A040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8595C-CC53-7154-841C-3FF33E07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144F6-0C2C-D04D-8184-207D780665F8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AD335-8401-C6F3-0727-71D8A10C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>
                <a:latin typeface="Graphein Pro Light"/>
              </a:rPr>
              <a:t>Operating Budget Expenditure</a:t>
            </a:r>
            <a:endParaRPr lang="en-US" sz="3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10476D-0DEC-B635-7CF4-C0F59F9274A8}"/>
              </a:ext>
            </a:extLst>
          </p:cNvPr>
          <p:cNvSpPr txBox="1"/>
          <p:nvPr/>
        </p:nvSpPr>
        <p:spPr>
          <a:xfrm>
            <a:off x="4128941" y="6232799"/>
            <a:ext cx="54115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Source: FY25-26 Original Budget, passed by Board of Supervisors July 2024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F2BD97-A746-3814-DBDA-FD201731017B}"/>
              </a:ext>
            </a:extLst>
          </p:cNvPr>
          <p:cNvSpPr txBox="1"/>
          <p:nvPr/>
        </p:nvSpPr>
        <p:spPr>
          <a:xfrm>
            <a:off x="3707305" y="996256"/>
            <a:ext cx="574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cs typeface="Graphein Pro Light" panose="020B0402020204020204" pitchFamily="34" charset="0"/>
              </a:rPr>
              <a:t>FY 25-26 Budgeted Expenditure </a:t>
            </a:r>
            <a:br>
              <a:rPr lang="en-US" b="1">
                <a:cs typeface="Graphein Pro Light" panose="020B0402020204020204" pitchFamily="34" charset="0"/>
              </a:rPr>
            </a:br>
            <a:r>
              <a:rPr lang="en-US" b="1">
                <a:cs typeface="Graphein Pro Light" panose="020B0402020204020204" pitchFamily="34" charset="0"/>
              </a:rPr>
              <a:t>by Expenditure Type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6EBB18C-7FE4-D9EB-3C5A-93BEA07B1409}"/>
              </a:ext>
            </a:extLst>
          </p:cNvPr>
          <p:cNvGrpSpPr/>
          <p:nvPr/>
        </p:nvGrpSpPr>
        <p:grpSpPr>
          <a:xfrm>
            <a:off x="2377357" y="1443741"/>
            <a:ext cx="8416334" cy="5146548"/>
            <a:chOff x="3036767" y="1847410"/>
            <a:chExt cx="6920147" cy="42316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92B0153-1374-D080-AAAD-BE4CE6855B98}"/>
                </a:ext>
              </a:extLst>
            </p:cNvPr>
            <p:cNvGrpSpPr/>
            <p:nvPr/>
          </p:nvGrpSpPr>
          <p:grpSpPr>
            <a:xfrm>
              <a:off x="3146538" y="1847410"/>
              <a:ext cx="6810376" cy="4231638"/>
              <a:chOff x="1176336" y="2281597"/>
              <a:chExt cx="6810376" cy="4231638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F591BA7-1920-25FF-4CED-2CF454624D86}"/>
                  </a:ext>
                </a:extLst>
              </p:cNvPr>
              <p:cNvGrpSpPr/>
              <p:nvPr/>
            </p:nvGrpSpPr>
            <p:grpSpPr>
              <a:xfrm>
                <a:off x="1176336" y="2281597"/>
                <a:ext cx="6810376" cy="4231638"/>
                <a:chOff x="1103399" y="2383775"/>
                <a:chExt cx="6810376" cy="423163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0BDA7236-D87A-B516-3A02-27DBA75FEDF0}"/>
                    </a:ext>
                  </a:extLst>
                </p:cNvPr>
                <p:cNvGrpSpPr/>
                <p:nvPr/>
              </p:nvGrpSpPr>
              <p:grpSpPr>
                <a:xfrm>
                  <a:off x="1103399" y="2383775"/>
                  <a:ext cx="6810376" cy="4231638"/>
                  <a:chOff x="1103399" y="2383775"/>
                  <a:chExt cx="6810376" cy="4231638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B2BA74CF-E4AB-22E2-CDF4-E147B61F17B7}"/>
                      </a:ext>
                    </a:extLst>
                  </p:cNvPr>
                  <p:cNvGrpSpPr/>
                  <p:nvPr/>
                </p:nvGrpSpPr>
                <p:grpSpPr>
                  <a:xfrm>
                    <a:off x="1103399" y="2383775"/>
                    <a:ext cx="6810376" cy="4231638"/>
                    <a:chOff x="1039489" y="2482757"/>
                    <a:chExt cx="6810376" cy="4231638"/>
                  </a:xfrm>
                </p:grpSpPr>
                <p:sp>
                  <p:nvSpPr>
                    <p:cNvPr id="5" name="Partial Circle 4">
                      <a:extLst>
                        <a:ext uri="{FF2B5EF4-FFF2-40B4-BE49-F238E27FC236}">
                          <a16:creationId xmlns:a16="http://schemas.microsoft.com/office/drawing/2014/main" id="{AAA8057C-8319-ADAF-66EE-2EB6F2F08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3008" y="2733770"/>
                      <a:ext cx="4312763" cy="3980625"/>
                    </a:xfrm>
                    <a:prstGeom prst="pie">
                      <a:avLst>
                        <a:gd name="adj1" fmla="val 8512250"/>
                        <a:gd name="adj2" fmla="val 16200000"/>
                      </a:avLst>
                    </a:prstGeom>
                    <a:solidFill>
                      <a:srgbClr val="FDF1FA"/>
                    </a:solidFill>
                    <a:ln>
                      <a:solidFill>
                        <a:schemeClr val="accent3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  <p:graphicFrame>
                  <p:nvGraphicFramePr>
                    <p:cNvPr id="10" name="Chart 9">
                      <a:extLst>
                        <a:ext uri="{FF2B5EF4-FFF2-40B4-BE49-F238E27FC236}">
                          <a16:creationId xmlns:a16="http://schemas.microsoft.com/office/drawing/2014/main" id="{EFA93086-542D-FE36-44C3-2192586DA7C1}"/>
                        </a:ext>
                      </a:extLst>
                    </p:cNvPr>
                    <p:cNvGraphicFramePr>
                      <a:graphicFrameLocks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2354718481"/>
                        </p:ext>
                      </p:extLst>
                    </p:nvPr>
                  </p:nvGraphicFramePr>
                  <p:xfrm>
                    <a:off x="1039489" y="2482757"/>
                    <a:ext cx="6810376" cy="3752849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3"/>
                    </a:graphicData>
                  </a:graphic>
                </p:graphicFrame>
              </p:grp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469D8E17-0F62-D970-10F5-BFFEED892B01}"/>
                      </a:ext>
                    </a:extLst>
                  </p:cNvPr>
                  <p:cNvSpPr txBox="1"/>
                  <p:nvPr/>
                </p:nvSpPr>
                <p:spPr>
                  <a:xfrm>
                    <a:off x="2507647" y="4581844"/>
                    <a:ext cx="801396" cy="5314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/>
                      <a:t>Non </a:t>
                    </a:r>
                  </a:p>
                  <a:p>
                    <a:r>
                      <a:rPr lang="en-US" sz="1200" b="1"/>
                      <a:t>Personnel,</a:t>
                    </a:r>
                  </a:p>
                  <a:p>
                    <a:r>
                      <a:rPr lang="en-US" sz="1200" b="1">
                        <a:solidFill>
                          <a:schemeClr val="accent6"/>
                        </a:solidFill>
                      </a:rPr>
                      <a:t>19%</a:t>
                    </a:r>
                  </a:p>
                </p:txBody>
              </p:sp>
            </p:grp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B8271D26-C42F-1E6C-BFED-CF2C037F3FA2}"/>
                    </a:ext>
                  </a:extLst>
                </p:cNvPr>
                <p:cNvSpPr txBox="1"/>
                <p:nvPr/>
              </p:nvSpPr>
              <p:spPr>
                <a:xfrm>
                  <a:off x="2583706" y="3614126"/>
                  <a:ext cx="974290" cy="531432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r>
                    <a:rPr lang="en-US" sz="1200" b="1"/>
                    <a:t>Materials &amp; Supplies,</a:t>
                  </a:r>
                </a:p>
                <a:p>
                  <a:r>
                    <a:rPr lang="en-US" sz="1200" b="1">
                      <a:solidFill>
                        <a:schemeClr val="accent6"/>
                      </a:solidFill>
                    </a:rPr>
                    <a:t>7%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D654E58-B5DB-DEBA-9BA2-D37984D3F0B3}"/>
                  </a:ext>
                </a:extLst>
              </p:cNvPr>
              <p:cNvSpPr txBox="1"/>
              <p:nvPr/>
            </p:nvSpPr>
            <p:spPr>
              <a:xfrm>
                <a:off x="3065153" y="5625806"/>
                <a:ext cx="1211861" cy="5314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US" sz="1200" b="1"/>
                  <a:t>Debt Service &amp; Retiree Health,</a:t>
                </a:r>
              </a:p>
              <a:p>
                <a:r>
                  <a:rPr lang="en-US" sz="1200" b="1">
                    <a:solidFill>
                      <a:schemeClr val="accent6"/>
                    </a:solidFill>
                  </a:rPr>
                  <a:t>5%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267633-B282-6F5B-3F5E-E65D58BD02B4}"/>
                </a:ext>
              </a:extLst>
            </p:cNvPr>
            <p:cNvSpPr txBox="1"/>
            <p:nvPr/>
          </p:nvSpPr>
          <p:spPr>
            <a:xfrm>
              <a:off x="3036767" y="2784813"/>
              <a:ext cx="2381962" cy="430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/>
                <a:t>Non-Labor</a:t>
              </a:r>
            </a:p>
            <a:p>
              <a:pPr algn="ctr"/>
              <a:r>
                <a:rPr lang="en-US" sz="1400" b="1">
                  <a:solidFill>
                    <a:schemeClr val="accent6"/>
                  </a:solidFill>
                </a:rPr>
                <a:t>35%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EEF6770-19BE-E8D6-7EB7-E9FF5FB0A82A}"/>
              </a:ext>
            </a:extLst>
          </p:cNvPr>
          <p:cNvSpPr txBox="1"/>
          <p:nvPr/>
        </p:nvSpPr>
        <p:spPr>
          <a:xfrm>
            <a:off x="469119" y="1497822"/>
            <a:ext cx="23850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60% </a:t>
            </a:r>
            <a:r>
              <a:rPr lang="en-US"/>
              <a:t>of budget is expended on salaries and benefits for staff.</a:t>
            </a:r>
          </a:p>
          <a:p>
            <a:endParaRPr lang="en-US"/>
          </a:p>
          <a:p>
            <a:r>
              <a:rPr lang="en-US" b="1"/>
              <a:t>35% </a:t>
            </a:r>
            <a:r>
              <a:rPr lang="en-US"/>
              <a:t>of budget is expended on non-labor, the services and supplies staff use to do their job.</a:t>
            </a:r>
          </a:p>
          <a:p>
            <a:endParaRPr lang="en-US"/>
          </a:p>
          <a:p>
            <a:r>
              <a:rPr lang="en-US" b="1"/>
              <a:t>5% </a:t>
            </a:r>
            <a:r>
              <a:rPr lang="en-US"/>
              <a:t>of budget is expended on debt service and retiree health, contractual obligations that cannot be changed.</a:t>
            </a:r>
          </a:p>
          <a:p>
            <a:pPr algn="ctr"/>
            <a:r>
              <a:rPr lang="en-US"/>
              <a:t>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B532A16-6C5D-645E-873A-5CD1B70A0830}"/>
              </a:ext>
            </a:extLst>
          </p:cNvPr>
          <p:cNvSpPr/>
          <p:nvPr/>
        </p:nvSpPr>
        <p:spPr>
          <a:xfrm>
            <a:off x="225633" y="1560136"/>
            <a:ext cx="243486" cy="188889"/>
          </a:xfrm>
          <a:prstGeom prst="rect">
            <a:avLst/>
          </a:prstGeom>
          <a:solidFill>
            <a:srgbClr val="15608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054FBB-FC10-568E-C06C-8D549D3DDCB7}"/>
              </a:ext>
            </a:extLst>
          </p:cNvPr>
          <p:cNvSpPr/>
          <p:nvPr/>
        </p:nvSpPr>
        <p:spPr>
          <a:xfrm>
            <a:off x="225633" y="2676532"/>
            <a:ext cx="243486" cy="188889"/>
          </a:xfrm>
          <a:prstGeom prst="rect">
            <a:avLst/>
          </a:prstGeom>
          <a:solidFill>
            <a:schemeClr val="accent3"/>
          </a:solidFill>
          <a:ln w="19050">
            <a:solidFill>
              <a:schemeClr val="tx1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329F52-4E98-FCF9-2FE4-724C55813BC1}"/>
              </a:ext>
            </a:extLst>
          </p:cNvPr>
          <p:cNvSpPr/>
          <p:nvPr/>
        </p:nvSpPr>
        <p:spPr>
          <a:xfrm>
            <a:off x="225633" y="4345879"/>
            <a:ext cx="243486" cy="188889"/>
          </a:xfrm>
          <a:prstGeom prst="rect">
            <a:avLst/>
          </a:prstGeom>
          <a:solidFill>
            <a:srgbClr val="0F9ED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48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69106-8B64-E98D-1E8B-25B64959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A9C56C6-B081-2A6B-BE0E-773340D2AB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32677"/>
              </p:ext>
            </p:extLst>
          </p:nvPr>
        </p:nvGraphicFramePr>
        <p:xfrm>
          <a:off x="3000691" y="1318044"/>
          <a:ext cx="6059489" cy="4933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FA97D1-A6EB-F225-96BE-49B0698B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144F6-0C2C-D04D-8184-207D780665F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raphein Pro Bol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088C41-399C-1095-B553-36A63908F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4271"/>
            <a:ext cx="7886700" cy="1194732"/>
          </a:xfrm>
        </p:spPr>
        <p:txBody>
          <a:bodyPr>
            <a:normAutofit/>
          </a:bodyPr>
          <a:lstStyle/>
          <a:p>
            <a:r>
              <a:rPr lang="en-US" sz="3600">
                <a:latin typeface="Graphein Pro Light"/>
              </a:rPr>
              <a:t>Labor: Transit</a:t>
            </a:r>
            <a:endParaRPr lang="en-US" sz="36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0FA701-CF21-48C3-C3E8-5386C324B809}"/>
              </a:ext>
            </a:extLst>
          </p:cNvPr>
          <p:cNvSpPr txBox="1"/>
          <p:nvPr/>
        </p:nvSpPr>
        <p:spPr>
          <a:xfrm>
            <a:off x="83820" y="6183616"/>
            <a:ext cx="86397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Source: FY25-26 Original Budget, passed by Board of Supervisors July 2024.   Note: Excludes attrition and temporary staff. Transit includes paratransit.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A6F526-7E4F-EE0D-9968-94331088F5BC}"/>
              </a:ext>
            </a:extLst>
          </p:cNvPr>
          <p:cNvSpPr txBox="1"/>
          <p:nvPr/>
        </p:nvSpPr>
        <p:spPr>
          <a:xfrm>
            <a:off x="485480" y="2852117"/>
            <a:ext cx="23876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F5556"/>
                </a:solidFill>
                <a:effectLst/>
                <a:uLnTx/>
                <a:uFillTx/>
                <a:latin typeface="Graphein Pro Book"/>
                <a:ea typeface="+mn-ea"/>
                <a:cs typeface="+mn-cs"/>
              </a:rPr>
              <a:t>Delivering transit requires more than transit operators.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22C4AE-F7C5-CD55-DA05-C6F652F0A190}"/>
              </a:ext>
            </a:extLst>
          </p:cNvPr>
          <p:cNvSpPr txBox="1"/>
          <p:nvPr/>
        </p:nvSpPr>
        <p:spPr>
          <a:xfrm>
            <a:off x="4158342" y="838200"/>
            <a:ext cx="4201920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22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Graphein Pro Bold"/>
                <a:ea typeface="+mn-ea"/>
                <a:cs typeface="+mn-cs"/>
              </a:rPr>
              <a:t>FY25-26 Budgeted Transit </a:t>
            </a:r>
            <a:r>
              <a:rPr lang="en-US" sz="2200" b="1">
                <a:latin typeface="Graphein Pro Bold"/>
              </a:rPr>
              <a:t>FTEs</a:t>
            </a:r>
            <a:endParaRPr lang="en-US" sz="2200" b="1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Graphein Pro Bold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5B7B1E4-1E8E-280D-5932-C68D84CABF67}"/>
              </a:ext>
            </a:extLst>
          </p:cNvPr>
          <p:cNvSpPr/>
          <p:nvPr/>
        </p:nvSpPr>
        <p:spPr>
          <a:xfrm>
            <a:off x="485480" y="2526384"/>
            <a:ext cx="2387678" cy="2705491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raphein Pro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022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1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15%"/>
  <p:tag name="KSO_WM_UNIT_VALUE" val="1"/>
  <p:tag name="KSO_WM_DIAGRAM_GROUP_CODE" val="o1-1"/>
  <p:tag name="KSO_WM_UNIT_TYPE" val="o_h_f"/>
  <p:tag name="KSO_WM_UNIT_INDEX" val="1_1_2"/>
  <p:tag name="KSO_WM_UNIT_COLOR_SCHEME_SHAPE_ID" val="7"/>
  <p:tag name="KSO_WM_UNIT_COLOR_SCHEME_PARENT_PAGE" val="0_4"/>
  <p:tag name="KSO_WM_UNIT_NOCLEA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3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35%"/>
  <p:tag name="KSO_WM_UNIT_VALUE" val="1"/>
  <p:tag name="KSO_WM_DIAGRAM_GROUP_CODE" val="o1-1"/>
  <p:tag name="KSO_WM_UNIT_TYPE" val="o_h_f"/>
  <p:tag name="KSO_WM_UNIT_INDEX" val="1_3_2"/>
  <p:tag name="KSO_WM_UNIT_COLOR_SCHEME_SHAPE_ID" val="12"/>
  <p:tag name="KSO_WM_UNIT_COLOR_SCHEME_PARENT_PAGE" val="0_4"/>
  <p:tag name="KSO_WM_UNIT_NOCLEA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4"/>
  <p:tag name="KSO_WM_UNIT_COLOR_SCHEME_SHAPE_ID" val="18"/>
  <p:tag name="KSO_WM_UNIT_COLOR_SCHEME_PARENT_PAGE" val="0_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i*1_2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2_4"/>
  <p:tag name="KSO_WM_UNIT_COLOR_SCHEME_SHAPE_ID" val="20"/>
  <p:tag name="KSO_WM_UNIT_COLOR_SCHEME_PARENT_PAGE" val="0_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3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35%"/>
  <p:tag name="KSO_WM_UNIT_VALUE" val="1"/>
  <p:tag name="KSO_WM_DIAGRAM_GROUP_CODE" val="o1-1"/>
  <p:tag name="KSO_WM_UNIT_TYPE" val="o_h_f"/>
  <p:tag name="KSO_WM_UNIT_INDEX" val="1_3_2"/>
  <p:tag name="KSO_WM_UNIT_COLOR_SCHEME_SHAPE_ID" val="12"/>
  <p:tag name="KSO_WM_UNIT_COLOR_SCHEME_PARENT_PAGE" val="0_4"/>
  <p:tag name="KSO_WM_UNIT_NOCLEA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i*1_1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1_4"/>
  <p:tag name="KSO_WM_UNIT_COLOR_SCHEME_SHAPE_ID" val="18"/>
  <p:tag name="KSO_WM_UNIT_COLOR_SCHEME_PARENT_PAGE" val="0_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3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35%"/>
  <p:tag name="KSO_WM_UNIT_VALUE" val="1"/>
  <p:tag name="KSO_WM_DIAGRAM_GROUP_CODE" val="o1-1"/>
  <p:tag name="KSO_WM_UNIT_TYPE" val="o_h_f"/>
  <p:tag name="KSO_WM_UNIT_INDEX" val="1_3_2"/>
  <p:tag name="KSO_WM_UNIT_COLOR_SCHEME_SHAPE_ID" val="12"/>
  <p:tag name="KSO_WM_UNIT_COLOR_SCHEME_PARENT_PAGE" val="0_4"/>
  <p:tag name="KSO_WM_UNIT_NOCLEA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i*1_3_4"/>
  <p:tag name="KSO_WM_UNIT_LAYERLEVEL" val="1_1_1"/>
  <p:tag name="KSO_WM_BEAUTIFY_FLAG" val="#wm#"/>
  <p:tag name="KSO_WM_TAG_VERSION" val="1.0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TYPE" val="o_h_i"/>
  <p:tag name="KSO_WM_UNIT_INDEX" val="1_3_4"/>
  <p:tag name="KSO_WM_UNIT_COLOR_SCHEME_SHAPE_ID" val="19"/>
  <p:tag name="KSO_WM_UNIT_COLOR_SCHEME_PARENT_PAGE" val="0_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3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35%"/>
  <p:tag name="KSO_WM_UNIT_VALUE" val="1"/>
  <p:tag name="KSO_WM_DIAGRAM_GROUP_CODE" val="o1-1"/>
  <p:tag name="KSO_WM_UNIT_TYPE" val="o_h_f"/>
  <p:tag name="KSO_WM_UNIT_INDEX" val="1_3_2"/>
  <p:tag name="KSO_WM_UNIT_COLOR_SCHEME_SHAPE_ID" val="12"/>
  <p:tag name="KSO_WM_UNIT_COLOR_SCHEME_PARENT_PAGE" val="0_4"/>
  <p:tag name="KSO_WM_UNIT_NOCLEA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3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35%"/>
  <p:tag name="KSO_WM_UNIT_VALUE" val="1"/>
  <p:tag name="KSO_WM_DIAGRAM_GROUP_CODE" val="o1-1"/>
  <p:tag name="KSO_WM_UNIT_TYPE" val="o_h_f"/>
  <p:tag name="KSO_WM_UNIT_INDEX" val="1_3_2"/>
  <p:tag name="KSO_WM_UNIT_COLOR_SCHEME_SHAPE_ID" val="12"/>
  <p:tag name="KSO_WM_UNIT_COLOR_SCHEME_PARENT_PAGE" val="0_4"/>
  <p:tag name="KSO_WM_UNIT_NOCLEA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45%"/>
  <p:tag name="KSO_WM_UNIT_VALUE" val="2"/>
  <p:tag name="KSO_WM_DIAGRAM_GROUP_CODE" val="o1-1"/>
  <p:tag name="KSO_WM_UNIT_TYPE" val="o_h_f"/>
  <p:tag name="KSO_WM_UNIT_INDEX" val="1_4_2"/>
  <p:tag name="KSO_WM_UNIT_COLOR_SCHEME_SHAPE_ID" val="28"/>
  <p:tag name="KSO_WM_UNIT_COLOR_SCHEME_PARENT_PAGE" val="0_4"/>
  <p:tag name="KSO_WM_UNIT_NOCLEA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2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25%"/>
  <p:tag name="KSO_WM_UNIT_VALUE" val="1"/>
  <p:tag name="KSO_WM_DIAGRAM_GROUP_CODE" val="o1-1"/>
  <p:tag name="KSO_WM_UNIT_TYPE" val="o_h_f"/>
  <p:tag name="KSO_WM_UNIT_INDEX" val="1_2_2"/>
  <p:tag name="KSO_WM_UNIT_COLOR_SCHEME_SHAPE_ID" val="17"/>
  <p:tag name="KSO_WM_UNIT_COLOR_SCHEME_PARENT_PAGE" val="0_4"/>
  <p:tag name="KSO_WM_UNIT_NOCLEA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4_1"/>
  <p:tag name="KSO_WM_UNIT_LAYERLEVEL" val="1_1_1"/>
  <p:tag name="KSO_WM_UNIT_VALUE" val="36"/>
  <p:tag name="KSO_WM_UNIT_HIGHLIGHT" val="0"/>
  <p:tag name="KSO_WM_UNIT_COMPATIBLE" val="0"/>
  <p:tag name="KSO_WM_BEAUTIFY_FLAG" val="#wm#"/>
  <p:tag name="KSO_WM_TAG_VERSION" val="1.0"/>
  <p:tag name="KSO_WM_UNIT_DIAGRAM_ISNUMVISUAL" val="0"/>
  <p:tag name="KSO_WM_UNIT_DIAGRAM_ISREFERUNIT" val="0"/>
  <p:tag name="KSO_WM_UNIT_PRESET_TEXT" val="Click here to add the text."/>
  <p:tag name="KSO_WM_DIAGRAM_GROUP_CODE" val="o1-1"/>
  <p:tag name="KSO_WM_UNIT_TYPE" val="o_h_f"/>
  <p:tag name="KSO_WM_UNIT_INDEX" val="1_4_1"/>
  <p:tag name="KSO_WM_UNIT_COLOR_SCHEME_SHAPE_ID" val="30"/>
  <p:tag name="KSO_WM_UNIT_COLOR_SCHEME_PARENT_PAGE" val="0_4"/>
  <p:tag name="KSO_WM_UNIT_NOCLEA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diagram"/>
  <p:tag name="KSO_WM_TEMPLATE_INDEX" val="20188490"/>
  <p:tag name="KSO_WM_UNIT_ID" val="diagram20188490_4*o_h_f*1_1_2"/>
  <p:tag name="KSO_WM_UNIT_LAYERLEVEL" val="1_1_1"/>
  <p:tag name="KSO_WM_BEAUTIFY_FLAG" val="#wm#"/>
  <p:tag name="KSO_WM_TAG_VERSION" val="1.0"/>
  <p:tag name="KSO_WM_UNIT_HIGHLIGHT" val="1"/>
  <p:tag name="KSO_WM_UNIT_COMPATIBLE" val="0"/>
  <p:tag name="KSO_WM_UNIT_DIAGRAM_ISNUMVISUAL" val="0"/>
  <p:tag name="KSO_WM_UNIT_DIAGRAM_ISREFERUNIT" val="0"/>
  <p:tag name="KSO_WM_UNIT_PRESET_TEXT" val="15%"/>
  <p:tag name="KSO_WM_UNIT_VALUE" val="1"/>
  <p:tag name="KSO_WM_DIAGRAM_GROUP_CODE" val="o1-1"/>
  <p:tag name="KSO_WM_UNIT_TYPE" val="o_h_f"/>
  <p:tag name="KSO_WM_UNIT_INDEX" val="1_1_2"/>
  <p:tag name="KSO_WM_UNIT_COLOR_SCHEME_SHAPE_ID" val="7"/>
  <p:tag name="KSO_WM_UNIT_COLOR_SCHEME_PARENT_PAGE" val="0_4"/>
  <p:tag name="KSO_WM_UNIT_NOCLEAR" val="0"/>
</p:tagLst>
</file>

<file path=ppt/theme/theme1.xml><?xml version="1.0" encoding="utf-8"?>
<a:theme xmlns:a="http://schemas.openxmlformats.org/drawingml/2006/main" name="SFMTA">
  <a:themeElements>
    <a:clrScheme name="Custom 2">
      <a:dk1>
        <a:srgbClr val="4F5556"/>
      </a:dk1>
      <a:lt1>
        <a:srgbClr val="FFFFFF"/>
      </a:lt1>
      <a:dk2>
        <a:srgbClr val="4F5556"/>
      </a:dk2>
      <a:lt2>
        <a:srgbClr val="FEFFFE"/>
      </a:lt2>
      <a:accent1>
        <a:srgbClr val="0072BA"/>
      </a:accent1>
      <a:accent2>
        <a:srgbClr val="E39500"/>
      </a:accent2>
      <a:accent3>
        <a:srgbClr val="AC1B86"/>
      </a:accent3>
      <a:accent4>
        <a:srgbClr val="009244"/>
      </a:accent4>
      <a:accent5>
        <a:srgbClr val="7030A0"/>
      </a:accent5>
      <a:accent6>
        <a:srgbClr val="7A7B7F"/>
      </a:accent6>
      <a:hlink>
        <a:srgbClr val="005898"/>
      </a:hlink>
      <a:folHlink>
        <a:srgbClr val="7A7B7F"/>
      </a:folHlink>
    </a:clrScheme>
    <a:fontScheme name="Test">
      <a:majorFont>
        <a:latin typeface="Graphein Pro Bold"/>
        <a:ea typeface=""/>
        <a:cs typeface=""/>
      </a:majorFont>
      <a:minorFont>
        <a:latin typeface="Graphein Pro Book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MTA_PPT_B" id="{C7C774A9-D762-A149-A053-FD7F58F9E676}" vid="{6A774FB2-B713-F144-B2BA-769D6FC132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10AF24DB14274490114D688FE55012" ma:contentTypeVersion="18" ma:contentTypeDescription="Create a new document." ma:contentTypeScope="" ma:versionID="26685a2a0a6dd0bf24e3b9bc92074301">
  <xsd:schema xmlns:xsd="http://www.w3.org/2001/XMLSchema" xmlns:xs="http://www.w3.org/2001/XMLSchema" xmlns:p="http://schemas.microsoft.com/office/2006/metadata/properties" xmlns:ns2="ad8285f2-47be-4399-88c6-c7f969fd8a3b" xmlns:ns3="ffe188c0-57e3-494f-bcc2-27c79bece8a5" targetNamespace="http://schemas.microsoft.com/office/2006/metadata/properties" ma:root="true" ma:fieldsID="b079a463857731f411c9744f187bfd8a" ns2:_="" ns3:_="">
    <xsd:import namespace="ad8285f2-47be-4399-88c6-c7f969fd8a3b"/>
    <xsd:import namespace="ffe188c0-57e3-494f-bcc2-27c79bece8a5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285f2-47be-4399-88c6-c7f969fd8a3b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Version" ma:index="10" nillable="true" ma:displayName="MigrationWizIdVersion" ma:internalName="MigrationWizIdVersion">
      <xsd:simpleType>
        <xsd:restriction base="dms:Text"/>
      </xsd:simpleType>
    </xsd:element>
    <xsd:element name="lcf76f155ced4ddcb4097134ff3c332f0" ma:index="11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0452f728-7785-4a8e-a56e-aefe875275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e188c0-57e3-494f-bcc2-27c79bece8a5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4fba7850-1cf8-4a59-a8a0-2e036d4385a7}" ma:internalName="TaxCatchAll" ma:showField="CatchAllData" ma:web="ffe188c0-57e3-494f-bcc2-27c79bece8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fe188c0-57e3-494f-bcc2-27c79bece8a5">
      <UserInfo>
        <DisplayName>Lopez, Sergio</DisplayName>
        <AccountId>39</AccountId>
        <AccountType/>
      </UserInfo>
      <UserInfo>
        <DisplayName>Manglicmot, Timothy</DisplayName>
        <AccountId>15</AccountId>
        <AccountType/>
      </UserInfo>
      <UserInfo>
        <DisplayName>Lee, Justin</DisplayName>
        <AccountId>38</AccountId>
        <AccountType/>
      </UserInfo>
      <UserInfo>
        <DisplayName>Buffa, Andrea</DisplayName>
        <AccountId>3682</AccountId>
        <AccountType/>
      </UserInfo>
    </SharedWithUsers>
    <TaxCatchAll xmlns="ffe188c0-57e3-494f-bcc2-27c79bece8a5" xsi:nil="true"/>
    <lcf76f155ced4ddcb4097134ff3c332f xmlns="ad8285f2-47be-4399-88c6-c7f969fd8a3b">
      <Terms xmlns="http://schemas.microsoft.com/office/infopath/2007/PartnerControls"/>
    </lcf76f155ced4ddcb4097134ff3c332f>
    <lcf76f155ced4ddcb4097134ff3c332f0 xmlns="ad8285f2-47be-4399-88c6-c7f969fd8a3b" xsi:nil="true"/>
    <MigrationWizIdVersion xmlns="ad8285f2-47be-4399-88c6-c7f969fd8a3b" xsi:nil="true"/>
    <MigrationWizIdPermissions xmlns="ad8285f2-47be-4399-88c6-c7f969fd8a3b" xsi:nil="true"/>
    <MigrationWizId xmlns="ad8285f2-47be-4399-88c6-c7f969fd8a3b" xsi:nil="true"/>
  </documentManagement>
</p:properties>
</file>

<file path=customXml/itemProps1.xml><?xml version="1.0" encoding="utf-8"?>
<ds:datastoreItem xmlns:ds="http://schemas.openxmlformats.org/officeDocument/2006/customXml" ds:itemID="{BB833A78-08BC-413F-9002-E9B8CEA56EFB}">
  <ds:schemaRefs>
    <ds:schemaRef ds:uri="ad8285f2-47be-4399-88c6-c7f969fd8a3b"/>
    <ds:schemaRef ds:uri="ffe188c0-57e3-494f-bcc2-27c79bece8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09C4AFB-0111-4159-9C6C-2964EA756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1D78E6-5C18-4144-95F9-1483003D3539}">
  <ds:schemaRefs>
    <ds:schemaRef ds:uri="http://purl.org/dc/terms/"/>
    <ds:schemaRef ds:uri="ffe188c0-57e3-494f-bcc2-27c79bece8a5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ad8285f2-47be-4399-88c6-c7f969fd8a3b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4564</Words>
  <Application>Microsoft Office PowerPoint</Application>
  <PresentationFormat>On-screen Show (4:3)</PresentationFormat>
  <Paragraphs>781</Paragraphs>
  <Slides>43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8" baseType="lpstr">
      <vt:lpstr>Aptos</vt:lpstr>
      <vt:lpstr>Arial</vt:lpstr>
      <vt:lpstr>Arial Nova</vt:lpstr>
      <vt:lpstr>Arial,Sans-Serif</vt:lpstr>
      <vt:lpstr>Calibri</vt:lpstr>
      <vt:lpstr>Courier New</vt:lpstr>
      <vt:lpstr>Graphein Pro Bold</vt:lpstr>
      <vt:lpstr>Graphein Pro Book</vt:lpstr>
      <vt:lpstr>Graphein Pro Light</vt:lpstr>
      <vt:lpstr>Lao UI</vt:lpstr>
      <vt:lpstr>Segoe UI</vt:lpstr>
      <vt:lpstr>Symbol</vt:lpstr>
      <vt:lpstr>Times New Roman</vt:lpstr>
      <vt:lpstr>Wingdings 2</vt:lpstr>
      <vt:lpstr>SFMTA</vt:lpstr>
      <vt:lpstr>PowerPoint Presentation</vt:lpstr>
      <vt:lpstr>A well-functioning Muni is critical to the Bay Area’s economic recovery</vt:lpstr>
      <vt:lpstr>2024 Passenger Trips</vt:lpstr>
      <vt:lpstr>March Muni Ridership</vt:lpstr>
      <vt:lpstr>PowerPoint Presentation</vt:lpstr>
      <vt:lpstr>PowerPoint Presentation</vt:lpstr>
      <vt:lpstr>Expenditure by Services</vt:lpstr>
      <vt:lpstr>Operating Budget Expenditure</vt:lpstr>
      <vt:lpstr>Labor: Transit</vt:lpstr>
      <vt:lpstr>Operating Budget Revenue</vt:lpstr>
      <vt:lpstr>Transit Fares</vt:lpstr>
      <vt:lpstr>Transit Fare Compliance</vt:lpstr>
      <vt:lpstr>Parking Revenue</vt:lpstr>
      <vt:lpstr>Parking Garage Revenue</vt:lpstr>
      <vt:lpstr>Generating More Revenue</vt:lpstr>
      <vt:lpstr>Efficiencies  to date</vt:lpstr>
      <vt:lpstr> By cutting spending and becoming more efficient, we reduced the FY26-27 budget gap from $440M+ to $320M.  </vt:lpstr>
      <vt:lpstr>Deficit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Package A:  Preserve Muni &amp; Street Safety –  Big at the Ballot in 2026</vt:lpstr>
      <vt:lpstr>PowerPoint Presentation</vt:lpstr>
      <vt:lpstr>Package B:  Preserve Muni &amp; Street Safety –  Multiple Ballots over Time </vt:lpstr>
      <vt:lpstr>PowerPoint Presentation</vt:lpstr>
      <vt:lpstr>Package C:  Protecting Muni Service – Minimizing Cuts for Riders</vt:lpstr>
      <vt:lpstr>PowerPoint Presentation</vt:lpstr>
      <vt:lpstr>Package D:  More Reliance on Non-Ballot Revenue </vt:lpstr>
      <vt:lpstr>PowerPoint Presentation</vt:lpstr>
      <vt:lpstr>Package E:  Cuts Due to Less Opportunity at the Ballot</vt:lpstr>
      <vt:lpstr>PowerPoint Presentation</vt:lpstr>
      <vt:lpstr>Package F:  Fewer Options, More Cuts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demian rosenblatt</dc:creator>
  <cp:lastModifiedBy>Ramos, Joel</cp:lastModifiedBy>
  <cp:revision>10</cp:revision>
  <cp:lastPrinted>2025-04-15T19:22:15Z</cp:lastPrinted>
  <dcterms:created xsi:type="dcterms:W3CDTF">2018-04-12T21:04:44Z</dcterms:created>
  <dcterms:modified xsi:type="dcterms:W3CDTF">2025-05-13T17:00:45Z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Order">
    <vt:lpwstr>2000.00000000000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2023-04-27T16:52:50Z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1111985c-bc53-46b8-8eb1-8893001ed980</vt:lpwstr>
  </property>
  <property fmtid="{D5CDD505-2E9C-101B-9397-08002B2CF9AE}" pid="9" name="MSIP_Label_defa4170-0d19-0005-0004-bc88714345d2_ActionId">
    <vt:lpwstr>552c1a83-22f5-4549-958a-215dc8895370</vt:lpwstr>
  </property>
  <property fmtid="{D5CDD505-2E9C-101B-9397-08002B2CF9AE}" pid="10" name="MSIP_Label_defa4170-0d19-0005-0004-bc88714345d2_ContentBits">
    <vt:lpwstr>0</vt:lpwstr>
  </property>
  <property fmtid="{D5CDD505-2E9C-101B-9397-08002B2CF9AE}" pid="11" name="ContentTypeId">
    <vt:lpwstr>0x0101002710AF24DB14274490114D688FE55012</vt:lpwstr>
  </property>
</Properties>
</file>