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7" r:id="rId1"/>
  </p:sldMasterIdLst>
  <p:notesMasterIdLst>
    <p:notesMasterId r:id="rId28"/>
  </p:notesMasterIdLst>
  <p:sldIdLst>
    <p:sldId id="256" r:id="rId2"/>
    <p:sldId id="278" r:id="rId3"/>
    <p:sldId id="300" r:id="rId4"/>
    <p:sldId id="274" r:id="rId5"/>
    <p:sldId id="279" r:id="rId6"/>
    <p:sldId id="297" r:id="rId7"/>
    <p:sldId id="296" r:id="rId8"/>
    <p:sldId id="259" r:id="rId9"/>
    <p:sldId id="266" r:id="rId10"/>
    <p:sldId id="268" r:id="rId11"/>
    <p:sldId id="267" r:id="rId12"/>
    <p:sldId id="269" r:id="rId13"/>
    <p:sldId id="301" r:id="rId14"/>
    <p:sldId id="292" r:id="rId15"/>
    <p:sldId id="275" r:id="rId16"/>
    <p:sldId id="276" r:id="rId17"/>
    <p:sldId id="273" r:id="rId18"/>
    <p:sldId id="282" r:id="rId19"/>
    <p:sldId id="270" r:id="rId20"/>
    <p:sldId id="277" r:id="rId21"/>
    <p:sldId id="298" r:id="rId22"/>
    <p:sldId id="299" r:id="rId23"/>
    <p:sldId id="293" r:id="rId24"/>
    <p:sldId id="294" r:id="rId25"/>
    <p:sldId id="280" r:id="rId26"/>
    <p:sldId id="281" r:id="rId27"/>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68CFF95-2245-4CB4-8BBF-C13239D0996D}">
  <a:tblStyle styleId="{968CFF95-2245-4CB4-8BBF-C13239D0996D}" styleName="Table_0">
    <a:wholeTbl>
      <a:tcTxStyle b="off" i="off">
        <a:font>
          <a:latin typeface="Graphein Pro Book"/>
          <a:ea typeface="Graphein Pro Book"/>
          <a:cs typeface="Graphein Pro Book"/>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6EBF3"/>
          </a:solidFill>
        </a:fill>
      </a:tcStyle>
    </a:band1H>
    <a:band2H>
      <a:tcTxStyle/>
      <a:tcStyle>
        <a:tcBdr/>
      </a:tcStyle>
    </a:band2H>
    <a:band1V>
      <a:tcTxStyle/>
      <a:tcStyle>
        <a:tcBdr/>
        <a:fill>
          <a:solidFill>
            <a:srgbClr val="E6EBF3"/>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chemeClr val="lt1"/>
          </a:solidFill>
        </a:fill>
      </a:tcStyle>
    </a:lastRow>
    <a:seCell>
      <a:tcTxStyle/>
      <a:tcStyle>
        <a:tcBdr/>
      </a:tcStyle>
    </a:seCell>
    <a:swCell>
      <a:tcTxStyle/>
      <a:tcStyle>
        <a:tcBdr/>
      </a:tcStyle>
    </a:swCell>
    <a:firstRow>
      <a:tcTxStyle b="on" i="off">
        <a:font>
          <a:latin typeface="Graphein Pro Book"/>
          <a:ea typeface="Graphein Pro Book"/>
          <a:cs typeface="Graphein Pro Book"/>
        </a:font>
        <a:schemeClr val="lt1"/>
      </a:tcTxStyle>
      <a:tcStyle>
        <a:tcBdr/>
        <a:fill>
          <a:solidFill>
            <a:schemeClr val="accent1"/>
          </a:solidFill>
        </a:fill>
      </a:tcStyle>
    </a:firstRow>
    <a:neCell>
      <a:tcTxStyle/>
      <a:tcStyle>
        <a:tcBdr/>
      </a:tcStyle>
    </a:neCell>
    <a:nwCell>
      <a:tcTxStyle/>
      <a:tcStyle>
        <a:tcBdr/>
      </a:tcStyle>
    </a:nwCell>
  </a:tblStyle>
  <a:tblStyle styleId="{F8AA069D-551A-42D7-9B4A-93760E291D8B}"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373" autoAdjust="0"/>
  </p:normalViewPr>
  <p:slideViewPr>
    <p:cSldViewPr snapToGrid="0">
      <p:cViewPr varScale="1">
        <p:scale>
          <a:sx n="55" d="100"/>
          <a:sy n="55" d="100"/>
        </p:scale>
        <p:origin x="182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037840" cy="466434"/>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1"/>
            <a:ext cx="3037840" cy="466434"/>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3"/>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83c3b7d64c_0_10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g83c3b7d64c_0_107: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200"/>
              <a:buFont typeface="Arial"/>
              <a:buNone/>
            </a:pPr>
            <a:endParaRPr dirty="0"/>
          </a:p>
        </p:txBody>
      </p:sp>
      <p:sp>
        <p:nvSpPr>
          <p:cNvPr id="138" name="Google Shape;138;g83c3b7d64c_0_107: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3c3b7d64c_0_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83c3b7d64c_0_7: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28" name="Google Shape;228;g83c3b7d64c_0_7: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83c3b7d64c_0_26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83c3b7d64c_0_268: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9" name="Google Shape;219;g83c3b7d64c_0_268: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83c3b7d64c_0_1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83c3b7d64c_0_14: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36" name="Google Shape;236;g83c3b7d64c_0_14: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14265E-79F9-9041-953E-9F13B7EFB5EF}" type="slidenum">
              <a:rPr lang="en-US" smtClean="0"/>
              <a:t>14</a:t>
            </a:fld>
            <a:endParaRPr lang="en-US"/>
          </a:p>
        </p:txBody>
      </p:sp>
    </p:spTree>
    <p:extLst>
      <p:ext uri="{BB962C8B-B14F-4D97-AF65-F5344CB8AC3E}">
        <p14:creationId xmlns:p14="http://schemas.microsoft.com/office/powerpoint/2010/main" val="3996850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2:notes"/>
          <p:cNvSpPr txBox="1">
            <a:spLocks noGrp="1"/>
          </p:cNvSpPr>
          <p:nvPr>
            <p:ph type="body" idx="1"/>
          </p:nvPr>
        </p:nvSpPr>
        <p:spPr>
          <a:xfrm>
            <a:off x="701040" y="4473893"/>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80" name="Google Shape;280;p1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83c3b7d64c_0_4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83c3b7d64c_0_40: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94" name="Google Shape;294;g83c3b7d64c_0_40: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83c3b7d64c_0_2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83c3b7d64c_0_28: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65" name="Google Shape;265;g83c3b7d64c_0_28: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83c3b7d64c_0_3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83c3b7d64c_0_34: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3" name="Google Shape;243;g83c3b7d64c_0_34: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9:notes"/>
          <p:cNvSpPr txBox="1">
            <a:spLocks noGrp="1"/>
          </p:cNvSpPr>
          <p:nvPr>
            <p:ph type="body" idx="1"/>
          </p:nvPr>
        </p:nvSpPr>
        <p:spPr>
          <a:xfrm>
            <a:off x="701040" y="4473893"/>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Allowing folks to ask for when they want to go during this time</a:t>
            </a:r>
            <a:endParaRPr/>
          </a:p>
        </p:txBody>
      </p:sp>
      <p:sp>
        <p:nvSpPr>
          <p:cNvPr id="301" name="Google Shape;301;p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8819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83c3b7d64c_0_9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83c3b7d64c_0_93: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
        <p:nvSpPr>
          <p:cNvPr id="311" name="Google Shape;311;g83c3b7d64c_0_93: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63fb61e133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63fb61e133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79" name="Google Shape;179;g63fb61e133_0_0:notes"/>
          <p:cNvSpPr txBox="1">
            <a:spLocks noGrp="1"/>
          </p:cNvSpPr>
          <p:nvPr>
            <p:ph type="sldNum" idx="12"/>
          </p:nvPr>
        </p:nvSpPr>
        <p:spPr>
          <a:xfrm>
            <a:off x="3884613" y="8685214"/>
            <a:ext cx="2971800" cy="4590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sz="1400"/>
              <a:t>23</a:t>
            </a:fld>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2:notes"/>
          <p:cNvSpPr txBox="1">
            <a:spLocks noGrp="1"/>
          </p:cNvSpPr>
          <p:nvPr>
            <p:ph type="body" idx="1"/>
          </p:nvPr>
        </p:nvSpPr>
        <p:spPr>
          <a:xfrm>
            <a:off x="701040" y="4473893"/>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38" name="Google Shape;138;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83c3b7d64c_0_2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83c3b7d64c_0_21: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7" name="Google Shape;327;g83c3b7d64c_0_21: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83c3b7d64c_0_29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83c3b7d64c_0_298: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334" name="Google Shape;334;g83c3b7d64c_0_298: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83c3b7d64c_0_29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83c3b7d64c_0_290: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72" name="Google Shape;272;g83c3b7d64c_0_290: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83c3b7d64c_0_6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83c3b7d64c_0_66: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79" name="Google Shape;279;g83c3b7d64c_0_66: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83c3b7d64c_0_5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83c3b7d64c_0_52: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318" name="Google Shape;318;g83c3b7d64c_0_52: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3c3b7d64c_4_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3c3b7d64c_4_2: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900"/>
              </a:spcBef>
              <a:spcAft>
                <a:spcPts val="0"/>
              </a:spcAft>
              <a:buNone/>
            </a:pPr>
            <a:endParaRPr dirty="0"/>
          </a:p>
        </p:txBody>
      </p:sp>
      <p:sp>
        <p:nvSpPr>
          <p:cNvPr id="341" name="Google Shape;341;g83c3b7d64c_4_2: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83c3b7d64c_0_5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83c3b7d64c_0_59: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139700" lvl="0" indent="0" algn="l" rtl="0">
              <a:spcBef>
                <a:spcPts val="0"/>
              </a:spcBef>
              <a:spcAft>
                <a:spcPts val="0"/>
              </a:spcAft>
              <a:buSzPts val="1400"/>
              <a:buNone/>
            </a:pPr>
            <a:endParaRPr dirty="0"/>
          </a:p>
        </p:txBody>
      </p:sp>
      <p:sp>
        <p:nvSpPr>
          <p:cNvPr id="332" name="Google Shape;332;g83c3b7d64c_0_59: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83c3b7d64c_0_25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83c3b7d64c_0_250: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p:txBody>
      </p:sp>
      <p:sp>
        <p:nvSpPr>
          <p:cNvPr id="160" name="Google Shape;160;g83c3b7d64c_0_250: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3c3b7d64c_0_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3c3b7d64c_0_0: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1" name="Google Shape;211;g83c3b7d64c_0_0: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1_Title Slide" type="title">
  <p:cSld name="TITLE">
    <p:bg>
      <p:bgPr>
        <a:solidFill>
          <a:schemeClr val="lt1"/>
        </a:solidFill>
        <a:effectLst/>
      </p:bgPr>
    </p:bg>
    <p:spTree>
      <p:nvGrpSpPr>
        <p:cNvPr id="1" name="Shape 17"/>
        <p:cNvGrpSpPr/>
        <p:nvPr/>
      </p:nvGrpSpPr>
      <p:grpSpPr>
        <a:xfrm>
          <a:off x="0" y="0"/>
          <a:ext cx="0" cy="0"/>
          <a:chOff x="0" y="0"/>
          <a:chExt cx="0" cy="0"/>
        </a:xfrm>
      </p:grpSpPr>
      <p:pic>
        <p:nvPicPr>
          <p:cNvPr id="18" name="Google Shape;18;p2"/>
          <p:cNvPicPr preferRelativeResize="0"/>
          <p:nvPr/>
        </p:nvPicPr>
        <p:blipFill rotWithShape="1">
          <a:blip r:embed="rId2">
            <a:alphaModFix/>
          </a:blip>
          <a:srcRect/>
          <a:stretch/>
        </p:blipFill>
        <p:spPr>
          <a:xfrm>
            <a:off x="628650" y="0"/>
            <a:ext cx="957798" cy="1475791"/>
          </a:xfrm>
          <a:prstGeom prst="rect">
            <a:avLst/>
          </a:prstGeom>
          <a:noFill/>
          <a:ln>
            <a:noFill/>
          </a:ln>
        </p:spPr>
      </p:pic>
      <p:pic>
        <p:nvPicPr>
          <p:cNvPr id="19" name="Google Shape;19;p2"/>
          <p:cNvPicPr preferRelativeResize="0"/>
          <p:nvPr/>
        </p:nvPicPr>
        <p:blipFill rotWithShape="1">
          <a:blip r:embed="rId3">
            <a:alphaModFix amt="5000"/>
          </a:blip>
          <a:srcRect l="4288" t="26900" r="9762" b="8743"/>
          <a:stretch/>
        </p:blipFill>
        <p:spPr>
          <a:xfrm>
            <a:off x="1" y="11152"/>
            <a:ext cx="9144000" cy="6846848"/>
          </a:xfrm>
          <a:prstGeom prst="rect">
            <a:avLst/>
          </a:prstGeom>
          <a:noFill/>
          <a:ln>
            <a:noFill/>
          </a:ln>
        </p:spPr>
      </p:pic>
      <p:sp>
        <p:nvSpPr>
          <p:cNvPr id="20" name="Google Shape;20;p2"/>
          <p:cNvSpPr txBox="1">
            <a:spLocks noGrp="1"/>
          </p:cNvSpPr>
          <p:nvPr>
            <p:ph type="ctrTitle"/>
          </p:nvPr>
        </p:nvSpPr>
        <p:spPr>
          <a:xfrm>
            <a:off x="628650" y="2543584"/>
            <a:ext cx="7772400" cy="2044458"/>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chemeClr val="dk1"/>
              </a:buClr>
              <a:buSzPts val="4400"/>
              <a:buFont typeface="Arial"/>
              <a:buNone/>
              <a:defRPr sz="4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
          <p:cNvSpPr txBox="1">
            <a:spLocks noGrp="1"/>
          </p:cNvSpPr>
          <p:nvPr>
            <p:ph type="subTitle" idx="1"/>
          </p:nvPr>
        </p:nvSpPr>
        <p:spPr>
          <a:xfrm>
            <a:off x="628650" y="4806529"/>
            <a:ext cx="7772400" cy="1297492"/>
          </a:xfrm>
          <a:prstGeom prst="rect">
            <a:avLst/>
          </a:prstGeom>
          <a:noFill/>
          <a:ln>
            <a:noFill/>
          </a:ln>
        </p:spPr>
        <p:txBody>
          <a:bodyPr spcFirstLastPara="1" wrap="square" lIns="0" tIns="45700" rIns="0" bIns="45700" anchor="t" anchorCtr="0">
            <a:noAutofit/>
          </a:bodyPr>
          <a:lstStyle>
            <a:lvl1pPr lvl="0" algn="l">
              <a:lnSpc>
                <a:spcPct val="100000"/>
              </a:lnSpc>
              <a:spcBef>
                <a:spcPts val="1000"/>
              </a:spcBef>
              <a:spcAft>
                <a:spcPts val="0"/>
              </a:spcAft>
              <a:buClr>
                <a:schemeClr val="accent1"/>
              </a:buClr>
              <a:buSzPts val="2400"/>
              <a:buNone/>
              <a:defRPr sz="2400">
                <a:solidFill>
                  <a:schemeClr val="accen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hart 2">
  <p:cSld name="chart 2">
    <p:spTree>
      <p:nvGrpSpPr>
        <p:cNvPr id="1" name="Shape 81"/>
        <p:cNvGrpSpPr/>
        <p:nvPr/>
      </p:nvGrpSpPr>
      <p:grpSpPr>
        <a:xfrm>
          <a:off x="0" y="0"/>
          <a:ext cx="0" cy="0"/>
          <a:chOff x="0" y="0"/>
          <a:chExt cx="0" cy="0"/>
        </a:xfrm>
      </p:grpSpPr>
      <p:sp>
        <p:nvSpPr>
          <p:cNvPr id="82" name="Google Shape;82;p12"/>
          <p:cNvSpPr txBox="1">
            <a:spLocks noGrp="1"/>
          </p:cNvSpPr>
          <p:nvPr>
            <p:ph type="dt" idx="10"/>
          </p:nvPr>
        </p:nvSpPr>
        <p:spPr>
          <a:xfrm>
            <a:off x="7551419" y="6481416"/>
            <a:ext cx="880111"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ftr" idx="11"/>
          </p:nvPr>
        </p:nvSpPr>
        <p:spPr>
          <a:xfrm>
            <a:off x="1075954" y="6481416"/>
            <a:ext cx="6307824"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8515350" y="6481416"/>
            <a:ext cx="544830" cy="37658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5" name="Google Shape;85;p12"/>
          <p:cNvSpPr txBox="1">
            <a:spLocks noGrp="1"/>
          </p:cNvSpPr>
          <p:nvPr>
            <p:ph type="title"/>
          </p:nvPr>
        </p:nvSpPr>
        <p:spPr>
          <a:xfrm>
            <a:off x="628650" y="365127"/>
            <a:ext cx="7886700" cy="94551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6" name="Google Shape;86;p12"/>
          <p:cNvPicPr preferRelativeResize="0"/>
          <p:nvPr/>
        </p:nvPicPr>
        <p:blipFill rotWithShape="1">
          <a:blip r:embed="rId2">
            <a:alphaModFix/>
          </a:blip>
          <a:srcRect/>
          <a:stretch/>
        </p:blipFill>
        <p:spPr>
          <a:xfrm>
            <a:off x="628650" y="1391771"/>
            <a:ext cx="7886700" cy="459889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rt 3">
  <p:cSld name="chart 3">
    <p:spTree>
      <p:nvGrpSpPr>
        <p:cNvPr id="1" name="Shape 87"/>
        <p:cNvGrpSpPr/>
        <p:nvPr/>
      </p:nvGrpSpPr>
      <p:grpSpPr>
        <a:xfrm>
          <a:off x="0" y="0"/>
          <a:ext cx="0" cy="0"/>
          <a:chOff x="0" y="0"/>
          <a:chExt cx="0" cy="0"/>
        </a:xfrm>
      </p:grpSpPr>
      <p:sp>
        <p:nvSpPr>
          <p:cNvPr id="88" name="Google Shape;88;p13"/>
          <p:cNvSpPr txBox="1">
            <a:spLocks noGrp="1"/>
          </p:cNvSpPr>
          <p:nvPr>
            <p:ph type="dt" idx="10"/>
          </p:nvPr>
        </p:nvSpPr>
        <p:spPr>
          <a:xfrm>
            <a:off x="7551419" y="6481416"/>
            <a:ext cx="880111"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3"/>
          <p:cNvSpPr txBox="1">
            <a:spLocks noGrp="1"/>
          </p:cNvSpPr>
          <p:nvPr>
            <p:ph type="ftr" idx="11"/>
          </p:nvPr>
        </p:nvSpPr>
        <p:spPr>
          <a:xfrm>
            <a:off x="1075954" y="6481416"/>
            <a:ext cx="6307824"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3"/>
          <p:cNvSpPr txBox="1">
            <a:spLocks noGrp="1"/>
          </p:cNvSpPr>
          <p:nvPr>
            <p:ph type="sldNum" idx="12"/>
          </p:nvPr>
        </p:nvSpPr>
        <p:spPr>
          <a:xfrm>
            <a:off x="8515350" y="6481416"/>
            <a:ext cx="544830" cy="37658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1" name="Google Shape;91;p13"/>
          <p:cNvSpPr txBox="1">
            <a:spLocks noGrp="1"/>
          </p:cNvSpPr>
          <p:nvPr>
            <p:ph type="title"/>
          </p:nvPr>
        </p:nvSpPr>
        <p:spPr>
          <a:xfrm>
            <a:off x="628650" y="365127"/>
            <a:ext cx="7886700" cy="94551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2" name="Google Shape;92;p13"/>
          <p:cNvPicPr preferRelativeResize="0"/>
          <p:nvPr/>
        </p:nvPicPr>
        <p:blipFill rotWithShape="1">
          <a:blip r:embed="rId2">
            <a:alphaModFix/>
          </a:blip>
          <a:srcRect/>
          <a:stretch/>
        </p:blipFill>
        <p:spPr>
          <a:xfrm>
            <a:off x="628650" y="1391771"/>
            <a:ext cx="7886700" cy="459889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hart 4">
  <p:cSld name="chart 4">
    <p:spTree>
      <p:nvGrpSpPr>
        <p:cNvPr id="1" name="Shape 93"/>
        <p:cNvGrpSpPr/>
        <p:nvPr/>
      </p:nvGrpSpPr>
      <p:grpSpPr>
        <a:xfrm>
          <a:off x="0" y="0"/>
          <a:ext cx="0" cy="0"/>
          <a:chOff x="0" y="0"/>
          <a:chExt cx="0" cy="0"/>
        </a:xfrm>
      </p:grpSpPr>
      <p:sp>
        <p:nvSpPr>
          <p:cNvPr id="94" name="Google Shape;94;p14"/>
          <p:cNvSpPr txBox="1">
            <a:spLocks noGrp="1"/>
          </p:cNvSpPr>
          <p:nvPr>
            <p:ph type="dt" idx="10"/>
          </p:nvPr>
        </p:nvSpPr>
        <p:spPr>
          <a:xfrm>
            <a:off x="7551419" y="6481416"/>
            <a:ext cx="880111"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4"/>
          <p:cNvSpPr txBox="1">
            <a:spLocks noGrp="1"/>
          </p:cNvSpPr>
          <p:nvPr>
            <p:ph type="ftr" idx="11"/>
          </p:nvPr>
        </p:nvSpPr>
        <p:spPr>
          <a:xfrm>
            <a:off x="1075954" y="6481416"/>
            <a:ext cx="6307824"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4"/>
          <p:cNvSpPr txBox="1">
            <a:spLocks noGrp="1"/>
          </p:cNvSpPr>
          <p:nvPr>
            <p:ph type="sldNum" idx="12"/>
          </p:nvPr>
        </p:nvSpPr>
        <p:spPr>
          <a:xfrm>
            <a:off x="8515350" y="6481416"/>
            <a:ext cx="544830" cy="37658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7" name="Google Shape;97;p14"/>
          <p:cNvSpPr txBox="1">
            <a:spLocks noGrp="1"/>
          </p:cNvSpPr>
          <p:nvPr>
            <p:ph type="title"/>
          </p:nvPr>
        </p:nvSpPr>
        <p:spPr>
          <a:xfrm>
            <a:off x="628650" y="365127"/>
            <a:ext cx="7886700" cy="94551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8" name="Google Shape;98;p14"/>
          <p:cNvPicPr preferRelativeResize="0"/>
          <p:nvPr/>
        </p:nvPicPr>
        <p:blipFill rotWithShape="1">
          <a:blip r:embed="rId2">
            <a:alphaModFix/>
          </a:blip>
          <a:srcRect/>
          <a:stretch/>
        </p:blipFill>
        <p:spPr>
          <a:xfrm>
            <a:off x="628650" y="1391771"/>
            <a:ext cx="7886700" cy="459889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hart 5">
  <p:cSld name="chart 5">
    <p:spTree>
      <p:nvGrpSpPr>
        <p:cNvPr id="1" name="Shape 99"/>
        <p:cNvGrpSpPr/>
        <p:nvPr/>
      </p:nvGrpSpPr>
      <p:grpSpPr>
        <a:xfrm>
          <a:off x="0" y="0"/>
          <a:ext cx="0" cy="0"/>
          <a:chOff x="0" y="0"/>
          <a:chExt cx="0" cy="0"/>
        </a:xfrm>
      </p:grpSpPr>
      <p:sp>
        <p:nvSpPr>
          <p:cNvPr id="100" name="Google Shape;100;p15"/>
          <p:cNvSpPr txBox="1">
            <a:spLocks noGrp="1"/>
          </p:cNvSpPr>
          <p:nvPr>
            <p:ph type="dt" idx="10"/>
          </p:nvPr>
        </p:nvSpPr>
        <p:spPr>
          <a:xfrm>
            <a:off x="7551419" y="6481416"/>
            <a:ext cx="880111"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5"/>
          <p:cNvSpPr txBox="1">
            <a:spLocks noGrp="1"/>
          </p:cNvSpPr>
          <p:nvPr>
            <p:ph type="ftr" idx="11"/>
          </p:nvPr>
        </p:nvSpPr>
        <p:spPr>
          <a:xfrm>
            <a:off x="1075954" y="6481416"/>
            <a:ext cx="6307824"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5"/>
          <p:cNvSpPr txBox="1">
            <a:spLocks noGrp="1"/>
          </p:cNvSpPr>
          <p:nvPr>
            <p:ph type="sldNum" idx="12"/>
          </p:nvPr>
        </p:nvSpPr>
        <p:spPr>
          <a:xfrm>
            <a:off x="8515350" y="6481416"/>
            <a:ext cx="544830" cy="37658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3" name="Google Shape;103;p15"/>
          <p:cNvSpPr txBox="1">
            <a:spLocks noGrp="1"/>
          </p:cNvSpPr>
          <p:nvPr>
            <p:ph type="title"/>
          </p:nvPr>
        </p:nvSpPr>
        <p:spPr>
          <a:xfrm>
            <a:off x="628650" y="365127"/>
            <a:ext cx="7886700" cy="94551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4" name="Google Shape;104;p15"/>
          <p:cNvPicPr preferRelativeResize="0"/>
          <p:nvPr/>
        </p:nvPicPr>
        <p:blipFill rotWithShape="1">
          <a:blip r:embed="rId2">
            <a:alphaModFix/>
          </a:blip>
          <a:srcRect/>
          <a:stretch/>
        </p:blipFill>
        <p:spPr>
          <a:xfrm>
            <a:off x="628650" y="1391771"/>
            <a:ext cx="7886700" cy="459889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hart 6">
  <p:cSld name="chart 6">
    <p:spTree>
      <p:nvGrpSpPr>
        <p:cNvPr id="1" name="Shape 105"/>
        <p:cNvGrpSpPr/>
        <p:nvPr/>
      </p:nvGrpSpPr>
      <p:grpSpPr>
        <a:xfrm>
          <a:off x="0" y="0"/>
          <a:ext cx="0" cy="0"/>
          <a:chOff x="0" y="0"/>
          <a:chExt cx="0" cy="0"/>
        </a:xfrm>
      </p:grpSpPr>
      <p:sp>
        <p:nvSpPr>
          <p:cNvPr id="106" name="Google Shape;106;p16"/>
          <p:cNvSpPr txBox="1">
            <a:spLocks noGrp="1"/>
          </p:cNvSpPr>
          <p:nvPr>
            <p:ph type="dt" idx="10"/>
          </p:nvPr>
        </p:nvSpPr>
        <p:spPr>
          <a:xfrm>
            <a:off x="7551419" y="6481416"/>
            <a:ext cx="880111"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6"/>
          <p:cNvSpPr txBox="1">
            <a:spLocks noGrp="1"/>
          </p:cNvSpPr>
          <p:nvPr>
            <p:ph type="ftr" idx="11"/>
          </p:nvPr>
        </p:nvSpPr>
        <p:spPr>
          <a:xfrm>
            <a:off x="1075954" y="6481416"/>
            <a:ext cx="6307824"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6"/>
          <p:cNvSpPr txBox="1">
            <a:spLocks noGrp="1"/>
          </p:cNvSpPr>
          <p:nvPr>
            <p:ph type="sldNum" idx="12"/>
          </p:nvPr>
        </p:nvSpPr>
        <p:spPr>
          <a:xfrm>
            <a:off x="8515350" y="6481416"/>
            <a:ext cx="544830" cy="37658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9" name="Google Shape;109;p16"/>
          <p:cNvSpPr txBox="1">
            <a:spLocks noGrp="1"/>
          </p:cNvSpPr>
          <p:nvPr>
            <p:ph type="title"/>
          </p:nvPr>
        </p:nvSpPr>
        <p:spPr>
          <a:xfrm>
            <a:off x="628650" y="365127"/>
            <a:ext cx="7886700" cy="94551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0" name="Google Shape;110;p16"/>
          <p:cNvPicPr preferRelativeResize="0"/>
          <p:nvPr/>
        </p:nvPicPr>
        <p:blipFill rotWithShape="1">
          <a:blip r:embed="rId2">
            <a:alphaModFix/>
          </a:blip>
          <a:srcRect/>
          <a:stretch/>
        </p:blipFill>
        <p:spPr>
          <a:xfrm>
            <a:off x="628650" y="1391771"/>
            <a:ext cx="7886700" cy="459889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hart 7">
  <p:cSld name="chart 7">
    <p:spTree>
      <p:nvGrpSpPr>
        <p:cNvPr id="1" name="Shape 111"/>
        <p:cNvGrpSpPr/>
        <p:nvPr/>
      </p:nvGrpSpPr>
      <p:grpSpPr>
        <a:xfrm>
          <a:off x="0" y="0"/>
          <a:ext cx="0" cy="0"/>
          <a:chOff x="0" y="0"/>
          <a:chExt cx="0" cy="0"/>
        </a:xfrm>
      </p:grpSpPr>
      <p:sp>
        <p:nvSpPr>
          <p:cNvPr id="112" name="Google Shape;112;p17"/>
          <p:cNvSpPr txBox="1">
            <a:spLocks noGrp="1"/>
          </p:cNvSpPr>
          <p:nvPr>
            <p:ph type="dt" idx="10"/>
          </p:nvPr>
        </p:nvSpPr>
        <p:spPr>
          <a:xfrm>
            <a:off x="7551419" y="6481416"/>
            <a:ext cx="880111"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7"/>
          <p:cNvSpPr txBox="1">
            <a:spLocks noGrp="1"/>
          </p:cNvSpPr>
          <p:nvPr>
            <p:ph type="ftr" idx="11"/>
          </p:nvPr>
        </p:nvSpPr>
        <p:spPr>
          <a:xfrm>
            <a:off x="1075954" y="6481416"/>
            <a:ext cx="6307824"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7"/>
          <p:cNvSpPr txBox="1">
            <a:spLocks noGrp="1"/>
          </p:cNvSpPr>
          <p:nvPr>
            <p:ph type="sldNum" idx="12"/>
          </p:nvPr>
        </p:nvSpPr>
        <p:spPr>
          <a:xfrm>
            <a:off x="8515350" y="6481416"/>
            <a:ext cx="544830" cy="37658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17"/>
          <p:cNvSpPr txBox="1">
            <a:spLocks noGrp="1"/>
          </p:cNvSpPr>
          <p:nvPr>
            <p:ph type="title"/>
          </p:nvPr>
        </p:nvSpPr>
        <p:spPr>
          <a:xfrm>
            <a:off x="628650" y="365127"/>
            <a:ext cx="7886700" cy="94551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6" name="Google Shape;116;p17"/>
          <p:cNvPicPr preferRelativeResize="0"/>
          <p:nvPr/>
        </p:nvPicPr>
        <p:blipFill rotWithShape="1">
          <a:blip r:embed="rId2">
            <a:alphaModFix/>
          </a:blip>
          <a:srcRect/>
          <a:stretch/>
        </p:blipFill>
        <p:spPr>
          <a:xfrm>
            <a:off x="628650" y="1391771"/>
            <a:ext cx="7886700" cy="459889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hart 8">
  <p:cSld name="chart 8">
    <p:spTree>
      <p:nvGrpSpPr>
        <p:cNvPr id="1" name="Shape 117"/>
        <p:cNvGrpSpPr/>
        <p:nvPr/>
      </p:nvGrpSpPr>
      <p:grpSpPr>
        <a:xfrm>
          <a:off x="0" y="0"/>
          <a:ext cx="0" cy="0"/>
          <a:chOff x="0" y="0"/>
          <a:chExt cx="0" cy="0"/>
        </a:xfrm>
      </p:grpSpPr>
      <p:sp>
        <p:nvSpPr>
          <p:cNvPr id="118" name="Google Shape;118;p18"/>
          <p:cNvSpPr txBox="1">
            <a:spLocks noGrp="1"/>
          </p:cNvSpPr>
          <p:nvPr>
            <p:ph type="dt" idx="10"/>
          </p:nvPr>
        </p:nvSpPr>
        <p:spPr>
          <a:xfrm>
            <a:off x="7551419" y="6481416"/>
            <a:ext cx="880111"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8"/>
          <p:cNvSpPr txBox="1">
            <a:spLocks noGrp="1"/>
          </p:cNvSpPr>
          <p:nvPr>
            <p:ph type="ftr" idx="11"/>
          </p:nvPr>
        </p:nvSpPr>
        <p:spPr>
          <a:xfrm>
            <a:off x="1075954" y="6481416"/>
            <a:ext cx="6307824"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8"/>
          <p:cNvSpPr txBox="1">
            <a:spLocks noGrp="1"/>
          </p:cNvSpPr>
          <p:nvPr>
            <p:ph type="sldNum" idx="12"/>
          </p:nvPr>
        </p:nvSpPr>
        <p:spPr>
          <a:xfrm>
            <a:off x="8515350" y="6481416"/>
            <a:ext cx="544830" cy="37658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1" name="Google Shape;121;p18"/>
          <p:cNvSpPr txBox="1">
            <a:spLocks noGrp="1"/>
          </p:cNvSpPr>
          <p:nvPr>
            <p:ph type="title"/>
          </p:nvPr>
        </p:nvSpPr>
        <p:spPr>
          <a:xfrm>
            <a:off x="628650" y="365127"/>
            <a:ext cx="7886700" cy="94551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2" name="Google Shape;122;p18"/>
          <p:cNvPicPr preferRelativeResize="0"/>
          <p:nvPr/>
        </p:nvPicPr>
        <p:blipFill rotWithShape="1">
          <a:blip r:embed="rId2">
            <a:alphaModFix/>
          </a:blip>
          <a:srcRect/>
          <a:stretch/>
        </p:blipFill>
        <p:spPr>
          <a:xfrm>
            <a:off x="628650" y="1391771"/>
            <a:ext cx="7886700" cy="459889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hart 9">
  <p:cSld name="chart 9">
    <p:spTree>
      <p:nvGrpSpPr>
        <p:cNvPr id="1" name="Shape 123"/>
        <p:cNvGrpSpPr/>
        <p:nvPr/>
      </p:nvGrpSpPr>
      <p:grpSpPr>
        <a:xfrm>
          <a:off x="0" y="0"/>
          <a:ext cx="0" cy="0"/>
          <a:chOff x="0" y="0"/>
          <a:chExt cx="0" cy="0"/>
        </a:xfrm>
      </p:grpSpPr>
      <p:sp>
        <p:nvSpPr>
          <p:cNvPr id="124" name="Google Shape;124;p19"/>
          <p:cNvSpPr txBox="1">
            <a:spLocks noGrp="1"/>
          </p:cNvSpPr>
          <p:nvPr>
            <p:ph type="dt" idx="10"/>
          </p:nvPr>
        </p:nvSpPr>
        <p:spPr>
          <a:xfrm>
            <a:off x="7551419" y="6481416"/>
            <a:ext cx="880111"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9"/>
          <p:cNvSpPr txBox="1">
            <a:spLocks noGrp="1"/>
          </p:cNvSpPr>
          <p:nvPr>
            <p:ph type="ftr" idx="11"/>
          </p:nvPr>
        </p:nvSpPr>
        <p:spPr>
          <a:xfrm>
            <a:off x="1075954" y="6481416"/>
            <a:ext cx="6307824"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9"/>
          <p:cNvSpPr txBox="1">
            <a:spLocks noGrp="1"/>
          </p:cNvSpPr>
          <p:nvPr>
            <p:ph type="sldNum" idx="12"/>
          </p:nvPr>
        </p:nvSpPr>
        <p:spPr>
          <a:xfrm>
            <a:off x="8515350" y="6481416"/>
            <a:ext cx="544830" cy="37658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7" name="Google Shape;127;p19"/>
          <p:cNvSpPr txBox="1">
            <a:spLocks noGrp="1"/>
          </p:cNvSpPr>
          <p:nvPr>
            <p:ph type="title"/>
          </p:nvPr>
        </p:nvSpPr>
        <p:spPr>
          <a:xfrm>
            <a:off x="628650" y="365127"/>
            <a:ext cx="7886700" cy="94551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8" name="Google Shape;128;p19"/>
          <p:cNvPicPr preferRelativeResize="0"/>
          <p:nvPr/>
        </p:nvPicPr>
        <p:blipFill rotWithShape="1">
          <a:blip r:embed="rId2">
            <a:alphaModFix/>
          </a:blip>
          <a:srcRect/>
          <a:stretch/>
        </p:blipFill>
        <p:spPr>
          <a:xfrm>
            <a:off x="628650" y="1391771"/>
            <a:ext cx="7886700" cy="459889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129"/>
        <p:cNvGrpSpPr/>
        <p:nvPr/>
      </p:nvGrpSpPr>
      <p:grpSpPr>
        <a:xfrm>
          <a:off x="0" y="0"/>
          <a:ext cx="0" cy="0"/>
          <a:chOff x="0" y="0"/>
          <a:chExt cx="0" cy="0"/>
        </a:xfrm>
      </p:grpSpPr>
      <p:sp>
        <p:nvSpPr>
          <p:cNvPr id="130" name="Google Shape;130;p20"/>
          <p:cNvSpPr txBox="1">
            <a:spLocks noGrp="1"/>
          </p:cNvSpPr>
          <p:nvPr>
            <p:ph type="dt" idx="10"/>
          </p:nvPr>
        </p:nvSpPr>
        <p:spPr>
          <a:xfrm>
            <a:off x="7551419" y="6481416"/>
            <a:ext cx="880111"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0"/>
          <p:cNvSpPr txBox="1">
            <a:spLocks noGrp="1"/>
          </p:cNvSpPr>
          <p:nvPr>
            <p:ph type="ftr" idx="11"/>
          </p:nvPr>
        </p:nvSpPr>
        <p:spPr>
          <a:xfrm>
            <a:off x="1075954" y="6481416"/>
            <a:ext cx="6307824"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0"/>
          <p:cNvSpPr txBox="1">
            <a:spLocks noGrp="1"/>
          </p:cNvSpPr>
          <p:nvPr>
            <p:ph type="sldNum" idx="12"/>
          </p:nvPr>
        </p:nvSpPr>
        <p:spPr>
          <a:xfrm>
            <a:off x="8515350" y="6481416"/>
            <a:ext cx="544830" cy="37658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3" name="Google Shape;133;p20"/>
          <p:cNvSpPr txBox="1">
            <a:spLocks noGrp="1"/>
          </p:cNvSpPr>
          <p:nvPr>
            <p:ph type="title"/>
          </p:nvPr>
        </p:nvSpPr>
        <p:spPr>
          <a:xfrm>
            <a:off x="628650" y="365127"/>
            <a:ext cx="7886700" cy="94551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aphicFrame>
        <p:nvGraphicFramePr>
          <p:cNvPr id="134" name="Google Shape;134;p20"/>
          <p:cNvGraphicFramePr/>
          <p:nvPr/>
        </p:nvGraphicFramePr>
        <p:xfrm>
          <a:off x="628650" y="1656403"/>
          <a:ext cx="7886750" cy="4433200"/>
        </p:xfrm>
        <a:graphic>
          <a:graphicData uri="http://schemas.openxmlformats.org/drawingml/2006/table">
            <a:tbl>
              <a:tblPr firstRow="1" bandRow="1">
                <a:noFill/>
                <a:tableStyleId>{968CFF95-2245-4CB4-8BBF-C13239D0996D}</a:tableStyleId>
              </a:tblPr>
              <a:tblGrid>
                <a:gridCol w="788675">
                  <a:extLst>
                    <a:ext uri="{9D8B030D-6E8A-4147-A177-3AD203B41FA5}">
                      <a16:colId xmlns:a16="http://schemas.microsoft.com/office/drawing/2014/main" val="20000"/>
                    </a:ext>
                  </a:extLst>
                </a:gridCol>
                <a:gridCol w="788675">
                  <a:extLst>
                    <a:ext uri="{9D8B030D-6E8A-4147-A177-3AD203B41FA5}">
                      <a16:colId xmlns:a16="http://schemas.microsoft.com/office/drawing/2014/main" val="20001"/>
                    </a:ext>
                  </a:extLst>
                </a:gridCol>
                <a:gridCol w="788675">
                  <a:extLst>
                    <a:ext uri="{9D8B030D-6E8A-4147-A177-3AD203B41FA5}">
                      <a16:colId xmlns:a16="http://schemas.microsoft.com/office/drawing/2014/main" val="20002"/>
                    </a:ext>
                  </a:extLst>
                </a:gridCol>
                <a:gridCol w="788675">
                  <a:extLst>
                    <a:ext uri="{9D8B030D-6E8A-4147-A177-3AD203B41FA5}">
                      <a16:colId xmlns:a16="http://schemas.microsoft.com/office/drawing/2014/main" val="20003"/>
                    </a:ext>
                  </a:extLst>
                </a:gridCol>
                <a:gridCol w="788675">
                  <a:extLst>
                    <a:ext uri="{9D8B030D-6E8A-4147-A177-3AD203B41FA5}">
                      <a16:colId xmlns:a16="http://schemas.microsoft.com/office/drawing/2014/main" val="20004"/>
                    </a:ext>
                  </a:extLst>
                </a:gridCol>
                <a:gridCol w="788675">
                  <a:extLst>
                    <a:ext uri="{9D8B030D-6E8A-4147-A177-3AD203B41FA5}">
                      <a16:colId xmlns:a16="http://schemas.microsoft.com/office/drawing/2014/main" val="20005"/>
                    </a:ext>
                  </a:extLst>
                </a:gridCol>
                <a:gridCol w="788675">
                  <a:extLst>
                    <a:ext uri="{9D8B030D-6E8A-4147-A177-3AD203B41FA5}">
                      <a16:colId xmlns:a16="http://schemas.microsoft.com/office/drawing/2014/main" val="20006"/>
                    </a:ext>
                  </a:extLst>
                </a:gridCol>
                <a:gridCol w="788675">
                  <a:extLst>
                    <a:ext uri="{9D8B030D-6E8A-4147-A177-3AD203B41FA5}">
                      <a16:colId xmlns:a16="http://schemas.microsoft.com/office/drawing/2014/main" val="20007"/>
                    </a:ext>
                  </a:extLst>
                </a:gridCol>
                <a:gridCol w="788675">
                  <a:extLst>
                    <a:ext uri="{9D8B030D-6E8A-4147-A177-3AD203B41FA5}">
                      <a16:colId xmlns:a16="http://schemas.microsoft.com/office/drawing/2014/main" val="20008"/>
                    </a:ext>
                  </a:extLst>
                </a:gridCol>
                <a:gridCol w="788675">
                  <a:extLst>
                    <a:ext uri="{9D8B030D-6E8A-4147-A177-3AD203B41FA5}">
                      <a16:colId xmlns:a16="http://schemas.microsoft.com/office/drawing/2014/main" val="20009"/>
                    </a:ext>
                  </a:extLst>
                </a:gridCol>
              </a:tblGrid>
              <a:tr h="554150">
                <a:tc>
                  <a:txBody>
                    <a:bodyPr/>
                    <a:lstStyle/>
                    <a:p>
                      <a:pPr marL="0" marR="0" lvl="0" indent="0" algn="l" rtl="0">
                        <a:spcBef>
                          <a:spcPts val="0"/>
                        </a:spcBef>
                        <a:spcAft>
                          <a:spcPts val="0"/>
                        </a:spcAft>
                        <a:buNone/>
                      </a:pPr>
                      <a:endParaRPr sz="1800"/>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54150">
                <a:tc>
                  <a:txBody>
                    <a:bodyPr/>
                    <a:lstStyle/>
                    <a:p>
                      <a:pPr marL="0" marR="0" lvl="0" indent="0" algn="l" rtl="0">
                        <a:spcBef>
                          <a:spcPts val="0"/>
                        </a:spcBef>
                        <a:spcAft>
                          <a:spcPts val="0"/>
                        </a:spcAft>
                        <a:buNone/>
                      </a:pPr>
                      <a:endParaRPr sz="1800"/>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54150">
                <a:tc>
                  <a:txBody>
                    <a:bodyPr/>
                    <a:lstStyle/>
                    <a:p>
                      <a:pPr marL="0" marR="0" lvl="0" indent="0" algn="l" rtl="0">
                        <a:spcBef>
                          <a:spcPts val="0"/>
                        </a:spcBef>
                        <a:spcAft>
                          <a:spcPts val="0"/>
                        </a:spcAft>
                        <a:buNone/>
                      </a:pPr>
                      <a:endParaRPr sz="1800"/>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54150">
                <a:tc>
                  <a:txBody>
                    <a:bodyPr/>
                    <a:lstStyle/>
                    <a:p>
                      <a:pPr marL="0" marR="0" lvl="0" indent="0" algn="l" rtl="0">
                        <a:spcBef>
                          <a:spcPts val="0"/>
                        </a:spcBef>
                        <a:spcAft>
                          <a:spcPts val="0"/>
                        </a:spcAft>
                        <a:buNone/>
                      </a:pPr>
                      <a:endParaRPr sz="1800"/>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54150">
                <a:tc>
                  <a:txBody>
                    <a:bodyPr/>
                    <a:lstStyle/>
                    <a:p>
                      <a:pPr marL="0" marR="0" lvl="0" indent="0" algn="l" rtl="0">
                        <a:spcBef>
                          <a:spcPts val="0"/>
                        </a:spcBef>
                        <a:spcAft>
                          <a:spcPts val="0"/>
                        </a:spcAft>
                        <a:buNone/>
                      </a:pPr>
                      <a:endParaRPr sz="1800"/>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54150">
                <a:tc>
                  <a:txBody>
                    <a:bodyPr/>
                    <a:lstStyle/>
                    <a:p>
                      <a:pPr marL="0" marR="0" lvl="0" indent="0" algn="l" rtl="0">
                        <a:spcBef>
                          <a:spcPts val="0"/>
                        </a:spcBef>
                        <a:spcAft>
                          <a:spcPts val="0"/>
                        </a:spcAft>
                        <a:buNone/>
                      </a:pPr>
                      <a:endParaRPr sz="1800"/>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554150">
                <a:tc>
                  <a:txBody>
                    <a:bodyPr/>
                    <a:lstStyle/>
                    <a:p>
                      <a:pPr marL="0" marR="0" lvl="0" indent="0" algn="l" rtl="0">
                        <a:spcBef>
                          <a:spcPts val="0"/>
                        </a:spcBef>
                        <a:spcAft>
                          <a:spcPts val="0"/>
                        </a:spcAft>
                        <a:buNone/>
                      </a:pPr>
                      <a:endParaRPr sz="1800"/>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554150">
                <a:tc>
                  <a:txBody>
                    <a:bodyPr/>
                    <a:lstStyle/>
                    <a:p>
                      <a:pPr marL="0" marR="0" lvl="0" indent="0" algn="l" rtl="0">
                        <a:spcBef>
                          <a:spcPts val="0"/>
                        </a:spcBef>
                        <a:spcAft>
                          <a:spcPts val="0"/>
                        </a:spcAft>
                        <a:buNone/>
                      </a:pPr>
                      <a:endParaRPr sz="1800"/>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ext paragraphs with pic">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5144F6-0C2C-D04D-8184-207D780665F8}" type="slidenum">
              <a:rPr lang="en-US" smtClean="0"/>
              <a:t>‹#›</a:t>
            </a:fld>
            <a:endParaRPr lang="en-US"/>
          </a:p>
        </p:txBody>
      </p:sp>
      <p:sp>
        <p:nvSpPr>
          <p:cNvPr id="5" name="Title 4">
            <a:extLst>
              <a:ext uri="{FF2B5EF4-FFF2-40B4-BE49-F238E27FC236}">
                <a16:creationId xmlns:a16="http://schemas.microsoft.com/office/drawing/2014/main" id="{2342C119-F96F-9748-B743-54C5FD157CE4}"/>
              </a:ext>
            </a:extLst>
          </p:cNvPr>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F09F0990-C56A-B24C-B97A-DAEE498A05EC}"/>
              </a:ext>
            </a:extLst>
          </p:cNvPr>
          <p:cNvSpPr>
            <a:spLocks noGrp="1"/>
          </p:cNvSpPr>
          <p:nvPr>
            <p:ph type="pic" sz="quarter" idx="13"/>
          </p:nvPr>
        </p:nvSpPr>
        <p:spPr>
          <a:xfrm>
            <a:off x="5605463" y="1487488"/>
            <a:ext cx="2909887" cy="4738687"/>
          </a:xfrm>
        </p:spPr>
        <p:txBody>
          <a:bodyPr/>
          <a:lstStyle>
            <a:lvl1pPr marL="0" indent="0">
              <a:buNone/>
              <a:defRPr/>
            </a:lvl1pPr>
          </a:lstStyle>
          <a:p>
            <a:r>
              <a:rPr lang="en-US"/>
              <a:t>Click icon to add picture</a:t>
            </a:r>
          </a:p>
        </p:txBody>
      </p:sp>
      <p:sp>
        <p:nvSpPr>
          <p:cNvPr id="9" name="Content Placeholder 11">
            <a:extLst>
              <a:ext uri="{FF2B5EF4-FFF2-40B4-BE49-F238E27FC236}">
                <a16:creationId xmlns:a16="http://schemas.microsoft.com/office/drawing/2014/main" id="{FB801404-3738-9544-8247-1CB5EBF7A34E}"/>
              </a:ext>
            </a:extLst>
          </p:cNvPr>
          <p:cNvSpPr>
            <a:spLocks noGrp="1"/>
          </p:cNvSpPr>
          <p:nvPr>
            <p:ph sz="quarter" idx="16"/>
          </p:nvPr>
        </p:nvSpPr>
        <p:spPr>
          <a:xfrm>
            <a:off x="628651" y="1487488"/>
            <a:ext cx="4741018" cy="4738687"/>
          </a:xfrm>
        </p:spPr>
        <p:txBody>
          <a:bodyPr>
            <a:normAutofit/>
          </a:bodyPr>
          <a:lstStyle>
            <a:lvl1pPr marL="0" indent="0">
              <a:buNone/>
              <a:defRPr sz="1600"/>
            </a:lvl1pPr>
          </a:lstStyle>
          <a:p>
            <a:pPr lvl="0"/>
            <a:r>
              <a:rPr lang="en-US"/>
              <a:t>Click to edit Master text styles</a:t>
            </a:r>
          </a:p>
        </p:txBody>
      </p:sp>
    </p:spTree>
    <p:extLst>
      <p:ext uri="{BB962C8B-B14F-4D97-AF65-F5344CB8AC3E}">
        <p14:creationId xmlns:p14="http://schemas.microsoft.com/office/powerpoint/2010/main" val="871608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paragraphs with pic">
  <p:cSld name="text paragraphs with pic">
    <p:spTree>
      <p:nvGrpSpPr>
        <p:cNvPr id="1" name="Shape 22"/>
        <p:cNvGrpSpPr/>
        <p:nvPr/>
      </p:nvGrpSpPr>
      <p:grpSpPr>
        <a:xfrm>
          <a:off x="0" y="0"/>
          <a:ext cx="0" cy="0"/>
          <a:chOff x="0" y="0"/>
          <a:chExt cx="0" cy="0"/>
        </a:xfrm>
      </p:grpSpPr>
      <p:sp>
        <p:nvSpPr>
          <p:cNvPr id="23" name="Google Shape;23;p3"/>
          <p:cNvSpPr txBox="1">
            <a:spLocks noGrp="1"/>
          </p:cNvSpPr>
          <p:nvPr>
            <p:ph type="dt" idx="10"/>
          </p:nvPr>
        </p:nvSpPr>
        <p:spPr>
          <a:xfrm>
            <a:off x="7551419" y="6481416"/>
            <a:ext cx="880111"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1075954" y="6481416"/>
            <a:ext cx="6307824"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8515350" y="6481416"/>
            <a:ext cx="544830" cy="37658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3"/>
          <p:cNvSpPr txBox="1">
            <a:spLocks noGrp="1"/>
          </p:cNvSpPr>
          <p:nvPr>
            <p:ph type="title"/>
          </p:nvPr>
        </p:nvSpPr>
        <p:spPr>
          <a:xfrm>
            <a:off x="628650" y="365127"/>
            <a:ext cx="7886700" cy="94551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
          <p:cNvSpPr>
            <a:spLocks noGrp="1"/>
          </p:cNvSpPr>
          <p:nvPr>
            <p:ph type="pic" idx="2"/>
          </p:nvPr>
        </p:nvSpPr>
        <p:spPr>
          <a:xfrm>
            <a:off x="5605463" y="1487488"/>
            <a:ext cx="2909887" cy="473868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 name="Google Shape;28;p3"/>
          <p:cNvSpPr txBox="1">
            <a:spLocks noGrp="1"/>
          </p:cNvSpPr>
          <p:nvPr>
            <p:ph type="body" idx="1"/>
          </p:nvPr>
        </p:nvSpPr>
        <p:spPr>
          <a:xfrm>
            <a:off x="628651" y="1487488"/>
            <a:ext cx="4741018" cy="473868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600"/>
              <a:buNone/>
              <a:defRPr sz="16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ullet point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1CD8DF-32CD-0942-B13B-FF2E02D6163B}" type="datetimeFigureOut">
              <a:rPr lang="en-US" smtClean="0"/>
              <a:t>4/27/2020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5144F6-0C2C-D04D-8184-207D780665F8}" type="slidenum">
              <a:rPr lang="en-US" smtClean="0"/>
              <a:t>‹#›</a:t>
            </a:fld>
            <a:endParaRPr lang="en-US"/>
          </a:p>
        </p:txBody>
      </p:sp>
      <p:sp>
        <p:nvSpPr>
          <p:cNvPr id="5" name="Title 4">
            <a:extLst>
              <a:ext uri="{FF2B5EF4-FFF2-40B4-BE49-F238E27FC236}">
                <a16:creationId xmlns:a16="http://schemas.microsoft.com/office/drawing/2014/main" id="{2342C119-F96F-9748-B743-54C5FD157CE4}"/>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031F4864-B805-A043-8242-97ECFE5E8ACB}"/>
              </a:ext>
            </a:extLst>
          </p:cNvPr>
          <p:cNvSpPr>
            <a:spLocks noGrp="1"/>
          </p:cNvSpPr>
          <p:nvPr>
            <p:ph type="body" sz="quarter" idx="13"/>
          </p:nvPr>
        </p:nvSpPr>
        <p:spPr>
          <a:xfrm>
            <a:off x="628650" y="1539875"/>
            <a:ext cx="7886700" cy="46926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1527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ullet points">
  <p:cSld name="1_bullet points">
    <p:spTree>
      <p:nvGrpSpPr>
        <p:cNvPr id="1" name="Shape 57"/>
        <p:cNvGrpSpPr/>
        <p:nvPr/>
      </p:nvGrpSpPr>
      <p:grpSpPr>
        <a:xfrm>
          <a:off x="0" y="0"/>
          <a:ext cx="0" cy="0"/>
          <a:chOff x="0" y="0"/>
          <a:chExt cx="0" cy="0"/>
        </a:xfrm>
      </p:grpSpPr>
      <p:sp>
        <p:nvSpPr>
          <p:cNvPr id="58" name="Google Shape;58;p8"/>
          <p:cNvSpPr txBox="1">
            <a:spLocks noGrp="1"/>
          </p:cNvSpPr>
          <p:nvPr>
            <p:ph type="dt" idx="10"/>
          </p:nvPr>
        </p:nvSpPr>
        <p:spPr>
          <a:xfrm>
            <a:off x="7551419" y="6481416"/>
            <a:ext cx="880111"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
          <p:cNvSpPr txBox="1">
            <a:spLocks noGrp="1"/>
          </p:cNvSpPr>
          <p:nvPr>
            <p:ph type="ftr" idx="11"/>
          </p:nvPr>
        </p:nvSpPr>
        <p:spPr>
          <a:xfrm>
            <a:off x="1075954" y="6481416"/>
            <a:ext cx="6307824"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
          <p:cNvSpPr txBox="1">
            <a:spLocks noGrp="1"/>
          </p:cNvSpPr>
          <p:nvPr>
            <p:ph type="sldNum" idx="12"/>
          </p:nvPr>
        </p:nvSpPr>
        <p:spPr>
          <a:xfrm>
            <a:off x="8515350" y="6481416"/>
            <a:ext cx="544830" cy="37658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8"/>
          <p:cNvSpPr txBox="1">
            <a:spLocks noGrp="1"/>
          </p:cNvSpPr>
          <p:nvPr>
            <p:ph type="title"/>
          </p:nvPr>
        </p:nvSpPr>
        <p:spPr>
          <a:xfrm>
            <a:off x="628650" y="365127"/>
            <a:ext cx="7886700" cy="94551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8"/>
          <p:cNvSpPr txBox="1">
            <a:spLocks noGrp="1"/>
          </p:cNvSpPr>
          <p:nvPr>
            <p:ph type="body" idx="1"/>
          </p:nvPr>
        </p:nvSpPr>
        <p:spPr>
          <a:xfrm>
            <a:off x="628650" y="1539875"/>
            <a:ext cx="7886700" cy="469265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60310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paragraphs">
  <p:cSld name="text paragraphs">
    <p:spTree>
      <p:nvGrpSpPr>
        <p:cNvPr id="1" name="Shape 29"/>
        <p:cNvGrpSpPr/>
        <p:nvPr/>
      </p:nvGrpSpPr>
      <p:grpSpPr>
        <a:xfrm>
          <a:off x="0" y="0"/>
          <a:ext cx="0" cy="0"/>
          <a:chOff x="0" y="0"/>
          <a:chExt cx="0" cy="0"/>
        </a:xfrm>
      </p:grpSpPr>
      <p:sp>
        <p:nvSpPr>
          <p:cNvPr id="30" name="Google Shape;30;p4"/>
          <p:cNvSpPr txBox="1">
            <a:spLocks noGrp="1"/>
          </p:cNvSpPr>
          <p:nvPr>
            <p:ph type="dt" idx="10"/>
          </p:nvPr>
        </p:nvSpPr>
        <p:spPr>
          <a:xfrm>
            <a:off x="7551419" y="6481416"/>
            <a:ext cx="880111"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1075954" y="6481416"/>
            <a:ext cx="6307824"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515350" y="6481416"/>
            <a:ext cx="544830" cy="37658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4"/>
          <p:cNvSpPr txBox="1">
            <a:spLocks noGrp="1"/>
          </p:cNvSpPr>
          <p:nvPr>
            <p:ph type="title"/>
          </p:nvPr>
        </p:nvSpPr>
        <p:spPr>
          <a:xfrm>
            <a:off x="628650" y="365127"/>
            <a:ext cx="7886700" cy="94551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
          <p:cNvSpPr txBox="1">
            <a:spLocks noGrp="1"/>
          </p:cNvSpPr>
          <p:nvPr>
            <p:ph type="body" idx="1"/>
          </p:nvPr>
        </p:nvSpPr>
        <p:spPr>
          <a:xfrm>
            <a:off x="628650" y="1619312"/>
            <a:ext cx="7886700" cy="449614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800"/>
              <a:buNone/>
              <a:defRPr sz="18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35"/>
        <p:cNvGrpSpPr/>
        <p:nvPr/>
      </p:nvGrpSpPr>
      <p:grpSpPr>
        <a:xfrm>
          <a:off x="0" y="0"/>
          <a:ext cx="0" cy="0"/>
          <a:chOff x="0" y="0"/>
          <a:chExt cx="0" cy="0"/>
        </a:xfrm>
      </p:grpSpPr>
      <p:pic>
        <p:nvPicPr>
          <p:cNvPr id="36" name="Google Shape;36;p5"/>
          <p:cNvPicPr preferRelativeResize="0"/>
          <p:nvPr/>
        </p:nvPicPr>
        <p:blipFill rotWithShape="1">
          <a:blip r:embed="rId2">
            <a:alphaModFix/>
          </a:blip>
          <a:srcRect/>
          <a:stretch/>
        </p:blipFill>
        <p:spPr>
          <a:xfrm>
            <a:off x="628650" y="0"/>
            <a:ext cx="957798" cy="1475791"/>
          </a:xfrm>
          <a:prstGeom prst="rect">
            <a:avLst/>
          </a:prstGeom>
          <a:noFill/>
          <a:ln>
            <a:noFill/>
          </a:ln>
        </p:spPr>
      </p:pic>
      <p:sp>
        <p:nvSpPr>
          <p:cNvPr id="37" name="Google Shape;37;p5"/>
          <p:cNvSpPr txBox="1">
            <a:spLocks noGrp="1"/>
          </p:cNvSpPr>
          <p:nvPr>
            <p:ph type="ctrTitle"/>
          </p:nvPr>
        </p:nvSpPr>
        <p:spPr>
          <a:xfrm>
            <a:off x="628650" y="2511500"/>
            <a:ext cx="7772400" cy="2044458"/>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chemeClr val="dk1"/>
              </a:buClr>
              <a:buSzPts val="4400"/>
              <a:buFont typeface="Arial"/>
              <a:buNone/>
              <a:defRPr sz="4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
          <p:cNvSpPr txBox="1">
            <a:spLocks noGrp="1"/>
          </p:cNvSpPr>
          <p:nvPr>
            <p:ph type="subTitle" idx="1"/>
          </p:nvPr>
        </p:nvSpPr>
        <p:spPr>
          <a:xfrm>
            <a:off x="628650" y="4806529"/>
            <a:ext cx="7772400" cy="1297492"/>
          </a:xfrm>
          <a:prstGeom prst="rect">
            <a:avLst/>
          </a:prstGeom>
          <a:noFill/>
          <a:ln>
            <a:noFill/>
          </a:ln>
        </p:spPr>
        <p:txBody>
          <a:bodyPr spcFirstLastPara="1" wrap="square" lIns="0" tIns="45700" rIns="0" bIns="45700" anchor="t" anchorCtr="0">
            <a:noAutofit/>
          </a:bodyPr>
          <a:lstStyle>
            <a:lvl1pPr lvl="0" algn="l">
              <a:lnSpc>
                <a:spcPct val="100000"/>
              </a:lnSpc>
              <a:spcBef>
                <a:spcPts val="1000"/>
              </a:spcBef>
              <a:spcAft>
                <a:spcPts val="0"/>
              </a:spcAft>
              <a:buClr>
                <a:schemeClr val="accent1"/>
              </a:buClr>
              <a:buSzPts val="2400"/>
              <a:buNone/>
              <a:defRPr sz="2400">
                <a:solidFill>
                  <a:schemeClr val="accen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paragraphs with pics">
  <p:cSld name="text paragraphs with pics">
    <p:spTree>
      <p:nvGrpSpPr>
        <p:cNvPr id="1" name="Shape 39"/>
        <p:cNvGrpSpPr/>
        <p:nvPr/>
      </p:nvGrpSpPr>
      <p:grpSpPr>
        <a:xfrm>
          <a:off x="0" y="0"/>
          <a:ext cx="0" cy="0"/>
          <a:chOff x="0" y="0"/>
          <a:chExt cx="0" cy="0"/>
        </a:xfrm>
      </p:grpSpPr>
      <p:sp>
        <p:nvSpPr>
          <p:cNvPr id="40" name="Google Shape;40;p6"/>
          <p:cNvSpPr txBox="1">
            <a:spLocks noGrp="1"/>
          </p:cNvSpPr>
          <p:nvPr>
            <p:ph type="dt" idx="10"/>
          </p:nvPr>
        </p:nvSpPr>
        <p:spPr>
          <a:xfrm>
            <a:off x="7551419" y="6481416"/>
            <a:ext cx="880111"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1075954" y="6481416"/>
            <a:ext cx="6307824"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8515350" y="6481416"/>
            <a:ext cx="544830" cy="37658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3" name="Google Shape;43;p6"/>
          <p:cNvSpPr txBox="1">
            <a:spLocks noGrp="1"/>
          </p:cNvSpPr>
          <p:nvPr>
            <p:ph type="title"/>
          </p:nvPr>
        </p:nvSpPr>
        <p:spPr>
          <a:xfrm>
            <a:off x="628650" y="365127"/>
            <a:ext cx="7886700" cy="94551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6"/>
          <p:cNvSpPr>
            <a:spLocks noGrp="1"/>
          </p:cNvSpPr>
          <p:nvPr>
            <p:ph type="pic" idx="2"/>
          </p:nvPr>
        </p:nvSpPr>
        <p:spPr>
          <a:xfrm>
            <a:off x="628650" y="1495425"/>
            <a:ext cx="1811338" cy="11525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 name="Google Shape;45;p6"/>
          <p:cNvSpPr>
            <a:spLocks noGrp="1"/>
          </p:cNvSpPr>
          <p:nvPr>
            <p:ph type="pic" idx="3"/>
          </p:nvPr>
        </p:nvSpPr>
        <p:spPr>
          <a:xfrm>
            <a:off x="628650" y="3071977"/>
            <a:ext cx="1811338" cy="11525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 name="Google Shape;46;p6"/>
          <p:cNvSpPr>
            <a:spLocks noGrp="1"/>
          </p:cNvSpPr>
          <p:nvPr>
            <p:ph type="pic" idx="4"/>
          </p:nvPr>
        </p:nvSpPr>
        <p:spPr>
          <a:xfrm>
            <a:off x="628650" y="4579160"/>
            <a:ext cx="1811338" cy="11525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 name="Google Shape;47;p6"/>
          <p:cNvSpPr txBox="1">
            <a:spLocks noGrp="1"/>
          </p:cNvSpPr>
          <p:nvPr>
            <p:ph type="body" idx="1"/>
          </p:nvPr>
        </p:nvSpPr>
        <p:spPr>
          <a:xfrm>
            <a:off x="2581275" y="1495425"/>
            <a:ext cx="5934075" cy="115252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400"/>
              <a:buNone/>
              <a:defRPr sz="14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6"/>
          <p:cNvSpPr txBox="1">
            <a:spLocks noGrp="1"/>
          </p:cNvSpPr>
          <p:nvPr>
            <p:ph type="body" idx="5"/>
          </p:nvPr>
        </p:nvSpPr>
        <p:spPr>
          <a:xfrm>
            <a:off x="2581275" y="3071976"/>
            <a:ext cx="5934075" cy="115252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400"/>
              <a:buNone/>
              <a:defRPr sz="14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6"/>
          <p:cNvSpPr txBox="1">
            <a:spLocks noGrp="1"/>
          </p:cNvSpPr>
          <p:nvPr>
            <p:ph type="body" idx="6"/>
          </p:nvPr>
        </p:nvSpPr>
        <p:spPr>
          <a:xfrm>
            <a:off x="2581274" y="4567844"/>
            <a:ext cx="5934075" cy="115252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400"/>
              <a:buNone/>
              <a:defRPr sz="14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arge pic">
  <p:cSld name="large pic">
    <p:spTree>
      <p:nvGrpSpPr>
        <p:cNvPr id="1" name="Shape 50"/>
        <p:cNvGrpSpPr/>
        <p:nvPr/>
      </p:nvGrpSpPr>
      <p:grpSpPr>
        <a:xfrm>
          <a:off x="0" y="0"/>
          <a:ext cx="0" cy="0"/>
          <a:chOff x="0" y="0"/>
          <a:chExt cx="0" cy="0"/>
        </a:xfrm>
      </p:grpSpPr>
      <p:sp>
        <p:nvSpPr>
          <p:cNvPr id="51" name="Google Shape;51;p7"/>
          <p:cNvSpPr txBox="1">
            <a:spLocks noGrp="1"/>
          </p:cNvSpPr>
          <p:nvPr>
            <p:ph type="dt" idx="10"/>
          </p:nvPr>
        </p:nvSpPr>
        <p:spPr>
          <a:xfrm>
            <a:off x="7551419" y="6481416"/>
            <a:ext cx="880111"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1075954" y="6481416"/>
            <a:ext cx="6307824"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515350" y="6481416"/>
            <a:ext cx="544830" cy="37658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4" name="Google Shape;54;p7"/>
          <p:cNvSpPr txBox="1">
            <a:spLocks noGrp="1"/>
          </p:cNvSpPr>
          <p:nvPr>
            <p:ph type="title"/>
          </p:nvPr>
        </p:nvSpPr>
        <p:spPr>
          <a:xfrm>
            <a:off x="628650" y="365127"/>
            <a:ext cx="7886700" cy="94551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7"/>
          <p:cNvSpPr>
            <a:spLocks noGrp="1"/>
          </p:cNvSpPr>
          <p:nvPr>
            <p:ph type="pic" idx="2"/>
          </p:nvPr>
        </p:nvSpPr>
        <p:spPr>
          <a:xfrm>
            <a:off x="628650" y="1495425"/>
            <a:ext cx="7886700" cy="349239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6" name="Google Shape;56;p7"/>
          <p:cNvSpPr txBox="1">
            <a:spLocks noGrp="1"/>
          </p:cNvSpPr>
          <p:nvPr>
            <p:ph type="body" idx="1"/>
          </p:nvPr>
        </p:nvSpPr>
        <p:spPr>
          <a:xfrm>
            <a:off x="628650" y="5158355"/>
            <a:ext cx="7886700" cy="99601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600"/>
              <a:buNone/>
              <a:defRPr sz="16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ullet points with picture">
  <p:cSld name="bullet points with picture">
    <p:spTree>
      <p:nvGrpSpPr>
        <p:cNvPr id="1" name="Shape 63"/>
        <p:cNvGrpSpPr/>
        <p:nvPr/>
      </p:nvGrpSpPr>
      <p:grpSpPr>
        <a:xfrm>
          <a:off x="0" y="0"/>
          <a:ext cx="0" cy="0"/>
          <a:chOff x="0" y="0"/>
          <a:chExt cx="0" cy="0"/>
        </a:xfrm>
      </p:grpSpPr>
      <p:sp>
        <p:nvSpPr>
          <p:cNvPr id="64" name="Google Shape;64;p9"/>
          <p:cNvSpPr txBox="1">
            <a:spLocks noGrp="1"/>
          </p:cNvSpPr>
          <p:nvPr>
            <p:ph type="dt" idx="10"/>
          </p:nvPr>
        </p:nvSpPr>
        <p:spPr>
          <a:xfrm>
            <a:off x="7551419" y="6481416"/>
            <a:ext cx="880111"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9"/>
          <p:cNvSpPr txBox="1">
            <a:spLocks noGrp="1"/>
          </p:cNvSpPr>
          <p:nvPr>
            <p:ph type="ftr" idx="11"/>
          </p:nvPr>
        </p:nvSpPr>
        <p:spPr>
          <a:xfrm>
            <a:off x="1075954" y="6481416"/>
            <a:ext cx="6307824"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9"/>
          <p:cNvSpPr txBox="1">
            <a:spLocks noGrp="1"/>
          </p:cNvSpPr>
          <p:nvPr>
            <p:ph type="sldNum" idx="12"/>
          </p:nvPr>
        </p:nvSpPr>
        <p:spPr>
          <a:xfrm>
            <a:off x="8515350" y="6481416"/>
            <a:ext cx="544830" cy="37658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9"/>
          <p:cNvSpPr txBox="1">
            <a:spLocks noGrp="1"/>
          </p:cNvSpPr>
          <p:nvPr>
            <p:ph type="title"/>
          </p:nvPr>
        </p:nvSpPr>
        <p:spPr>
          <a:xfrm>
            <a:off x="628650" y="365127"/>
            <a:ext cx="7886700" cy="94551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9"/>
          <p:cNvSpPr>
            <a:spLocks noGrp="1"/>
          </p:cNvSpPr>
          <p:nvPr>
            <p:ph type="pic" idx="2"/>
          </p:nvPr>
        </p:nvSpPr>
        <p:spPr>
          <a:xfrm>
            <a:off x="5605463" y="1539875"/>
            <a:ext cx="2909887" cy="4686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9" name="Google Shape;69;p9"/>
          <p:cNvSpPr txBox="1">
            <a:spLocks noGrp="1"/>
          </p:cNvSpPr>
          <p:nvPr>
            <p:ph type="body" idx="1"/>
          </p:nvPr>
        </p:nvSpPr>
        <p:spPr>
          <a:xfrm>
            <a:off x="628651" y="1539875"/>
            <a:ext cx="4741018" cy="4686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600"/>
              <a:buNone/>
              <a:defRPr sz="16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mart art 3">
  <p:cSld name="smart art 3">
    <p:spTree>
      <p:nvGrpSpPr>
        <p:cNvPr id="1" name="Shape 70"/>
        <p:cNvGrpSpPr/>
        <p:nvPr/>
      </p:nvGrpSpPr>
      <p:grpSpPr>
        <a:xfrm>
          <a:off x="0" y="0"/>
          <a:ext cx="0" cy="0"/>
          <a:chOff x="0" y="0"/>
          <a:chExt cx="0" cy="0"/>
        </a:xfrm>
      </p:grpSpPr>
      <p:sp>
        <p:nvSpPr>
          <p:cNvPr id="71" name="Google Shape;71;p10"/>
          <p:cNvSpPr txBox="1">
            <a:spLocks noGrp="1"/>
          </p:cNvSpPr>
          <p:nvPr>
            <p:ph type="dt" idx="10"/>
          </p:nvPr>
        </p:nvSpPr>
        <p:spPr>
          <a:xfrm>
            <a:off x="7551419" y="6481416"/>
            <a:ext cx="880111"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0"/>
          <p:cNvSpPr txBox="1">
            <a:spLocks noGrp="1"/>
          </p:cNvSpPr>
          <p:nvPr>
            <p:ph type="ftr" idx="11"/>
          </p:nvPr>
        </p:nvSpPr>
        <p:spPr>
          <a:xfrm>
            <a:off x="1075954" y="6481416"/>
            <a:ext cx="6307824"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0"/>
          <p:cNvSpPr txBox="1">
            <a:spLocks noGrp="1"/>
          </p:cNvSpPr>
          <p:nvPr>
            <p:ph type="sldNum" idx="12"/>
          </p:nvPr>
        </p:nvSpPr>
        <p:spPr>
          <a:xfrm>
            <a:off x="8515350" y="6481416"/>
            <a:ext cx="544830" cy="37658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4" name="Google Shape;74;p10"/>
          <p:cNvSpPr txBox="1">
            <a:spLocks noGrp="1"/>
          </p:cNvSpPr>
          <p:nvPr>
            <p:ph type="title"/>
          </p:nvPr>
        </p:nvSpPr>
        <p:spPr>
          <a:xfrm>
            <a:off x="628650" y="365127"/>
            <a:ext cx="7886700" cy="94551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hart 1">
  <p:cSld name="chart 1">
    <p:spTree>
      <p:nvGrpSpPr>
        <p:cNvPr id="1" name="Shape 75"/>
        <p:cNvGrpSpPr/>
        <p:nvPr/>
      </p:nvGrpSpPr>
      <p:grpSpPr>
        <a:xfrm>
          <a:off x="0" y="0"/>
          <a:ext cx="0" cy="0"/>
          <a:chOff x="0" y="0"/>
          <a:chExt cx="0" cy="0"/>
        </a:xfrm>
      </p:grpSpPr>
      <p:sp>
        <p:nvSpPr>
          <p:cNvPr id="76" name="Google Shape;76;p11"/>
          <p:cNvSpPr txBox="1">
            <a:spLocks noGrp="1"/>
          </p:cNvSpPr>
          <p:nvPr>
            <p:ph type="dt" idx="10"/>
          </p:nvPr>
        </p:nvSpPr>
        <p:spPr>
          <a:xfrm>
            <a:off x="7551419" y="6481416"/>
            <a:ext cx="880111"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ftr" idx="11"/>
          </p:nvPr>
        </p:nvSpPr>
        <p:spPr>
          <a:xfrm>
            <a:off x="1075954" y="6481416"/>
            <a:ext cx="6307824" cy="3765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
          <p:cNvSpPr txBox="1">
            <a:spLocks noGrp="1"/>
          </p:cNvSpPr>
          <p:nvPr>
            <p:ph type="sldNum" idx="12"/>
          </p:nvPr>
        </p:nvSpPr>
        <p:spPr>
          <a:xfrm>
            <a:off x="8515350" y="6481416"/>
            <a:ext cx="544830" cy="37658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9" name="Google Shape;79;p11"/>
          <p:cNvSpPr txBox="1">
            <a:spLocks noGrp="1"/>
          </p:cNvSpPr>
          <p:nvPr>
            <p:ph type="title"/>
          </p:nvPr>
        </p:nvSpPr>
        <p:spPr>
          <a:xfrm>
            <a:off x="628650" y="365127"/>
            <a:ext cx="7886700" cy="94551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0" name="Google Shape;80;p11"/>
          <p:cNvPicPr preferRelativeResize="0"/>
          <p:nvPr/>
        </p:nvPicPr>
        <p:blipFill rotWithShape="1">
          <a:blip r:embed="rId2">
            <a:alphaModFix/>
          </a:blip>
          <a:srcRect/>
          <a:stretch/>
        </p:blipFill>
        <p:spPr>
          <a:xfrm>
            <a:off x="628650" y="1391771"/>
            <a:ext cx="7886700" cy="459889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6481417"/>
            <a:ext cx="9143999" cy="376584"/>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Google Shape;11;p1"/>
          <p:cNvSpPr txBox="1">
            <a:spLocks noGrp="1"/>
          </p:cNvSpPr>
          <p:nvPr>
            <p:ph type="title"/>
          </p:nvPr>
        </p:nvSpPr>
        <p:spPr>
          <a:xfrm>
            <a:off x="628650" y="365127"/>
            <a:ext cx="7886700" cy="94551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1"/>
              </a:buClr>
              <a:buSzPts val="4000"/>
              <a:buFont typeface="Arial"/>
              <a:buNone/>
              <a:defRPr sz="40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dt" idx="10"/>
          </p:nvPr>
        </p:nvSpPr>
        <p:spPr>
          <a:xfrm>
            <a:off x="7551419" y="6481416"/>
            <a:ext cx="880111" cy="37658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1075954" y="6481416"/>
            <a:ext cx="6307824" cy="37658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515350" y="6481416"/>
            <a:ext cx="544830" cy="37658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0" marR="0" lvl="1" indent="0" algn="r" rtl="0">
              <a:spcBef>
                <a:spcPts val="0"/>
              </a:spcBef>
              <a:buNone/>
              <a:defRPr sz="900" b="0" i="0" u="none" strike="noStrike" cap="none">
                <a:solidFill>
                  <a:schemeClr val="lt1"/>
                </a:solidFill>
                <a:latin typeface="Arial"/>
                <a:ea typeface="Arial"/>
                <a:cs typeface="Arial"/>
                <a:sym typeface="Arial"/>
              </a:defRPr>
            </a:lvl2pPr>
            <a:lvl3pPr marL="0" marR="0" lvl="2" indent="0" algn="r" rtl="0">
              <a:spcBef>
                <a:spcPts val="0"/>
              </a:spcBef>
              <a:buNone/>
              <a:defRPr sz="900" b="0" i="0" u="none" strike="noStrike" cap="none">
                <a:solidFill>
                  <a:schemeClr val="lt1"/>
                </a:solidFill>
                <a:latin typeface="Arial"/>
                <a:ea typeface="Arial"/>
                <a:cs typeface="Arial"/>
                <a:sym typeface="Arial"/>
              </a:defRPr>
            </a:lvl3pPr>
            <a:lvl4pPr marL="0" marR="0" lvl="3" indent="0" algn="r" rtl="0">
              <a:spcBef>
                <a:spcPts val="0"/>
              </a:spcBef>
              <a:buNone/>
              <a:defRPr sz="900" b="0" i="0" u="none" strike="noStrike" cap="none">
                <a:solidFill>
                  <a:schemeClr val="lt1"/>
                </a:solidFill>
                <a:latin typeface="Arial"/>
                <a:ea typeface="Arial"/>
                <a:cs typeface="Arial"/>
                <a:sym typeface="Arial"/>
              </a:defRPr>
            </a:lvl4pPr>
            <a:lvl5pPr marL="0" marR="0" lvl="4" indent="0" algn="r" rtl="0">
              <a:spcBef>
                <a:spcPts val="0"/>
              </a:spcBef>
              <a:buNone/>
              <a:defRPr sz="900" b="0" i="0" u="none" strike="noStrike" cap="none">
                <a:solidFill>
                  <a:schemeClr val="lt1"/>
                </a:solidFill>
                <a:latin typeface="Arial"/>
                <a:ea typeface="Arial"/>
                <a:cs typeface="Arial"/>
                <a:sym typeface="Arial"/>
              </a:defRPr>
            </a:lvl5pPr>
            <a:lvl6pPr marL="0" marR="0" lvl="5" indent="0" algn="r" rtl="0">
              <a:spcBef>
                <a:spcPts val="0"/>
              </a:spcBef>
              <a:buNone/>
              <a:defRPr sz="900" b="0" i="0" u="none" strike="noStrike" cap="none">
                <a:solidFill>
                  <a:schemeClr val="lt1"/>
                </a:solidFill>
                <a:latin typeface="Arial"/>
                <a:ea typeface="Arial"/>
                <a:cs typeface="Arial"/>
                <a:sym typeface="Arial"/>
              </a:defRPr>
            </a:lvl6pPr>
            <a:lvl7pPr marL="0" marR="0" lvl="6" indent="0" algn="r" rtl="0">
              <a:spcBef>
                <a:spcPts val="0"/>
              </a:spcBef>
              <a:buNone/>
              <a:defRPr sz="900" b="0" i="0" u="none" strike="noStrike" cap="none">
                <a:solidFill>
                  <a:schemeClr val="lt1"/>
                </a:solidFill>
                <a:latin typeface="Arial"/>
                <a:ea typeface="Arial"/>
                <a:cs typeface="Arial"/>
                <a:sym typeface="Arial"/>
              </a:defRPr>
            </a:lvl7pPr>
            <a:lvl8pPr marL="0" marR="0" lvl="7" indent="0" algn="r" rtl="0">
              <a:spcBef>
                <a:spcPts val="0"/>
              </a:spcBef>
              <a:buNone/>
              <a:defRPr sz="900" b="0" i="0" u="none" strike="noStrike" cap="none">
                <a:solidFill>
                  <a:schemeClr val="lt1"/>
                </a:solidFill>
                <a:latin typeface="Arial"/>
                <a:ea typeface="Arial"/>
                <a:cs typeface="Arial"/>
                <a:sym typeface="Arial"/>
              </a:defRPr>
            </a:lvl8pPr>
            <a:lvl9pPr marL="0" marR="0" lvl="8" indent="0" algn="r" rtl="0">
              <a:spcBef>
                <a:spcPts val="0"/>
              </a:spcBef>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
          <p:cNvSpPr txBox="1">
            <a:spLocks noGrp="1"/>
          </p:cNvSpPr>
          <p:nvPr>
            <p:ph type="body" idx="1"/>
          </p:nvPr>
        </p:nvSpPr>
        <p:spPr>
          <a:xfrm>
            <a:off x="628650" y="1524000"/>
            <a:ext cx="7886700" cy="4652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6" name="Google Shape;16;p1"/>
          <p:cNvPicPr preferRelativeResize="0"/>
          <p:nvPr/>
        </p:nvPicPr>
        <p:blipFill rotWithShape="1">
          <a:blip r:embed="rId23">
            <a:alphaModFix/>
          </a:blip>
          <a:srcRect/>
          <a:stretch/>
        </p:blipFill>
        <p:spPr>
          <a:xfrm>
            <a:off x="-1" y="6481416"/>
            <a:ext cx="1075955" cy="37658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8" r:id="rId19"/>
    <p:sldLayoutId id="2147483669" r:id="rId20"/>
    <p:sldLayoutId id="214748367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www.sfmta.com/ETC"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youtu.be/c7B2do_nigI"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hyperlink" Target="https://www.sfmta.com/projects/covid-19-developments-response" TargetMode="External"/><Relationship Id="rId7" Type="http://schemas.openxmlformats.org/officeDocument/2006/relationships/hyperlink" Target="http://www.sfmta.com/ShopaRound"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www.sfmta.com/ParatransitTaxi" TargetMode="External"/><Relationship Id="rId5" Type="http://schemas.openxmlformats.org/officeDocument/2006/relationships/hyperlink" Target="http://www.sfmta.com/paratransit" TargetMode="External"/><Relationship Id="rId4" Type="http://schemas.openxmlformats.org/officeDocument/2006/relationships/hyperlink" Target="http://www.sfmta.com/ETC"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BTjhwVQ0jxQ"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1"/>
          <p:cNvSpPr txBox="1">
            <a:spLocks noGrp="1"/>
          </p:cNvSpPr>
          <p:nvPr>
            <p:ph type="ctrTitle"/>
          </p:nvPr>
        </p:nvSpPr>
        <p:spPr>
          <a:xfrm>
            <a:off x="628650" y="2214073"/>
            <a:ext cx="7907100" cy="2427300"/>
          </a:xfrm>
          <a:prstGeom prst="rect">
            <a:avLst/>
          </a:prstGeom>
          <a:noFill/>
          <a:ln>
            <a:noFill/>
          </a:ln>
        </p:spPr>
        <p:txBody>
          <a:bodyPr spcFirstLastPara="1" wrap="square" lIns="0" tIns="45700" rIns="0" bIns="45700" anchor="t" anchorCtr="0">
            <a:noAutofit/>
          </a:bodyPr>
          <a:lstStyle/>
          <a:p>
            <a:pPr marL="0" lvl="0" indent="0" algn="ctr" rtl="0">
              <a:lnSpc>
                <a:spcPct val="90000"/>
              </a:lnSpc>
              <a:spcBef>
                <a:spcPts val="0"/>
              </a:spcBef>
              <a:spcAft>
                <a:spcPts val="0"/>
              </a:spcAft>
              <a:buClr>
                <a:schemeClr val="dk1"/>
              </a:buClr>
              <a:buSzPts val="4400"/>
              <a:buFont typeface="Arial"/>
              <a:buNone/>
            </a:pPr>
            <a:r>
              <a:rPr lang="en-US" sz="4000" dirty="0">
                <a:solidFill>
                  <a:schemeClr val="accent1"/>
                </a:solidFill>
              </a:rPr>
              <a:t>SFMTA and SF Paratransit COVID-19 Transportation Update</a:t>
            </a:r>
            <a:r>
              <a:rPr lang="en-US" dirty="0"/>
              <a:t> </a:t>
            </a:r>
            <a:endParaRPr dirty="0"/>
          </a:p>
          <a:p>
            <a:pPr marL="0" lvl="0" indent="0" algn="l" rtl="0">
              <a:lnSpc>
                <a:spcPct val="90000"/>
              </a:lnSpc>
              <a:spcBef>
                <a:spcPts val="0"/>
              </a:spcBef>
              <a:spcAft>
                <a:spcPts val="0"/>
              </a:spcAft>
              <a:buClr>
                <a:schemeClr val="dk1"/>
              </a:buClr>
              <a:buSzPts val="4400"/>
              <a:buFont typeface="Arial"/>
              <a:buNone/>
            </a:pPr>
            <a:br>
              <a:rPr lang="en-US" dirty="0"/>
            </a:br>
            <a:br>
              <a:rPr lang="en-US" sz="1200" dirty="0"/>
            </a:br>
            <a:br>
              <a:rPr lang="en-US" dirty="0"/>
            </a:br>
            <a:endParaRPr dirty="0"/>
          </a:p>
        </p:txBody>
      </p:sp>
      <p:sp>
        <p:nvSpPr>
          <p:cNvPr id="141" name="Google Shape;141;p21"/>
          <p:cNvSpPr txBox="1">
            <a:spLocks noGrp="1"/>
          </p:cNvSpPr>
          <p:nvPr>
            <p:ph type="subTitle" idx="1"/>
          </p:nvPr>
        </p:nvSpPr>
        <p:spPr>
          <a:xfrm>
            <a:off x="628650" y="4806525"/>
            <a:ext cx="8171100" cy="1297500"/>
          </a:xfrm>
          <a:prstGeom prst="rect">
            <a:avLst/>
          </a:prstGeom>
          <a:noFill/>
          <a:ln>
            <a:noFill/>
          </a:ln>
        </p:spPr>
        <p:txBody>
          <a:bodyPr spcFirstLastPara="1" wrap="square" lIns="0" tIns="45700" rIns="0" bIns="45700" anchor="t" anchorCtr="0">
            <a:noAutofit/>
          </a:bodyPr>
          <a:lstStyle/>
          <a:p>
            <a:pPr marL="0" lvl="0" indent="0" algn="l" rtl="0">
              <a:lnSpc>
                <a:spcPct val="100000"/>
              </a:lnSpc>
              <a:spcBef>
                <a:spcPts val="0"/>
              </a:spcBef>
              <a:spcAft>
                <a:spcPts val="0"/>
              </a:spcAft>
              <a:buClr>
                <a:schemeClr val="accent1"/>
              </a:buClr>
              <a:buSzPts val="2400"/>
              <a:buNone/>
            </a:pPr>
            <a:r>
              <a:rPr lang="en-US" dirty="0"/>
              <a:t>Presented By: </a:t>
            </a:r>
            <a:endParaRPr dirty="0"/>
          </a:p>
          <a:p>
            <a:pPr marL="0" lvl="0" indent="0" algn="l" rtl="0">
              <a:lnSpc>
                <a:spcPct val="100000"/>
              </a:lnSpc>
              <a:spcBef>
                <a:spcPts val="0"/>
              </a:spcBef>
              <a:spcAft>
                <a:spcPts val="0"/>
              </a:spcAft>
              <a:buClr>
                <a:schemeClr val="accent1"/>
              </a:buClr>
              <a:buSzPts val="2400"/>
              <a:buNone/>
            </a:pPr>
            <a:r>
              <a:rPr lang="en-US" dirty="0"/>
              <a:t>Annette Williams - Manager of Accessible Services, SFMTA</a:t>
            </a:r>
            <a:endParaRPr dirty="0"/>
          </a:p>
        </p:txBody>
      </p:sp>
      <p:sp>
        <p:nvSpPr>
          <p:cNvPr id="2" name="Rectangle 1">
            <a:extLst>
              <a:ext uri="{FF2B5EF4-FFF2-40B4-BE49-F238E27FC236}">
                <a16:creationId xmlns:a16="http://schemas.microsoft.com/office/drawing/2014/main" id="{577FB270-CB19-4384-915B-BBB64162B3D9}"/>
              </a:ext>
            </a:extLst>
          </p:cNvPr>
          <p:cNvSpPr/>
          <p:nvPr/>
        </p:nvSpPr>
        <p:spPr>
          <a:xfrm>
            <a:off x="4454820" y="3275112"/>
            <a:ext cx="234360" cy="307777"/>
          </a:xfrm>
          <a:prstGeom prst="rect">
            <a:avLst/>
          </a:prstGeom>
        </p:spPr>
        <p:txBody>
          <a:bodyPr wrap="none">
            <a:spAutoFit/>
          </a:bodyPr>
          <a:lstStyle/>
          <a:p>
            <a:r>
              <a:rPr lang="en-US" dirty="0"/>
              <a:t> </a:t>
            </a:r>
          </a:p>
        </p:txBody>
      </p:sp>
      <p:sp>
        <p:nvSpPr>
          <p:cNvPr id="3" name="Rectangle 2">
            <a:extLst>
              <a:ext uri="{FF2B5EF4-FFF2-40B4-BE49-F238E27FC236}">
                <a16:creationId xmlns:a16="http://schemas.microsoft.com/office/drawing/2014/main" id="{86C91E2F-28F0-49AC-A476-7FD79814A5FB}"/>
              </a:ext>
            </a:extLst>
          </p:cNvPr>
          <p:cNvSpPr/>
          <p:nvPr/>
        </p:nvSpPr>
        <p:spPr>
          <a:xfrm>
            <a:off x="4454820" y="3275112"/>
            <a:ext cx="234360" cy="307777"/>
          </a:xfrm>
          <a:prstGeom prst="rect">
            <a:avLst/>
          </a:prstGeom>
        </p:spPr>
        <p:txBody>
          <a:bodyPr wrap="none">
            <a:spAutoFit/>
          </a:bodyPr>
          <a:lstStyle/>
          <a:p>
            <a:r>
              <a:rPr lang="en-US" dirty="0"/>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210475" y="344225"/>
            <a:ext cx="8515200" cy="945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dirty="0"/>
              <a:t>ETC Program Eligibility</a:t>
            </a:r>
            <a:endParaRPr dirty="0"/>
          </a:p>
        </p:txBody>
      </p:sp>
      <p:sp>
        <p:nvSpPr>
          <p:cNvPr id="231" name="Google Shape;231;p33"/>
          <p:cNvSpPr txBox="1">
            <a:spLocks noGrp="1"/>
          </p:cNvSpPr>
          <p:nvPr>
            <p:ph type="body" idx="1"/>
          </p:nvPr>
        </p:nvSpPr>
        <p:spPr>
          <a:xfrm>
            <a:off x="433175" y="1164375"/>
            <a:ext cx="7818900" cy="2039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000" dirty="0">
                <a:solidFill>
                  <a:srgbClr val="232325"/>
                </a:solidFill>
                <a:highlight>
                  <a:srgbClr val="FFFFFF"/>
                </a:highlight>
              </a:rPr>
              <a:t>To qualify for the program, customers must be a San Francisco resident who is 65+ or have a disability.  </a:t>
            </a:r>
            <a:endParaRPr sz="3000" dirty="0">
              <a:solidFill>
                <a:srgbClr val="232325"/>
              </a:solidFill>
              <a:highlight>
                <a:srgbClr val="FFFFFF"/>
              </a:highlight>
            </a:endParaRPr>
          </a:p>
          <a:p>
            <a:pPr marL="0" lvl="0" indent="0" algn="l" rtl="0">
              <a:spcBef>
                <a:spcPts val="1000"/>
              </a:spcBef>
              <a:spcAft>
                <a:spcPts val="0"/>
              </a:spcAft>
              <a:buNone/>
            </a:pPr>
            <a:endParaRPr dirty="0"/>
          </a:p>
        </p:txBody>
      </p:sp>
      <p:pic>
        <p:nvPicPr>
          <p:cNvPr id="232" name="Google Shape;232;p33"/>
          <p:cNvPicPr preferRelativeResize="0"/>
          <p:nvPr/>
        </p:nvPicPr>
        <p:blipFill rotWithShape="1">
          <a:blip r:embed="rId3">
            <a:alphaModFix/>
          </a:blip>
          <a:srcRect/>
          <a:stretch/>
        </p:blipFill>
        <p:spPr>
          <a:xfrm>
            <a:off x="2038074" y="2814131"/>
            <a:ext cx="4860001" cy="3225700"/>
          </a:xfrm>
          <a:prstGeom prst="rect">
            <a:avLst/>
          </a:prstGeom>
          <a:noFill/>
          <a:ln w="28575">
            <a:solidFill>
              <a:schemeClr val="tx1"/>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2"/>
          <p:cNvSpPr txBox="1">
            <a:spLocks noGrp="1"/>
          </p:cNvSpPr>
          <p:nvPr>
            <p:ph type="title"/>
          </p:nvPr>
        </p:nvSpPr>
        <p:spPr>
          <a:xfrm>
            <a:off x="628650" y="365127"/>
            <a:ext cx="7886700" cy="945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dirty="0"/>
              <a:t>How does the </a:t>
            </a:r>
            <a:br>
              <a:rPr lang="en-US" dirty="0"/>
            </a:br>
            <a:r>
              <a:rPr lang="en-US" dirty="0"/>
              <a:t>ETC Program work?</a:t>
            </a:r>
            <a:endParaRPr dirty="0"/>
          </a:p>
        </p:txBody>
      </p:sp>
      <p:sp>
        <p:nvSpPr>
          <p:cNvPr id="222" name="Google Shape;222;p32"/>
          <p:cNvSpPr txBox="1">
            <a:spLocks noGrp="1"/>
          </p:cNvSpPr>
          <p:nvPr>
            <p:ph type="body" idx="1"/>
          </p:nvPr>
        </p:nvSpPr>
        <p:spPr>
          <a:xfrm>
            <a:off x="364881" y="1890169"/>
            <a:ext cx="3855427" cy="4035847"/>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200" dirty="0">
                <a:solidFill>
                  <a:srgbClr val="232325"/>
                </a:solidFill>
                <a:highlight>
                  <a:srgbClr val="FFFFFF"/>
                </a:highlight>
              </a:rPr>
              <a:t>For every $6  loaded on card, user receives $30 value, up to a monthly maximum value of $60 on card.</a:t>
            </a:r>
            <a:endParaRPr sz="2000" dirty="0"/>
          </a:p>
        </p:txBody>
      </p:sp>
      <p:pic>
        <p:nvPicPr>
          <p:cNvPr id="3" name="Picture 2">
            <a:extLst>
              <a:ext uri="{FF2B5EF4-FFF2-40B4-BE49-F238E27FC236}">
                <a16:creationId xmlns:a16="http://schemas.microsoft.com/office/drawing/2014/main" id="{CB627BC9-166F-485F-BC6C-C41BD397A24D}"/>
              </a:ext>
            </a:extLst>
          </p:cNvPr>
          <p:cNvPicPr>
            <a:picLocks noChangeAspect="1"/>
          </p:cNvPicPr>
          <p:nvPr/>
        </p:nvPicPr>
        <p:blipFill>
          <a:blip r:embed="rId3"/>
          <a:stretch>
            <a:fillRect/>
          </a:stretch>
        </p:blipFill>
        <p:spPr>
          <a:xfrm>
            <a:off x="4379405" y="2276664"/>
            <a:ext cx="4399714" cy="2940780"/>
          </a:xfrm>
          <a:prstGeom prst="rect">
            <a:avLst/>
          </a:prstGeom>
          <a:ln w="28575">
            <a:solidFill>
              <a:schemeClr val="tx1"/>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4"/>
          <p:cNvSpPr txBox="1">
            <a:spLocks noGrp="1"/>
          </p:cNvSpPr>
          <p:nvPr>
            <p:ph type="title"/>
          </p:nvPr>
        </p:nvSpPr>
        <p:spPr>
          <a:xfrm>
            <a:off x="461400" y="511477"/>
            <a:ext cx="7886700" cy="945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dirty="0"/>
              <a:t>How to Apply for ETC Program</a:t>
            </a:r>
            <a:endParaRPr dirty="0"/>
          </a:p>
        </p:txBody>
      </p:sp>
      <p:sp>
        <p:nvSpPr>
          <p:cNvPr id="239" name="Google Shape;239;p34"/>
          <p:cNvSpPr txBox="1">
            <a:spLocks noGrp="1"/>
          </p:cNvSpPr>
          <p:nvPr>
            <p:ph type="body" idx="1"/>
          </p:nvPr>
        </p:nvSpPr>
        <p:spPr>
          <a:xfrm>
            <a:off x="461400" y="1858000"/>
            <a:ext cx="8414700" cy="420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600" dirty="0"/>
              <a:t>To make applying easy - Applicants call 311 and mention the ETC program.</a:t>
            </a:r>
            <a:endParaRPr sz="3600" dirty="0"/>
          </a:p>
          <a:p>
            <a:pPr marL="571500" lvl="0" indent="-571500" algn="l" rtl="0">
              <a:spcBef>
                <a:spcPts val="1000"/>
              </a:spcBef>
              <a:spcAft>
                <a:spcPts val="0"/>
              </a:spcAft>
              <a:buFont typeface="Arial" panose="020B0604020202020204" pitchFamily="34" charset="0"/>
              <a:buChar char="•"/>
            </a:pPr>
            <a:r>
              <a:rPr lang="en-US" sz="2400" dirty="0"/>
              <a:t>Transferred to staff at Paratransit office</a:t>
            </a:r>
          </a:p>
          <a:p>
            <a:pPr marL="571500" lvl="0" indent="-571500" algn="l" rtl="0">
              <a:spcBef>
                <a:spcPts val="1000"/>
              </a:spcBef>
              <a:spcAft>
                <a:spcPts val="0"/>
              </a:spcAft>
              <a:buFont typeface="Arial" panose="020B0604020202020204" pitchFamily="34" charset="0"/>
              <a:buChar char="•"/>
            </a:pPr>
            <a:r>
              <a:rPr lang="en-US" sz="2400" dirty="0"/>
              <a:t>Open Monday through Friday 9:00am-4:45pm</a:t>
            </a:r>
          </a:p>
          <a:p>
            <a:pPr marL="0" lvl="0" indent="0" algn="l" rtl="0">
              <a:spcBef>
                <a:spcPts val="1000"/>
              </a:spcBef>
              <a:spcAft>
                <a:spcPts val="0"/>
              </a:spcAft>
              <a:buNone/>
            </a:pPr>
            <a:endParaRPr lang="en-US" sz="3600" dirty="0"/>
          </a:p>
          <a:p>
            <a:pPr marL="0" lvl="0" indent="0" algn="l" rtl="0">
              <a:spcBef>
                <a:spcPts val="1000"/>
              </a:spcBef>
              <a:spcAft>
                <a:spcPts val="0"/>
              </a:spcAft>
              <a:buNone/>
            </a:pPr>
            <a:r>
              <a:rPr lang="en-US" sz="3600" dirty="0"/>
              <a:t>More information, </a:t>
            </a:r>
            <a:r>
              <a:rPr lang="en-US" sz="3600" u="sng" dirty="0">
                <a:solidFill>
                  <a:schemeClr val="hlink"/>
                </a:solidFill>
                <a:hlinkClick r:id="rId3"/>
              </a:rPr>
              <a:t>SFMTA.com/ETC</a:t>
            </a:r>
            <a:endParaRPr lang="en-US" sz="3600" dirty="0"/>
          </a:p>
          <a:p>
            <a:pPr marL="0" lvl="0" indent="0" algn="l" rtl="0">
              <a:spcBef>
                <a:spcPts val="1000"/>
              </a:spcBef>
              <a:spcAft>
                <a:spcPts val="0"/>
              </a:spcAft>
              <a:buNone/>
            </a:pPr>
            <a:endParaRPr sz="3600" dirty="0"/>
          </a:p>
          <a:p>
            <a:pPr marL="0" lvl="0" indent="0" algn="l" rtl="0">
              <a:spcBef>
                <a:spcPts val="1000"/>
              </a:spcBef>
              <a:spcAft>
                <a:spcPts val="0"/>
              </a:spcAft>
              <a:buNone/>
            </a:pPr>
            <a:endParaRPr sz="3000" dirty="0"/>
          </a:p>
          <a:p>
            <a:pPr marL="0" lvl="0" indent="0" algn="l" rtl="0">
              <a:spcBef>
                <a:spcPts val="1000"/>
              </a:spcBef>
              <a:spcAft>
                <a:spcPts val="0"/>
              </a:spcAft>
              <a:buNone/>
            </a:pPr>
            <a:endParaRPr sz="3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3982FF70-CD47-4A40-A256-2E52EDB1A840}"/>
              </a:ext>
            </a:extLst>
          </p:cNvPr>
          <p:cNvPicPr>
            <a:picLocks noChangeAspect="1"/>
          </p:cNvPicPr>
          <p:nvPr/>
        </p:nvPicPr>
        <p:blipFill rotWithShape="1">
          <a:blip r:embed="rId3"/>
          <a:srcRect l="9104" t="31872" r="50340" b="26399"/>
          <a:stretch/>
        </p:blipFill>
        <p:spPr>
          <a:xfrm>
            <a:off x="493776" y="580291"/>
            <a:ext cx="8021574" cy="4640567"/>
          </a:xfrm>
          <a:prstGeom prst="rect">
            <a:avLst/>
          </a:prstGeom>
        </p:spPr>
      </p:pic>
      <p:sp>
        <p:nvSpPr>
          <p:cNvPr id="3" name="Text Placeholder 2">
            <a:extLst>
              <a:ext uri="{FF2B5EF4-FFF2-40B4-BE49-F238E27FC236}">
                <a16:creationId xmlns:a16="http://schemas.microsoft.com/office/drawing/2014/main" id="{173F4296-7309-463B-BD17-07CE64865501}"/>
              </a:ext>
            </a:extLst>
          </p:cNvPr>
          <p:cNvSpPr>
            <a:spLocks noGrp="1"/>
          </p:cNvSpPr>
          <p:nvPr>
            <p:ph type="body" idx="1"/>
          </p:nvPr>
        </p:nvSpPr>
        <p:spPr>
          <a:xfrm>
            <a:off x="628650" y="5539154"/>
            <a:ext cx="7886700" cy="576301"/>
          </a:xfrm>
        </p:spPr>
        <p:txBody>
          <a:bodyPr/>
          <a:lstStyle/>
          <a:p>
            <a:pPr algn="ctr"/>
            <a:r>
              <a:rPr lang="en-US" sz="1200" u="sng" dirty="0">
                <a:hlinkClick r:id="rId2"/>
              </a:rPr>
              <a:t>https://youtu.be/c7B2do_nigI</a:t>
            </a:r>
            <a:endParaRPr lang="en-US" sz="1200" dirty="0"/>
          </a:p>
          <a:p>
            <a:pPr algn="ctr"/>
            <a:endParaRPr lang="en-US" dirty="0"/>
          </a:p>
        </p:txBody>
      </p:sp>
    </p:spTree>
    <p:extLst>
      <p:ext uri="{BB962C8B-B14F-4D97-AF65-F5344CB8AC3E}">
        <p14:creationId xmlns:p14="http://schemas.microsoft.com/office/powerpoint/2010/main" val="651105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A35144F6-0C2C-D04D-8184-207D780665F8}" type="slidenum">
              <a:rPr lang="en-US" sz="1800" smtClean="0"/>
              <a:t>14</a:t>
            </a:fld>
            <a:endParaRPr lang="en-US" sz="1800" dirty="0"/>
          </a:p>
        </p:txBody>
      </p:sp>
      <p:sp>
        <p:nvSpPr>
          <p:cNvPr id="2" name="Title 1"/>
          <p:cNvSpPr>
            <a:spLocks noGrp="1"/>
          </p:cNvSpPr>
          <p:nvPr>
            <p:ph type="title"/>
          </p:nvPr>
        </p:nvSpPr>
        <p:spPr/>
        <p:txBody>
          <a:bodyPr anchor="ctr"/>
          <a:lstStyle/>
          <a:p>
            <a:pPr algn="ctr"/>
            <a:r>
              <a:rPr lang="en-US" dirty="0"/>
              <a:t>SF Paratransit Program</a:t>
            </a:r>
          </a:p>
        </p:txBody>
      </p:sp>
      <p:pic>
        <p:nvPicPr>
          <p:cNvPr id="11" name="Picture 6" descr="C:\Users\jcheng\AppData\Local\Microsoft\Windows\Temporary Internet Files\Content.Outlook\D2OAZLKA\sfp_logo jpg.jpg" title="SF Paratransit Logo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922" y="1745347"/>
            <a:ext cx="2996427" cy="2447082"/>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a:extLst>
              <a:ext uri="{FF2B5EF4-FFF2-40B4-BE49-F238E27FC236}">
                <a16:creationId xmlns:a16="http://schemas.microsoft.com/office/drawing/2014/main" id="{E16B09ED-6389-4590-AABE-7B748F78C434}"/>
              </a:ext>
            </a:extLst>
          </p:cNvPr>
          <p:cNvSpPr>
            <a:spLocks noGrp="1"/>
          </p:cNvSpPr>
          <p:nvPr>
            <p:ph type="body" idx="1"/>
          </p:nvPr>
        </p:nvSpPr>
        <p:spPr>
          <a:xfrm>
            <a:off x="628650" y="1487488"/>
            <a:ext cx="4740275" cy="4738687"/>
          </a:xfrm>
        </p:spPr>
        <p:txBody>
          <a:bodyPr>
            <a:normAutofit/>
          </a:bodyPr>
          <a:lstStyle/>
          <a:p>
            <a:pPr marL="342900" indent="-342900">
              <a:buClrTx/>
              <a:buSzPct val="80000"/>
              <a:buFont typeface="Arial" panose="020B0604020202020204" pitchFamily="34" charset="0"/>
              <a:buChar char="•"/>
            </a:pPr>
            <a:r>
              <a:rPr lang="en-US" sz="2400" dirty="0">
                <a:solidFill>
                  <a:srgbClr val="4F5556"/>
                </a:solidFill>
                <a:latin typeface="Graphein Pro Book"/>
              </a:rPr>
              <a:t>Door to door transportation for those ADA eligible - unable to use fixed-route transit independently</a:t>
            </a:r>
          </a:p>
          <a:p>
            <a:pPr marL="0" indent="0">
              <a:buClr>
                <a:srgbClr val="0070C0"/>
              </a:buClr>
              <a:buSzPct val="80000"/>
            </a:pPr>
            <a:endParaRPr lang="en-US" sz="900" dirty="0">
              <a:solidFill>
                <a:srgbClr val="4F5556"/>
              </a:solidFill>
              <a:latin typeface="Graphein Pro Book"/>
            </a:endParaRPr>
          </a:p>
          <a:p>
            <a:pPr marL="342900" indent="-342900">
              <a:buClrTx/>
              <a:buSzPct val="80000"/>
              <a:buFont typeface="Arial" panose="020B0604020202020204" pitchFamily="34" charset="0"/>
              <a:buChar char="•"/>
            </a:pPr>
            <a:r>
              <a:rPr lang="en-US" sz="2800" dirty="0">
                <a:solidFill>
                  <a:srgbClr val="4F5556"/>
                </a:solidFill>
                <a:latin typeface="Graphein Pro Book"/>
              </a:rPr>
              <a:t>Three main modes</a:t>
            </a:r>
          </a:p>
          <a:p>
            <a:pPr marL="800100" lvl="1">
              <a:buClrTx/>
              <a:buSzPct val="80000"/>
              <a:buFont typeface="Arial" panose="020B0604020202020204" pitchFamily="34" charset="0"/>
              <a:buChar char="•"/>
            </a:pPr>
            <a:r>
              <a:rPr lang="en-US" dirty="0">
                <a:solidFill>
                  <a:srgbClr val="4F5556"/>
                </a:solidFill>
                <a:latin typeface="Graphein Pro Book"/>
              </a:rPr>
              <a:t>SF Access Van </a:t>
            </a:r>
          </a:p>
          <a:p>
            <a:pPr marL="800100" lvl="1">
              <a:buClrTx/>
              <a:buSzPct val="80000"/>
              <a:buFont typeface="Arial" panose="020B0604020202020204" pitchFamily="34" charset="0"/>
              <a:buChar char="•"/>
            </a:pPr>
            <a:r>
              <a:rPr lang="en-US" dirty="0">
                <a:solidFill>
                  <a:srgbClr val="4F5556"/>
                </a:solidFill>
                <a:latin typeface="Graphein Pro Book"/>
              </a:rPr>
              <a:t>Group Van</a:t>
            </a:r>
          </a:p>
          <a:p>
            <a:pPr marL="800100" lvl="1">
              <a:buClrTx/>
              <a:buSzPct val="80000"/>
              <a:buFont typeface="Arial" panose="020B0604020202020204" pitchFamily="34" charset="0"/>
              <a:buChar char="•"/>
            </a:pPr>
            <a:r>
              <a:rPr lang="en-US" dirty="0">
                <a:solidFill>
                  <a:srgbClr val="4F5556"/>
                </a:solidFill>
                <a:latin typeface="Graphein Pro Book"/>
              </a:rPr>
              <a:t>Taxi/Ramped Taxi</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3248929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0"/>
          <p:cNvSpPr txBox="1">
            <a:spLocks noGrp="1"/>
          </p:cNvSpPr>
          <p:nvPr>
            <p:ph type="title"/>
          </p:nvPr>
        </p:nvSpPr>
        <p:spPr>
          <a:xfrm>
            <a:off x="628650" y="365127"/>
            <a:ext cx="7886700" cy="94551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4000"/>
              <a:buFont typeface="Arial"/>
              <a:buNone/>
            </a:pPr>
            <a:r>
              <a:rPr lang="en-US"/>
              <a:t>ADA Paratransit Certification</a:t>
            </a:r>
            <a:endParaRPr/>
          </a:p>
        </p:txBody>
      </p:sp>
      <p:sp>
        <p:nvSpPr>
          <p:cNvPr id="283" name="Google Shape;283;p40"/>
          <p:cNvSpPr txBox="1">
            <a:spLocks noGrp="1"/>
          </p:cNvSpPr>
          <p:nvPr>
            <p:ph type="body" idx="1"/>
          </p:nvPr>
        </p:nvSpPr>
        <p:spPr>
          <a:xfrm>
            <a:off x="628650" y="1449977"/>
            <a:ext cx="7886700" cy="156958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US" sz="2400">
                <a:latin typeface="Arial"/>
                <a:ea typeface="Arial"/>
                <a:cs typeface="Arial"/>
                <a:sym typeface="Arial"/>
              </a:rPr>
              <a:t>Limited to persons who are unable to independently use regular public transit (Muni) some or all of the time, due to a disability or health related condition.</a:t>
            </a:r>
            <a:endParaRPr/>
          </a:p>
          <a:p>
            <a:pPr marL="285750" lvl="0" indent="-171450" algn="l" rtl="0">
              <a:lnSpc>
                <a:spcPct val="100000"/>
              </a:lnSpc>
              <a:spcBef>
                <a:spcPts val="1000"/>
              </a:spcBef>
              <a:spcAft>
                <a:spcPts val="0"/>
              </a:spcAft>
              <a:buClr>
                <a:schemeClr val="dk1"/>
              </a:buClr>
              <a:buSzPts val="1800"/>
              <a:buFont typeface="Noto Sans Symbols"/>
              <a:buNone/>
            </a:pPr>
            <a:endParaRPr>
              <a:latin typeface="Arial"/>
              <a:ea typeface="Arial"/>
              <a:cs typeface="Arial"/>
              <a:sym typeface="Arial"/>
            </a:endParaRPr>
          </a:p>
        </p:txBody>
      </p:sp>
      <p:sp>
        <p:nvSpPr>
          <p:cNvPr id="284" name="Google Shape;284;p40"/>
          <p:cNvSpPr/>
          <p:nvPr/>
        </p:nvSpPr>
        <p:spPr>
          <a:xfrm>
            <a:off x="326572" y="3304903"/>
            <a:ext cx="1920240" cy="2103120"/>
          </a:xfrm>
          <a:prstGeom prst="rect">
            <a:avLst/>
          </a:prstGeom>
          <a:solidFill>
            <a:srgbClr val="BEE4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Application</a:t>
            </a:r>
            <a:endParaRPr/>
          </a:p>
        </p:txBody>
      </p:sp>
      <p:sp>
        <p:nvSpPr>
          <p:cNvPr id="285" name="Google Shape;285;p40"/>
          <p:cNvSpPr/>
          <p:nvPr/>
        </p:nvSpPr>
        <p:spPr>
          <a:xfrm>
            <a:off x="2551612" y="3304903"/>
            <a:ext cx="1920240" cy="2103120"/>
          </a:xfrm>
          <a:prstGeom prst="rect">
            <a:avLst/>
          </a:prstGeom>
          <a:solidFill>
            <a:srgbClr val="BEE4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Application Review</a:t>
            </a:r>
            <a:endParaRPr/>
          </a:p>
        </p:txBody>
      </p:sp>
      <p:sp>
        <p:nvSpPr>
          <p:cNvPr id="286" name="Google Shape;286;p40"/>
          <p:cNvSpPr/>
          <p:nvPr/>
        </p:nvSpPr>
        <p:spPr>
          <a:xfrm>
            <a:off x="4776652" y="3304903"/>
            <a:ext cx="1920240" cy="2103120"/>
          </a:xfrm>
          <a:prstGeom prst="rect">
            <a:avLst/>
          </a:prstGeom>
          <a:solidFill>
            <a:srgbClr val="BEE4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Interview</a:t>
            </a:r>
            <a:endParaRPr/>
          </a:p>
        </p:txBody>
      </p:sp>
      <p:sp>
        <p:nvSpPr>
          <p:cNvPr id="287" name="Google Shape;287;p40"/>
          <p:cNvSpPr/>
          <p:nvPr/>
        </p:nvSpPr>
        <p:spPr>
          <a:xfrm>
            <a:off x="7001692" y="3304903"/>
            <a:ext cx="1920240" cy="2103120"/>
          </a:xfrm>
          <a:prstGeom prst="rect">
            <a:avLst/>
          </a:prstGeom>
          <a:solidFill>
            <a:srgbClr val="BEE4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Approval or Denial </a:t>
            </a:r>
            <a:endParaRPr/>
          </a:p>
        </p:txBody>
      </p:sp>
      <p:sp>
        <p:nvSpPr>
          <p:cNvPr id="288" name="Google Shape;288;p40"/>
          <p:cNvSpPr/>
          <p:nvPr/>
        </p:nvSpPr>
        <p:spPr>
          <a:xfrm>
            <a:off x="2246812" y="4101737"/>
            <a:ext cx="304800" cy="522514"/>
          </a:xfrm>
          <a:prstGeom prst="rightArrow">
            <a:avLst>
              <a:gd name="adj1" fmla="val 50000"/>
              <a:gd name="adj2" fmla="val 50000"/>
            </a:avLst>
          </a:prstGeom>
          <a:solidFill>
            <a:schemeClr val="accent1"/>
          </a:solidFill>
          <a:ln w="12700" cap="flat" cmpd="sng">
            <a:solidFill>
              <a:srgbClr val="00538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9" name="Google Shape;289;p40"/>
          <p:cNvSpPr/>
          <p:nvPr/>
        </p:nvSpPr>
        <p:spPr>
          <a:xfrm>
            <a:off x="4471852" y="4095206"/>
            <a:ext cx="304800" cy="522514"/>
          </a:xfrm>
          <a:prstGeom prst="rightArrow">
            <a:avLst>
              <a:gd name="adj1" fmla="val 50000"/>
              <a:gd name="adj2" fmla="val 50000"/>
            </a:avLst>
          </a:prstGeom>
          <a:solidFill>
            <a:schemeClr val="accent1"/>
          </a:solidFill>
          <a:ln w="12700" cap="flat" cmpd="sng">
            <a:solidFill>
              <a:srgbClr val="00538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0" name="Google Shape;290;p40"/>
          <p:cNvSpPr/>
          <p:nvPr/>
        </p:nvSpPr>
        <p:spPr>
          <a:xfrm>
            <a:off x="6696892" y="4095206"/>
            <a:ext cx="304800" cy="522514"/>
          </a:xfrm>
          <a:prstGeom prst="rightArrow">
            <a:avLst>
              <a:gd name="adj1" fmla="val 50000"/>
              <a:gd name="adj2" fmla="val 50000"/>
            </a:avLst>
          </a:prstGeom>
          <a:solidFill>
            <a:schemeClr val="accent1"/>
          </a:solidFill>
          <a:ln w="12700" cap="flat" cmpd="sng">
            <a:solidFill>
              <a:srgbClr val="00538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1"/>
          <p:cNvSpPr txBox="1">
            <a:spLocks noGrp="1"/>
          </p:cNvSpPr>
          <p:nvPr>
            <p:ph type="title"/>
          </p:nvPr>
        </p:nvSpPr>
        <p:spPr>
          <a:xfrm>
            <a:off x="273200" y="281502"/>
            <a:ext cx="7886700" cy="945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How is the certification process different during COVID-19?</a:t>
            </a:r>
            <a:endParaRPr/>
          </a:p>
        </p:txBody>
      </p:sp>
      <p:sp>
        <p:nvSpPr>
          <p:cNvPr id="297" name="Google Shape;297;p41"/>
          <p:cNvSpPr txBox="1">
            <a:spLocks noGrp="1"/>
          </p:cNvSpPr>
          <p:nvPr>
            <p:ph type="body" idx="1"/>
          </p:nvPr>
        </p:nvSpPr>
        <p:spPr>
          <a:xfrm>
            <a:off x="4378569" y="1577475"/>
            <a:ext cx="4642339" cy="4496100"/>
          </a:xfrm>
          <a:prstGeom prst="rect">
            <a:avLst/>
          </a:prstGeom>
        </p:spPr>
        <p:txBody>
          <a:bodyPr spcFirstLastPara="1" wrap="square" lIns="91425" tIns="45700" rIns="91425" bIns="45700" anchor="t" anchorCtr="0">
            <a:noAutofit/>
          </a:bodyPr>
          <a:lstStyle/>
          <a:p>
            <a:pPr marL="495300" lvl="0" indent="-457200" algn="l" rtl="0">
              <a:spcBef>
                <a:spcPts val="1000"/>
              </a:spcBef>
              <a:spcAft>
                <a:spcPts val="0"/>
              </a:spcAft>
              <a:buSzPts val="3000"/>
              <a:buFont typeface="Arial" panose="020B0604020202020204" pitchFamily="34" charset="0"/>
              <a:buChar char="•"/>
            </a:pPr>
            <a:r>
              <a:rPr lang="en-US" sz="3000" dirty="0"/>
              <a:t>Submit application via email or by fax if possible.</a:t>
            </a:r>
            <a:endParaRPr sz="3000" dirty="0"/>
          </a:p>
          <a:p>
            <a:pPr marL="495300" lvl="0" indent="-457200" algn="l" rtl="0">
              <a:spcBef>
                <a:spcPts val="0"/>
              </a:spcBef>
              <a:spcAft>
                <a:spcPts val="0"/>
              </a:spcAft>
              <a:buSzPts val="3000"/>
              <a:buFont typeface="Arial" panose="020B0604020202020204" pitchFamily="34" charset="0"/>
              <a:buChar char="•"/>
            </a:pPr>
            <a:r>
              <a:rPr lang="en-US" sz="3000" dirty="0"/>
              <a:t>Certification analysts are performing interviews by phone.</a:t>
            </a:r>
            <a:endParaRPr sz="3000" dirty="0"/>
          </a:p>
          <a:p>
            <a:pPr marL="495300" lvl="0" indent="-457200" algn="l" rtl="0">
              <a:spcBef>
                <a:spcPts val="0"/>
              </a:spcBef>
              <a:spcAft>
                <a:spcPts val="0"/>
              </a:spcAft>
              <a:buSzPts val="3000"/>
              <a:buFont typeface="Arial" panose="020B0604020202020204" pitchFamily="34" charset="0"/>
              <a:buChar char="•"/>
            </a:pPr>
            <a:r>
              <a:rPr lang="en-US" sz="3000" dirty="0"/>
              <a:t>If eligible, temporary ID cards are being mailed without photos.</a:t>
            </a:r>
            <a:endParaRPr sz="3000" dirty="0"/>
          </a:p>
          <a:p>
            <a:pPr marL="457200" lvl="0" indent="0" algn="l" rtl="0">
              <a:lnSpc>
                <a:spcPct val="150000"/>
              </a:lnSpc>
              <a:spcBef>
                <a:spcPts val="1000"/>
              </a:spcBef>
              <a:spcAft>
                <a:spcPts val="0"/>
              </a:spcAft>
              <a:buNone/>
            </a:pPr>
            <a:endParaRPr sz="3000" dirty="0"/>
          </a:p>
        </p:txBody>
      </p:sp>
      <p:pic>
        <p:nvPicPr>
          <p:cNvPr id="3" name="Picture 2">
            <a:extLst>
              <a:ext uri="{FF2B5EF4-FFF2-40B4-BE49-F238E27FC236}">
                <a16:creationId xmlns:a16="http://schemas.microsoft.com/office/drawing/2014/main" id="{5659F484-5B6F-4356-B499-EB26351C1096}"/>
              </a:ext>
            </a:extLst>
          </p:cNvPr>
          <p:cNvPicPr>
            <a:picLocks noChangeAspect="1"/>
          </p:cNvPicPr>
          <p:nvPr/>
        </p:nvPicPr>
        <p:blipFill rotWithShape="1">
          <a:blip r:embed="rId3"/>
          <a:srcRect l="16287" t="6618" r="15139"/>
          <a:stretch/>
        </p:blipFill>
        <p:spPr>
          <a:xfrm>
            <a:off x="404446" y="2169130"/>
            <a:ext cx="3649060" cy="3312790"/>
          </a:xfrm>
          <a:prstGeom prst="rect">
            <a:avLst/>
          </a:prstGeom>
          <a:ln w="28575">
            <a:solidFill>
              <a:schemeClr val="tx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8"/>
          <p:cNvSpPr txBox="1">
            <a:spLocks noGrp="1"/>
          </p:cNvSpPr>
          <p:nvPr>
            <p:ph type="title"/>
          </p:nvPr>
        </p:nvSpPr>
        <p:spPr>
          <a:xfrm>
            <a:off x="628650" y="34179"/>
            <a:ext cx="7886700" cy="945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dirty="0"/>
              <a:t>SF Access and COVID-19</a:t>
            </a:r>
            <a:endParaRPr dirty="0"/>
          </a:p>
        </p:txBody>
      </p:sp>
      <p:sp>
        <p:nvSpPr>
          <p:cNvPr id="268" name="Google Shape;268;p38"/>
          <p:cNvSpPr txBox="1">
            <a:spLocks noGrp="1"/>
          </p:cNvSpPr>
          <p:nvPr>
            <p:ph type="body" idx="1"/>
          </p:nvPr>
        </p:nvSpPr>
        <p:spPr>
          <a:xfrm>
            <a:off x="230401" y="652008"/>
            <a:ext cx="4957062" cy="3854338"/>
          </a:xfrm>
          <a:prstGeom prst="rect">
            <a:avLst/>
          </a:prstGeom>
        </p:spPr>
        <p:txBody>
          <a:bodyPr spcFirstLastPara="1" wrap="square" lIns="91425" tIns="45700" rIns="91425" bIns="45700" anchor="t" anchorCtr="0">
            <a:noAutofit/>
          </a:bodyPr>
          <a:lstStyle/>
          <a:p>
            <a:pPr marL="342900" lvl="0" indent="-342900">
              <a:buSzPct val="100000"/>
              <a:buFont typeface="Arial" panose="020B0604020202020204" pitchFamily="34" charset="0"/>
              <a:buChar char="•"/>
            </a:pPr>
            <a:r>
              <a:rPr lang="en-US" sz="2400" dirty="0"/>
              <a:t>Door to door, shared ride service </a:t>
            </a:r>
          </a:p>
          <a:p>
            <a:pPr marL="342900" lvl="0" indent="-342900">
              <a:buSzPct val="100000"/>
              <a:buFont typeface="Arial" panose="020B0604020202020204" pitchFamily="34" charset="0"/>
              <a:buChar char="•"/>
            </a:pPr>
            <a:r>
              <a:rPr lang="en-US" sz="2400" dirty="0"/>
              <a:t>Pre-schedule 1 to 7 days in advance</a:t>
            </a:r>
          </a:p>
          <a:p>
            <a:pPr marL="342900" lvl="0" indent="-342900">
              <a:buSzPct val="100000"/>
              <a:buFont typeface="Arial" panose="020B0604020202020204" pitchFamily="34" charset="0"/>
              <a:buChar char="•"/>
            </a:pPr>
            <a:r>
              <a:rPr lang="en-US" sz="2400" dirty="0"/>
              <a:t>¾ mile from all Muni bus routes including in Daly City</a:t>
            </a:r>
          </a:p>
          <a:p>
            <a:pPr marL="0" lvl="0" indent="0" algn="l" rtl="0">
              <a:spcBef>
                <a:spcPts val="1000"/>
              </a:spcBef>
              <a:spcAft>
                <a:spcPts val="0"/>
              </a:spcAft>
              <a:buNone/>
            </a:pPr>
            <a:r>
              <a:rPr lang="en-US" sz="2400" b="1" dirty="0"/>
              <a:t>Encouraging customers to take essential trips only. </a:t>
            </a:r>
            <a:endParaRPr sz="900" b="1" dirty="0"/>
          </a:p>
        </p:txBody>
      </p:sp>
      <p:pic>
        <p:nvPicPr>
          <p:cNvPr id="4" name="Google Shape;260;p37" descr="Image result for sf paratransit">
            <a:extLst>
              <a:ext uri="{FF2B5EF4-FFF2-40B4-BE49-F238E27FC236}">
                <a16:creationId xmlns:a16="http://schemas.microsoft.com/office/drawing/2014/main" id="{B2276C14-5CE8-4301-B6AD-CC7773B70283}"/>
              </a:ext>
            </a:extLst>
          </p:cNvPr>
          <p:cNvPicPr preferRelativeResize="0"/>
          <p:nvPr/>
        </p:nvPicPr>
        <p:blipFill rotWithShape="1">
          <a:blip r:embed="rId3">
            <a:alphaModFix/>
          </a:blip>
          <a:srcRect/>
          <a:stretch/>
        </p:blipFill>
        <p:spPr>
          <a:xfrm>
            <a:off x="5184755" y="1278717"/>
            <a:ext cx="3333303" cy="2928690"/>
          </a:xfrm>
          <a:prstGeom prst="rect">
            <a:avLst/>
          </a:prstGeom>
          <a:noFill/>
          <a:ln w="28575">
            <a:solidFill>
              <a:schemeClr val="tx1"/>
            </a:solidFill>
          </a:ln>
        </p:spPr>
      </p:pic>
      <p:sp>
        <p:nvSpPr>
          <p:cNvPr id="9" name="Google Shape;268;p38">
            <a:extLst>
              <a:ext uri="{FF2B5EF4-FFF2-40B4-BE49-F238E27FC236}">
                <a16:creationId xmlns:a16="http://schemas.microsoft.com/office/drawing/2014/main" id="{8999C772-C02D-4DA6-A594-774AD983488E}"/>
              </a:ext>
            </a:extLst>
          </p:cNvPr>
          <p:cNvSpPr txBox="1">
            <a:spLocks/>
          </p:cNvSpPr>
          <p:nvPr/>
        </p:nvSpPr>
        <p:spPr>
          <a:xfrm>
            <a:off x="230400" y="4207407"/>
            <a:ext cx="8683200" cy="217580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r>
              <a:rPr lang="en-US" sz="2400" u="sng" dirty="0"/>
              <a:t>Safety Precautions:</a:t>
            </a:r>
            <a:r>
              <a:rPr lang="en-US" u="sng" dirty="0"/>
              <a:t> </a:t>
            </a:r>
          </a:p>
          <a:p>
            <a:pPr marL="419100" lvl="0" indent="-342900">
              <a:buSzPts val="2400"/>
              <a:buFont typeface="Arial" panose="020B0604020202020204" pitchFamily="34" charset="0"/>
              <a:buChar char="•"/>
            </a:pPr>
            <a:r>
              <a:rPr lang="en-US" sz="2400" dirty="0"/>
              <a:t>Minimizing van capacity to maximum of 2 riders</a:t>
            </a:r>
          </a:p>
          <a:p>
            <a:pPr marL="419100" lvl="0" indent="-342900">
              <a:buSzPts val="2400"/>
              <a:buFont typeface="Arial" panose="020B0604020202020204" pitchFamily="34" charset="0"/>
              <a:buChar char="•"/>
            </a:pPr>
            <a:r>
              <a:rPr lang="en-US" sz="2400" dirty="0"/>
              <a:t>SFMTA is providing masks to all drivers/staff</a:t>
            </a:r>
          </a:p>
          <a:p>
            <a:pPr marL="419100" lvl="0" indent="-342900">
              <a:buSzPts val="2400"/>
              <a:buFont typeface="Arial" panose="020B0604020202020204" pitchFamily="34" charset="0"/>
              <a:buChar char="•"/>
            </a:pPr>
            <a:r>
              <a:rPr lang="en-US" sz="2400" dirty="0"/>
              <a:t>Vehicles cleaned frequently</a:t>
            </a:r>
          </a:p>
          <a:p>
            <a:pPr marL="419100" lvl="0" indent="-342900">
              <a:buSzPts val="2400"/>
              <a:buFont typeface="Arial" panose="020B0604020202020204" pitchFamily="34" charset="0"/>
              <a:buChar char="•"/>
            </a:pPr>
            <a:endParaRPr lang="en-US" sz="2400" dirty="0"/>
          </a:p>
          <a:p>
            <a:pPr lvl="0" indent="-381000">
              <a:buSzPts val="2400"/>
              <a:buChar char="●"/>
            </a:pPr>
            <a:endParaRPr lang="en-US" sz="1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51AA-8876-483E-9047-B3D3281417FE}"/>
              </a:ext>
            </a:extLst>
          </p:cNvPr>
          <p:cNvSpPr>
            <a:spLocks noGrp="1"/>
          </p:cNvSpPr>
          <p:nvPr>
            <p:ph type="title"/>
          </p:nvPr>
        </p:nvSpPr>
        <p:spPr/>
        <p:txBody>
          <a:bodyPr/>
          <a:lstStyle/>
          <a:p>
            <a:pPr algn="ctr"/>
            <a:r>
              <a:rPr lang="en-US" dirty="0"/>
              <a:t>Group Van and COVID-19</a:t>
            </a:r>
          </a:p>
        </p:txBody>
      </p:sp>
      <p:sp>
        <p:nvSpPr>
          <p:cNvPr id="4" name="Text Placeholder 3">
            <a:extLst>
              <a:ext uri="{FF2B5EF4-FFF2-40B4-BE49-F238E27FC236}">
                <a16:creationId xmlns:a16="http://schemas.microsoft.com/office/drawing/2014/main" id="{EE5777B8-6EE0-4AA8-B7C6-2796EFE825A9}"/>
              </a:ext>
            </a:extLst>
          </p:cNvPr>
          <p:cNvSpPr>
            <a:spLocks noGrp="1"/>
          </p:cNvSpPr>
          <p:nvPr>
            <p:ph type="body" idx="1"/>
          </p:nvPr>
        </p:nvSpPr>
        <p:spPr>
          <a:xfrm>
            <a:off x="4746190" y="1310641"/>
            <a:ext cx="3995159" cy="4892673"/>
          </a:xfrm>
        </p:spPr>
        <p:txBody>
          <a:bodyPr/>
          <a:lstStyle/>
          <a:p>
            <a:pPr marL="285750" indent="-285750" hangingPunct="0">
              <a:spcBef>
                <a:spcPts val="567"/>
              </a:spcBef>
              <a:spcAft>
                <a:spcPts val="567"/>
              </a:spcAft>
              <a:buClr>
                <a:srgbClr val="4F5556"/>
              </a:buClr>
              <a:buSzPct val="100000"/>
              <a:buFont typeface="Arial" panose="020B0604020202020204" pitchFamily="34" charset="0"/>
              <a:buChar char="•"/>
            </a:pPr>
            <a:r>
              <a:rPr lang="en-US" sz="2400" dirty="0">
                <a:solidFill>
                  <a:srgbClr val="4F5556"/>
                </a:solidFill>
                <a:highlight>
                  <a:scrgbClr r="0" g="0" b="0">
                    <a:alpha val="0"/>
                  </a:scrgbClr>
                </a:highlight>
              </a:rPr>
              <a:t>Group transportation to/from single location, e.g. Adult Day Health Center </a:t>
            </a:r>
          </a:p>
          <a:p>
            <a:pPr marL="285750" indent="-285750" hangingPunct="0">
              <a:spcBef>
                <a:spcPts val="567"/>
              </a:spcBef>
              <a:spcAft>
                <a:spcPts val="567"/>
              </a:spcAft>
              <a:buClr>
                <a:srgbClr val="4F5556"/>
              </a:buClr>
              <a:buSzPct val="100000"/>
              <a:buFont typeface="Arial" panose="020B0604020202020204" pitchFamily="34" charset="0"/>
              <a:buChar char="•"/>
            </a:pPr>
            <a:r>
              <a:rPr lang="en-US" sz="2400" dirty="0">
                <a:solidFill>
                  <a:srgbClr val="4F5556"/>
                </a:solidFill>
                <a:highlight>
                  <a:scrgbClr r="0" g="0" b="0">
                    <a:alpha val="0"/>
                  </a:scrgbClr>
                </a:highlight>
              </a:rPr>
              <a:t>All trips are prescheduled in coordination with the agency</a:t>
            </a:r>
          </a:p>
          <a:p>
            <a:pPr marL="285750" indent="-285750" hangingPunct="0">
              <a:spcBef>
                <a:spcPts val="567"/>
              </a:spcBef>
              <a:spcAft>
                <a:spcPts val="567"/>
              </a:spcAft>
              <a:buClr>
                <a:srgbClr val="4F5556"/>
              </a:buClr>
              <a:buSzPct val="100000"/>
              <a:buFont typeface="Arial" panose="020B0604020202020204" pitchFamily="34" charset="0"/>
              <a:buChar char="•"/>
            </a:pPr>
            <a:r>
              <a:rPr lang="en-US" sz="2400" dirty="0">
                <a:solidFill>
                  <a:srgbClr val="4F5556"/>
                </a:solidFill>
                <a:highlight>
                  <a:scrgbClr r="0" g="0" b="0">
                    <a:alpha val="0"/>
                  </a:scrgbClr>
                </a:highlight>
              </a:rPr>
              <a:t>Since Shelter In Place order has been in effect, all sites have closed and no trips are being provided</a:t>
            </a:r>
            <a:endParaRPr lang="en-US" dirty="0"/>
          </a:p>
        </p:txBody>
      </p:sp>
      <p:pic>
        <p:nvPicPr>
          <p:cNvPr id="5" name="Picture 4">
            <a:extLst>
              <a:ext uri="{FF2B5EF4-FFF2-40B4-BE49-F238E27FC236}">
                <a16:creationId xmlns:a16="http://schemas.microsoft.com/office/drawing/2014/main" id="{85F1435A-42C9-46B9-AAFB-94EB3C7705E8}"/>
              </a:ext>
            </a:extLst>
          </p:cNvPr>
          <p:cNvPicPr>
            <a:picLocks noChangeAspect="1"/>
          </p:cNvPicPr>
          <p:nvPr/>
        </p:nvPicPr>
        <p:blipFill>
          <a:blip r:embed="rId2"/>
          <a:stretch>
            <a:fillRect/>
          </a:stretch>
        </p:blipFill>
        <p:spPr>
          <a:xfrm>
            <a:off x="402652" y="1820007"/>
            <a:ext cx="3995159" cy="3217985"/>
          </a:xfrm>
          <a:prstGeom prst="rect">
            <a:avLst/>
          </a:prstGeom>
          <a:ln w="28575">
            <a:solidFill>
              <a:schemeClr val="tx1"/>
            </a:solidFill>
          </a:ln>
        </p:spPr>
      </p:pic>
    </p:spTree>
    <p:extLst>
      <p:ext uri="{BB962C8B-B14F-4D97-AF65-F5344CB8AC3E}">
        <p14:creationId xmlns:p14="http://schemas.microsoft.com/office/powerpoint/2010/main" val="3355780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5"/>
          <p:cNvSpPr txBox="1">
            <a:spLocks noGrp="1"/>
          </p:cNvSpPr>
          <p:nvPr>
            <p:ph type="title"/>
          </p:nvPr>
        </p:nvSpPr>
        <p:spPr>
          <a:xfrm>
            <a:off x="125875" y="197877"/>
            <a:ext cx="7886700" cy="945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dirty="0"/>
              <a:t>SF Taxis and COVID-19</a:t>
            </a:r>
            <a:endParaRPr dirty="0"/>
          </a:p>
        </p:txBody>
      </p:sp>
      <p:sp>
        <p:nvSpPr>
          <p:cNvPr id="246" name="Google Shape;246;p35"/>
          <p:cNvSpPr txBox="1">
            <a:spLocks noGrp="1"/>
          </p:cNvSpPr>
          <p:nvPr>
            <p:ph type="body" idx="1"/>
          </p:nvPr>
        </p:nvSpPr>
        <p:spPr>
          <a:xfrm>
            <a:off x="125875" y="4132385"/>
            <a:ext cx="8389500" cy="222514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2400" u="sng" dirty="0"/>
              <a:t>Safety Precautions: </a:t>
            </a:r>
            <a:endParaRPr sz="2400" u="sng" dirty="0"/>
          </a:p>
          <a:p>
            <a:pPr marL="419100" lvl="0" indent="-342900" algn="l" rtl="0">
              <a:lnSpc>
                <a:spcPct val="100000"/>
              </a:lnSpc>
              <a:spcBef>
                <a:spcPts val="1000"/>
              </a:spcBef>
              <a:spcAft>
                <a:spcPts val="0"/>
              </a:spcAft>
              <a:buSzPts val="2400"/>
              <a:buFont typeface="Arial" panose="020B0604020202020204" pitchFamily="34" charset="0"/>
              <a:buChar char="•"/>
            </a:pPr>
            <a:r>
              <a:rPr lang="en-US" sz="2400" dirty="0"/>
              <a:t>Drivers have been issued PPE kits, are required to clean vehicle between trips, have been trained in proper cleaning protocols, and are required to wear face coverings</a:t>
            </a:r>
            <a:endParaRPr sz="2400" dirty="0"/>
          </a:p>
        </p:txBody>
      </p:sp>
      <p:sp>
        <p:nvSpPr>
          <p:cNvPr id="4" name="Google Shape;246;p35">
            <a:extLst>
              <a:ext uri="{FF2B5EF4-FFF2-40B4-BE49-F238E27FC236}">
                <a16:creationId xmlns:a16="http://schemas.microsoft.com/office/drawing/2014/main" id="{1BCD6DF1-1986-4B9F-ABC4-F2E6A7BFF625}"/>
              </a:ext>
            </a:extLst>
          </p:cNvPr>
          <p:cNvSpPr txBox="1">
            <a:spLocks/>
          </p:cNvSpPr>
          <p:nvPr/>
        </p:nvSpPr>
        <p:spPr>
          <a:xfrm>
            <a:off x="125875" y="1228672"/>
            <a:ext cx="4745063" cy="30642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342900" lvl="0" indent="-342900">
              <a:spcBef>
                <a:spcPts val="0"/>
              </a:spcBef>
              <a:buSzPts val="2400"/>
              <a:buFont typeface="Arial"/>
              <a:buChar char="•"/>
            </a:pPr>
            <a:r>
              <a:rPr lang="en-US" sz="2400" dirty="0"/>
              <a:t>Same day, on-demand service</a:t>
            </a:r>
          </a:p>
          <a:p>
            <a:pPr marL="342900" lvl="0" indent="-342900">
              <a:spcBef>
                <a:spcPts val="0"/>
              </a:spcBef>
              <a:buSzPts val="2400"/>
              <a:buFont typeface="Arial"/>
              <a:buChar char="•"/>
            </a:pPr>
            <a:endParaRPr lang="en-US" sz="800" dirty="0"/>
          </a:p>
          <a:p>
            <a:pPr marL="342900" lvl="0" indent="-342900">
              <a:spcBef>
                <a:spcPts val="0"/>
              </a:spcBef>
              <a:buSzPts val="2400"/>
              <a:buFont typeface="Arial"/>
              <a:buChar char="•"/>
            </a:pPr>
            <a:r>
              <a:rPr lang="en-US" sz="2400" dirty="0"/>
              <a:t>All taxis are required to participate in SF Paratransit </a:t>
            </a:r>
          </a:p>
          <a:p>
            <a:pPr marL="342900" lvl="0" indent="-342900">
              <a:spcBef>
                <a:spcPts val="0"/>
              </a:spcBef>
              <a:buSzPts val="2400"/>
              <a:buFont typeface="Arial"/>
              <a:buChar char="•"/>
            </a:pPr>
            <a:endParaRPr lang="en-US" sz="800" dirty="0"/>
          </a:p>
          <a:p>
            <a:pPr marL="342900" lvl="0" indent="-342900">
              <a:spcBef>
                <a:spcPts val="0"/>
              </a:spcBef>
              <a:buSzPts val="2400"/>
              <a:buFont typeface="Arial"/>
              <a:buChar char="•"/>
            </a:pPr>
            <a:r>
              <a:rPr lang="en-US" sz="2400" dirty="0"/>
              <a:t>Wheelchair accessible taxis are available</a:t>
            </a:r>
            <a:endParaRPr lang="en-US" sz="800" dirty="0"/>
          </a:p>
          <a:p>
            <a:pPr marL="0" indent="0"/>
            <a:r>
              <a:rPr lang="en-US" sz="2400" b="1" dirty="0"/>
              <a:t>Encouraging customers to take essential trips only. </a:t>
            </a:r>
          </a:p>
        </p:txBody>
      </p:sp>
      <p:pic>
        <p:nvPicPr>
          <p:cNvPr id="5" name="Google Shape;276;p39">
            <a:extLst>
              <a:ext uri="{FF2B5EF4-FFF2-40B4-BE49-F238E27FC236}">
                <a16:creationId xmlns:a16="http://schemas.microsoft.com/office/drawing/2014/main" id="{052E0539-6767-4674-9486-DB42FC917FC9}"/>
              </a:ext>
            </a:extLst>
          </p:cNvPr>
          <p:cNvPicPr preferRelativeResize="0"/>
          <p:nvPr/>
        </p:nvPicPr>
        <p:blipFill rotWithShape="1">
          <a:blip r:embed="rId3">
            <a:alphaModFix/>
          </a:blip>
          <a:srcRect/>
          <a:stretch/>
        </p:blipFill>
        <p:spPr>
          <a:xfrm flipH="1">
            <a:off x="5169876" y="1143477"/>
            <a:ext cx="3559688" cy="3536719"/>
          </a:xfrm>
          <a:prstGeom prst="rect">
            <a:avLst/>
          </a:prstGeom>
          <a:noFill/>
          <a:ln w="28575">
            <a:solidFill>
              <a:schemeClr val="tx1"/>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3"/>
          <p:cNvSpPr txBox="1">
            <a:spLocks noGrp="1"/>
          </p:cNvSpPr>
          <p:nvPr>
            <p:ph type="body" idx="1"/>
          </p:nvPr>
        </p:nvSpPr>
        <p:spPr>
          <a:xfrm>
            <a:off x="229350" y="1194300"/>
            <a:ext cx="8685300" cy="5121300"/>
          </a:xfrm>
          <a:prstGeom prst="rect">
            <a:avLst/>
          </a:prstGeom>
          <a:solidFill>
            <a:srgbClr val="FFFFFF">
              <a:alpha val="75840"/>
            </a:srgbClr>
          </a:solidFill>
        </p:spPr>
        <p:txBody>
          <a:bodyPr spcFirstLastPara="1" wrap="square" lIns="91425" tIns="45700" rIns="91425" bIns="45700" anchor="t" anchorCtr="0">
            <a:noAutofit/>
          </a:bodyPr>
          <a:lstStyle/>
          <a:p>
            <a:pPr marL="508000" lvl="0" indent="-457200" algn="l" rtl="0">
              <a:spcBef>
                <a:spcPts val="1000"/>
              </a:spcBef>
              <a:spcAft>
                <a:spcPts val="0"/>
              </a:spcAft>
              <a:buClr>
                <a:srgbClr val="000000"/>
              </a:buClr>
              <a:buSzPts val="2800"/>
              <a:buFont typeface="Arial" panose="020B0604020202020204" pitchFamily="34" charset="0"/>
              <a:buChar char="•"/>
            </a:pPr>
            <a:r>
              <a:rPr lang="en-US" sz="2800" dirty="0">
                <a:solidFill>
                  <a:srgbClr val="000000"/>
                </a:solidFill>
              </a:rPr>
              <a:t>Muni is only for essential trips </a:t>
            </a:r>
            <a:r>
              <a:rPr lang="en-US" sz="2800" b="1" dirty="0">
                <a:solidFill>
                  <a:srgbClr val="000000"/>
                </a:solidFill>
              </a:rPr>
              <a:t>and</a:t>
            </a:r>
            <a:r>
              <a:rPr lang="en-US" sz="2800" dirty="0">
                <a:solidFill>
                  <a:srgbClr val="000000"/>
                </a:solidFill>
              </a:rPr>
              <a:t> for those who have no other transportation options.</a:t>
            </a:r>
          </a:p>
          <a:p>
            <a:pPr marL="508000" lvl="0" indent="-457200" algn="l" rtl="0">
              <a:spcBef>
                <a:spcPts val="1000"/>
              </a:spcBef>
              <a:spcAft>
                <a:spcPts val="0"/>
              </a:spcAft>
              <a:buClr>
                <a:srgbClr val="000000"/>
              </a:buClr>
              <a:buSzPts val="2800"/>
              <a:buFont typeface="Arial" panose="020B0604020202020204" pitchFamily="34" charset="0"/>
              <a:buChar char="•"/>
            </a:pPr>
            <a:r>
              <a:rPr lang="en-US" sz="2800" dirty="0">
                <a:solidFill>
                  <a:srgbClr val="000000"/>
                </a:solidFill>
              </a:rPr>
              <a:t>The safety of Muni customers and operators is of utmost importance.</a:t>
            </a:r>
          </a:p>
          <a:p>
            <a:pPr marL="508000" lvl="0" indent="-457200">
              <a:buClr>
                <a:srgbClr val="000000"/>
              </a:buClr>
              <a:buSzPts val="2800"/>
              <a:buFont typeface="Arial" panose="020B0604020202020204" pitchFamily="34" charset="0"/>
              <a:buChar char="•"/>
            </a:pPr>
            <a:r>
              <a:rPr lang="en-US" sz="2800" dirty="0">
                <a:solidFill>
                  <a:srgbClr val="000000"/>
                </a:solidFill>
              </a:rPr>
              <a:t>Muni has implemented service reductions due to a number of safety considerations.</a:t>
            </a:r>
          </a:p>
          <a:p>
            <a:pPr marL="508000" indent="-457200">
              <a:buClr>
                <a:srgbClr val="000000"/>
              </a:buClr>
              <a:buSzPts val="2800"/>
              <a:buFont typeface="Arial" panose="020B0604020202020204" pitchFamily="34" charset="0"/>
              <a:buChar char="•"/>
            </a:pPr>
            <a:r>
              <a:rPr lang="en-US" sz="2800" dirty="0">
                <a:solidFill>
                  <a:srgbClr val="000000"/>
                </a:solidFill>
              </a:rPr>
              <a:t>Muni riders are required to wear face coverings or masks and maintain social distancing. </a:t>
            </a:r>
          </a:p>
          <a:p>
            <a:pPr marL="50800" lvl="0" indent="0" algn="l" rtl="0">
              <a:spcBef>
                <a:spcPts val="1000"/>
              </a:spcBef>
              <a:spcAft>
                <a:spcPts val="0"/>
              </a:spcAft>
              <a:buClr>
                <a:srgbClr val="000000"/>
              </a:buClr>
              <a:buSzPts val="2800"/>
            </a:pPr>
            <a:endParaRPr sz="2800" dirty="0">
              <a:solidFill>
                <a:srgbClr val="000000"/>
              </a:solidFill>
            </a:endParaRPr>
          </a:p>
        </p:txBody>
      </p:sp>
      <p:sp>
        <p:nvSpPr>
          <p:cNvPr id="314" name="Google Shape;314;p43"/>
          <p:cNvSpPr txBox="1"/>
          <p:nvPr/>
        </p:nvSpPr>
        <p:spPr>
          <a:xfrm>
            <a:off x="0" y="334525"/>
            <a:ext cx="9144000" cy="858600"/>
          </a:xfrm>
          <a:prstGeom prst="rect">
            <a:avLst/>
          </a:prstGeom>
          <a:solidFill>
            <a:srgbClr val="FFFFFF">
              <a:alpha val="75840"/>
            </a:srgbClr>
          </a:solid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4000" b="1" dirty="0">
                <a:solidFill>
                  <a:schemeClr val="accent1"/>
                </a:solidFill>
              </a:rPr>
              <a:t>Muni COVID-19 Response</a:t>
            </a:r>
            <a:endParaRPr sz="4000" b="1" dirty="0">
              <a:solidFill>
                <a:schemeClr val="accen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2"/>
          <p:cNvSpPr txBox="1">
            <a:spLocks noGrp="1"/>
          </p:cNvSpPr>
          <p:nvPr>
            <p:ph type="title"/>
          </p:nvPr>
        </p:nvSpPr>
        <p:spPr>
          <a:xfrm>
            <a:off x="143691" y="365127"/>
            <a:ext cx="8371659" cy="67039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latin typeface="Arial"/>
                <a:ea typeface="Arial"/>
                <a:cs typeface="Arial"/>
                <a:sym typeface="Arial"/>
              </a:rPr>
              <a:t>Shop-a-Round Program</a:t>
            </a:r>
            <a:endParaRPr dirty="0"/>
          </a:p>
        </p:txBody>
      </p:sp>
      <p:sp>
        <p:nvSpPr>
          <p:cNvPr id="304" name="Google Shape;304;p42"/>
          <p:cNvSpPr txBox="1">
            <a:spLocks noGrp="1"/>
          </p:cNvSpPr>
          <p:nvPr>
            <p:ph type="body" idx="1"/>
          </p:nvPr>
        </p:nvSpPr>
        <p:spPr>
          <a:xfrm>
            <a:off x="291115" y="1310651"/>
            <a:ext cx="4644300" cy="4576206"/>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400"/>
              <a:buFont typeface="Arial"/>
              <a:buChar char="•"/>
            </a:pPr>
            <a:r>
              <a:rPr lang="en-US" sz="2400" dirty="0">
                <a:latin typeface="Arial"/>
                <a:ea typeface="Arial"/>
                <a:cs typeface="Arial"/>
                <a:sym typeface="Arial"/>
              </a:rPr>
              <a:t>Travel to grocery stores &amp; farmers markets</a:t>
            </a:r>
            <a:endParaRPr dirty="0"/>
          </a:p>
          <a:p>
            <a:pPr marL="342900" lvl="0" indent="-342900" algn="l" rtl="0">
              <a:lnSpc>
                <a:spcPct val="100000"/>
              </a:lnSpc>
              <a:spcBef>
                <a:spcPts val="3400"/>
              </a:spcBef>
              <a:spcAft>
                <a:spcPts val="0"/>
              </a:spcAft>
              <a:buClr>
                <a:schemeClr val="dk1"/>
              </a:buClr>
              <a:buSzPts val="2400"/>
              <a:buFont typeface="Arial"/>
              <a:buChar char="•"/>
            </a:pPr>
            <a:r>
              <a:rPr lang="en-US" sz="2400" dirty="0">
                <a:latin typeface="Arial"/>
                <a:ea typeface="Arial"/>
                <a:cs typeface="Arial"/>
                <a:sym typeface="Arial"/>
              </a:rPr>
              <a:t>Driver will assist passenger and grocery bags to front door</a:t>
            </a:r>
            <a:endParaRPr dirty="0"/>
          </a:p>
          <a:p>
            <a:pPr marL="342900" lvl="0" indent="-342900" algn="l" rtl="0">
              <a:lnSpc>
                <a:spcPct val="100000"/>
              </a:lnSpc>
              <a:spcBef>
                <a:spcPts val="3400"/>
              </a:spcBef>
              <a:spcAft>
                <a:spcPts val="0"/>
              </a:spcAft>
              <a:buSzPts val="2400"/>
              <a:buChar char="•"/>
            </a:pPr>
            <a:r>
              <a:rPr lang="en-US" sz="2400" dirty="0"/>
              <a:t>Following social distancing recommendations by limiting trips to max. 2 customers</a:t>
            </a:r>
            <a:endParaRPr sz="2400" dirty="0"/>
          </a:p>
          <a:p>
            <a:pPr marL="342900" lvl="0" indent="-342900" algn="l" rtl="0">
              <a:lnSpc>
                <a:spcPct val="100000"/>
              </a:lnSpc>
              <a:spcBef>
                <a:spcPts val="3400"/>
              </a:spcBef>
              <a:spcAft>
                <a:spcPts val="0"/>
              </a:spcAft>
              <a:buSzPts val="2400"/>
              <a:buChar char="•"/>
            </a:pPr>
            <a:r>
              <a:rPr lang="en-US" sz="2400" dirty="0"/>
              <a:t>Shop-a-Round Taxi available</a:t>
            </a:r>
            <a:endParaRPr sz="2400" dirty="0"/>
          </a:p>
        </p:txBody>
      </p:sp>
      <p:pic>
        <p:nvPicPr>
          <p:cNvPr id="305" name="Google Shape;305;p42" descr="https://www.sfparatransit.com/docs/SAR_02.jpg"/>
          <p:cNvPicPr preferRelativeResize="0"/>
          <p:nvPr/>
        </p:nvPicPr>
        <p:blipFill rotWithShape="1">
          <a:blip r:embed="rId3">
            <a:alphaModFix/>
          </a:blip>
          <a:srcRect/>
          <a:stretch/>
        </p:blipFill>
        <p:spPr>
          <a:xfrm>
            <a:off x="5273040" y="1217587"/>
            <a:ext cx="3382802" cy="4347616"/>
          </a:xfrm>
          <a:prstGeom prst="rect">
            <a:avLst/>
          </a:prstGeom>
          <a:noFill/>
          <a:ln>
            <a:noFill/>
          </a:ln>
        </p:spPr>
      </p:pic>
      <p:pic>
        <p:nvPicPr>
          <p:cNvPr id="306" name="Google Shape;306;p42"/>
          <p:cNvPicPr preferRelativeResize="0"/>
          <p:nvPr/>
        </p:nvPicPr>
        <p:blipFill rotWithShape="1">
          <a:blip r:embed="rId4">
            <a:alphaModFix/>
          </a:blip>
          <a:srcRect/>
          <a:stretch/>
        </p:blipFill>
        <p:spPr>
          <a:xfrm>
            <a:off x="5711608" y="4873181"/>
            <a:ext cx="2505666" cy="55024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383D5-BE67-4097-BC8B-A879850AE2DA}"/>
              </a:ext>
            </a:extLst>
          </p:cNvPr>
          <p:cNvSpPr>
            <a:spLocks noGrp="1"/>
          </p:cNvSpPr>
          <p:nvPr>
            <p:ph type="title"/>
          </p:nvPr>
        </p:nvSpPr>
        <p:spPr/>
        <p:txBody>
          <a:bodyPr/>
          <a:lstStyle/>
          <a:p>
            <a:pPr algn="ctr"/>
            <a:r>
              <a:rPr lang="en-US" dirty="0"/>
              <a:t>Van Gogh Shuttle</a:t>
            </a:r>
          </a:p>
        </p:txBody>
      </p:sp>
      <p:sp>
        <p:nvSpPr>
          <p:cNvPr id="3" name="Text Placeholder 2">
            <a:extLst>
              <a:ext uri="{FF2B5EF4-FFF2-40B4-BE49-F238E27FC236}">
                <a16:creationId xmlns:a16="http://schemas.microsoft.com/office/drawing/2014/main" id="{388FEFB4-DAF2-4A04-9BBE-452ED3B82617}"/>
              </a:ext>
            </a:extLst>
          </p:cNvPr>
          <p:cNvSpPr>
            <a:spLocks noGrp="1"/>
          </p:cNvSpPr>
          <p:nvPr>
            <p:ph type="body" idx="1"/>
          </p:nvPr>
        </p:nvSpPr>
        <p:spPr>
          <a:xfrm>
            <a:off x="628650" y="4308231"/>
            <a:ext cx="7886700" cy="1807224"/>
          </a:xfrm>
        </p:spPr>
        <p:txBody>
          <a:bodyPr/>
          <a:lstStyle/>
          <a:p>
            <a:pPr marL="514350" indent="-285750">
              <a:buSzPct val="100000"/>
              <a:buFont typeface="Arial" panose="020B0604020202020204" pitchFamily="34" charset="0"/>
              <a:buChar char="•"/>
            </a:pPr>
            <a:r>
              <a:rPr lang="en-US" sz="2400" dirty="0">
                <a:solidFill>
                  <a:srgbClr val="4F5556"/>
                </a:solidFill>
                <a:highlight>
                  <a:scrgbClr r="0" g="0" b="0">
                    <a:alpha val="0"/>
                  </a:scrgbClr>
                </a:highlight>
              </a:rPr>
              <a:t>Provides group transportation to seniors and people with disabilities to cultural and social events to reduce social isolation</a:t>
            </a:r>
          </a:p>
          <a:p>
            <a:pPr marL="514350" indent="-285750">
              <a:buSzPct val="100000"/>
              <a:buFont typeface="Arial" panose="020B0604020202020204" pitchFamily="34" charset="0"/>
              <a:buChar char="•"/>
            </a:pPr>
            <a:r>
              <a:rPr lang="en-US" sz="2400" dirty="0">
                <a:solidFill>
                  <a:srgbClr val="4F5556"/>
                </a:solidFill>
                <a:highlight>
                  <a:scrgbClr r="0" g="0" b="0">
                    <a:alpha val="0"/>
                  </a:scrgbClr>
                </a:highlight>
              </a:rPr>
              <a:t>Temporarily suspended during COVID-19</a:t>
            </a:r>
          </a:p>
          <a:p>
            <a:pPr marL="514350" indent="-285750">
              <a:buFont typeface="Arial" panose="020B0604020202020204" pitchFamily="34" charset="0"/>
              <a:buChar char="•"/>
            </a:pPr>
            <a:endParaRPr lang="en-US" dirty="0"/>
          </a:p>
        </p:txBody>
      </p:sp>
      <p:pic>
        <p:nvPicPr>
          <p:cNvPr id="4" name="Picture 2" descr="Group of Seniors on Outing with Bay Bridge in Background." title="Group of Seniors">
            <a:extLst>
              <a:ext uri="{FF2B5EF4-FFF2-40B4-BE49-F238E27FC236}">
                <a16:creationId xmlns:a16="http://schemas.microsoft.com/office/drawing/2014/main" id="{70DC6FF2-04EB-41C2-A0F1-7DE7C3ED53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108" r="9012" b="28077"/>
          <a:stretch/>
        </p:blipFill>
        <p:spPr bwMode="auto">
          <a:xfrm>
            <a:off x="316523" y="1310641"/>
            <a:ext cx="8563708" cy="2733821"/>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611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787A4-D326-4F88-B920-2F3C41CBD93A}"/>
              </a:ext>
            </a:extLst>
          </p:cNvPr>
          <p:cNvSpPr>
            <a:spLocks noGrp="1"/>
          </p:cNvSpPr>
          <p:nvPr>
            <p:ph type="title"/>
          </p:nvPr>
        </p:nvSpPr>
        <p:spPr/>
        <p:txBody>
          <a:bodyPr/>
          <a:lstStyle/>
          <a:p>
            <a:pPr algn="ctr"/>
            <a:r>
              <a:rPr lang="en-US" dirty="0"/>
              <a:t>Paratransit Plus</a:t>
            </a:r>
          </a:p>
        </p:txBody>
      </p:sp>
      <p:sp>
        <p:nvSpPr>
          <p:cNvPr id="3" name="Text Placeholder 2">
            <a:extLst>
              <a:ext uri="{FF2B5EF4-FFF2-40B4-BE49-F238E27FC236}">
                <a16:creationId xmlns:a16="http://schemas.microsoft.com/office/drawing/2014/main" id="{FC245A9E-7BFD-4E08-BF17-24E7DB304AA5}"/>
              </a:ext>
            </a:extLst>
          </p:cNvPr>
          <p:cNvSpPr>
            <a:spLocks noGrp="1"/>
          </p:cNvSpPr>
          <p:nvPr>
            <p:ph type="body" idx="1"/>
          </p:nvPr>
        </p:nvSpPr>
        <p:spPr>
          <a:xfrm>
            <a:off x="628650" y="3956538"/>
            <a:ext cx="7886700" cy="2158917"/>
          </a:xfrm>
        </p:spPr>
        <p:txBody>
          <a:bodyPr/>
          <a:lstStyle/>
          <a:p>
            <a:pPr marL="514350" indent="-285750">
              <a:buFont typeface="Arial" panose="020B0604020202020204" pitchFamily="34" charset="0"/>
              <a:buChar char="•"/>
            </a:pPr>
            <a:r>
              <a:rPr lang="en-US" sz="2800" dirty="0"/>
              <a:t>Provides a limited value taxi debit card ($60 per month) to individuals who do not qualify for ADA paratransit but benefit from assistance for occasional trips</a:t>
            </a:r>
          </a:p>
          <a:p>
            <a:endParaRPr lang="en-US" dirty="0"/>
          </a:p>
        </p:txBody>
      </p:sp>
      <p:pic>
        <p:nvPicPr>
          <p:cNvPr id="4" name="Picture 7" descr="photo of Paratransit Plus card.  Shows client photo and ID number" title="Paratransit Plus Debit Card">
            <a:extLst>
              <a:ext uri="{FF2B5EF4-FFF2-40B4-BE49-F238E27FC236}">
                <a16:creationId xmlns:a16="http://schemas.microsoft.com/office/drawing/2014/main" id="{6A26E508-0446-4953-8E09-367F4FAE8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0" r="470"/>
          <a:stretch>
            <a:fillRect/>
          </a:stretch>
        </p:blipFill>
        <p:spPr bwMode="auto">
          <a:xfrm>
            <a:off x="2641994" y="1423143"/>
            <a:ext cx="3860011" cy="24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3580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Google Shape;182;p33"/>
          <p:cNvSpPr txBox="1">
            <a:spLocks noGrp="1"/>
          </p:cNvSpPr>
          <p:nvPr>
            <p:ph type="title"/>
          </p:nvPr>
        </p:nvSpPr>
        <p:spPr>
          <a:xfrm>
            <a:off x="275208" y="365127"/>
            <a:ext cx="8240142" cy="517800"/>
          </a:xfrm>
          <a:prstGeom prst="rect">
            <a:avLst/>
          </a:prstGeom>
        </p:spPr>
        <p:txBody>
          <a:bodyPr spcFirstLastPara="1" vert="horz" wrap="square" lIns="91425" tIns="45700" rIns="91425" bIns="45700" rtlCol="0" anchor="t" anchorCtr="0">
            <a:noAutofit/>
          </a:bodyPr>
          <a:lstStyle/>
          <a:p>
            <a:pPr algn="ctr"/>
            <a:r>
              <a:rPr lang="en" sz="3600" dirty="0">
                <a:latin typeface="Graphein Pro Book" panose="020B0602020204020204" pitchFamily="34" charset="0"/>
                <a:cs typeface="Graphein Pro Book" panose="020B0602020204020204" pitchFamily="34" charset="0"/>
              </a:rPr>
              <a:t>C.H.O.I.C.E </a:t>
            </a:r>
            <a:r>
              <a:rPr lang="en-US" sz="3600" dirty="0">
                <a:latin typeface="Graphein Pro Book" panose="020B0602020204020204" pitchFamily="34" charset="0"/>
                <a:cs typeface="Graphein Pro Book" panose="020B0602020204020204" pitchFamily="34" charset="0"/>
              </a:rPr>
              <a:t>T</a:t>
            </a:r>
            <a:r>
              <a:rPr lang="en" sz="3600" dirty="0">
                <a:latin typeface="Graphein Pro Book" panose="020B0602020204020204" pitchFamily="34" charset="0"/>
                <a:cs typeface="Graphein Pro Book" panose="020B0602020204020204" pitchFamily="34" charset="0"/>
              </a:rPr>
              <a:t>ransportation Program</a:t>
            </a:r>
            <a:endParaRPr sz="3600" dirty="0">
              <a:latin typeface="Graphein Pro Book" panose="020B0602020204020204" pitchFamily="34" charset="0"/>
              <a:cs typeface="Graphein Pro Book" panose="020B0602020204020204" pitchFamily="34" charset="0"/>
            </a:endParaRPr>
          </a:p>
        </p:txBody>
      </p:sp>
      <p:sp>
        <p:nvSpPr>
          <p:cNvPr id="7" name="Text Placeholder 6">
            <a:extLst>
              <a:ext uri="{FF2B5EF4-FFF2-40B4-BE49-F238E27FC236}">
                <a16:creationId xmlns:a16="http://schemas.microsoft.com/office/drawing/2014/main" id="{4EC30E98-B962-4244-8A46-EAF3FFA30272}"/>
              </a:ext>
            </a:extLst>
          </p:cNvPr>
          <p:cNvSpPr>
            <a:spLocks noGrp="1"/>
          </p:cNvSpPr>
          <p:nvPr>
            <p:ph type="body" sz="quarter" idx="13"/>
          </p:nvPr>
        </p:nvSpPr>
        <p:spPr>
          <a:xfrm>
            <a:off x="275208" y="1062425"/>
            <a:ext cx="8655728" cy="730864"/>
          </a:xfrm>
        </p:spPr>
        <p:txBody>
          <a:bodyPr>
            <a:normAutofit fontScale="85000" lnSpcReduction="10000"/>
          </a:bodyPr>
          <a:lstStyle/>
          <a:p>
            <a:pPr marL="0" indent="0">
              <a:buNone/>
            </a:pPr>
            <a:r>
              <a:rPr lang="en-US" dirty="0"/>
              <a:t>Pilot Program at Potrero Hill and Southeast Health Centers</a:t>
            </a:r>
          </a:p>
        </p:txBody>
      </p:sp>
      <p:pic>
        <p:nvPicPr>
          <p:cNvPr id="6" name="Picture 5">
            <a:extLst>
              <a:ext uri="{FF2B5EF4-FFF2-40B4-BE49-F238E27FC236}">
                <a16:creationId xmlns:a16="http://schemas.microsoft.com/office/drawing/2014/main" id="{ABDEADC0-A963-4490-9E8E-BE6D357EDB98}"/>
              </a:ext>
            </a:extLst>
          </p:cNvPr>
          <p:cNvPicPr>
            <a:picLocks noChangeAspect="1"/>
          </p:cNvPicPr>
          <p:nvPr/>
        </p:nvPicPr>
        <p:blipFill rotWithShape="1">
          <a:blip r:embed="rId3"/>
          <a:srcRect l="28835" t="30799" r="16408" b="12244"/>
          <a:stretch/>
        </p:blipFill>
        <p:spPr>
          <a:xfrm>
            <a:off x="466062" y="1636578"/>
            <a:ext cx="8049288" cy="470969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1"/>
          <p:cNvSpPr txBox="1">
            <a:spLocks noGrp="1"/>
          </p:cNvSpPr>
          <p:nvPr>
            <p:ph type="title"/>
          </p:nvPr>
        </p:nvSpPr>
        <p:spPr>
          <a:xfrm>
            <a:off x="628650" y="351243"/>
            <a:ext cx="7886700" cy="945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3600"/>
              <a:buFont typeface="Arial"/>
              <a:buNone/>
            </a:pPr>
            <a:r>
              <a:rPr lang="en-US" sz="3600"/>
              <a:t>SFMTA Mobility Management Center</a:t>
            </a:r>
            <a:endParaRPr/>
          </a:p>
        </p:txBody>
      </p:sp>
      <p:sp>
        <p:nvSpPr>
          <p:cNvPr id="141" name="Google Shape;141;p21"/>
          <p:cNvSpPr txBox="1">
            <a:spLocks noGrp="1"/>
          </p:cNvSpPr>
          <p:nvPr>
            <p:ph type="body" idx="1"/>
          </p:nvPr>
        </p:nvSpPr>
        <p:spPr>
          <a:xfrm>
            <a:off x="628651" y="1621650"/>
            <a:ext cx="4533300" cy="4481100"/>
          </a:xfrm>
          <a:prstGeom prst="rect">
            <a:avLst/>
          </a:prstGeom>
          <a:noFill/>
          <a:ln>
            <a:noFill/>
          </a:ln>
        </p:spPr>
        <p:txBody>
          <a:bodyPr spcFirstLastPara="1" wrap="square" lIns="91425" tIns="45700" rIns="91425" bIns="45700" anchor="t" anchorCtr="0">
            <a:noAutofit/>
          </a:bodyPr>
          <a:lstStyle/>
          <a:p>
            <a:pPr marL="0" lvl="2" indent="0" algn="l" rtl="0">
              <a:lnSpc>
                <a:spcPct val="130000"/>
              </a:lnSpc>
              <a:spcBef>
                <a:spcPts val="0"/>
              </a:spcBef>
              <a:spcAft>
                <a:spcPts val="0"/>
              </a:spcAft>
              <a:buClr>
                <a:schemeClr val="dk1"/>
              </a:buClr>
              <a:buSzPts val="2220"/>
              <a:buNone/>
            </a:pPr>
            <a:r>
              <a:rPr lang="en-US" sz="2220" dirty="0">
                <a:latin typeface="Arial"/>
                <a:ea typeface="Arial"/>
                <a:cs typeface="Arial"/>
                <a:sym typeface="Arial"/>
              </a:rPr>
              <a:t>One-stop information and referral center for older adults and people with disabilities:</a:t>
            </a:r>
            <a:endParaRPr dirty="0"/>
          </a:p>
          <a:p>
            <a:pPr marL="342900" lvl="2" indent="-342900" algn="l" rtl="0">
              <a:lnSpc>
                <a:spcPct val="130000"/>
              </a:lnSpc>
              <a:spcBef>
                <a:spcPts val="500"/>
              </a:spcBef>
              <a:spcAft>
                <a:spcPts val="0"/>
              </a:spcAft>
              <a:buClr>
                <a:schemeClr val="dk1"/>
              </a:buClr>
              <a:buSzPts val="2220"/>
              <a:buChar char="•"/>
            </a:pPr>
            <a:r>
              <a:rPr lang="en-US" sz="2220" dirty="0">
                <a:latin typeface="Arial"/>
                <a:ea typeface="Arial"/>
                <a:cs typeface="Arial"/>
                <a:sym typeface="Arial"/>
              </a:rPr>
              <a:t>Personalized transportation information and referral</a:t>
            </a:r>
            <a:endParaRPr dirty="0"/>
          </a:p>
          <a:p>
            <a:pPr marL="342900" lvl="2" indent="-342900" algn="l" rtl="0">
              <a:lnSpc>
                <a:spcPct val="130000"/>
              </a:lnSpc>
              <a:spcBef>
                <a:spcPts val="500"/>
              </a:spcBef>
              <a:spcAft>
                <a:spcPts val="0"/>
              </a:spcAft>
              <a:buClr>
                <a:schemeClr val="dk1"/>
              </a:buClr>
              <a:buSzPts val="2220"/>
              <a:buChar char="•"/>
            </a:pPr>
            <a:r>
              <a:rPr lang="en-US" sz="2220" dirty="0">
                <a:latin typeface="Arial"/>
                <a:ea typeface="Arial"/>
                <a:cs typeface="Arial"/>
                <a:sym typeface="Arial"/>
              </a:rPr>
              <a:t>Travel Training</a:t>
            </a:r>
            <a:endParaRPr dirty="0"/>
          </a:p>
          <a:p>
            <a:pPr marL="342900" lvl="2" indent="-342900" algn="l" rtl="0">
              <a:lnSpc>
                <a:spcPct val="130000"/>
              </a:lnSpc>
              <a:spcBef>
                <a:spcPts val="500"/>
              </a:spcBef>
              <a:spcAft>
                <a:spcPts val="0"/>
              </a:spcAft>
              <a:buClr>
                <a:schemeClr val="dk1"/>
              </a:buClr>
              <a:buSzPts val="2220"/>
              <a:buChar char="•"/>
            </a:pPr>
            <a:r>
              <a:rPr lang="en-US" sz="2220" dirty="0">
                <a:latin typeface="Arial"/>
                <a:ea typeface="Arial"/>
                <a:cs typeface="Arial"/>
                <a:sym typeface="Arial"/>
              </a:rPr>
              <a:t>SF Paratransit program information</a:t>
            </a:r>
            <a:endParaRPr dirty="0"/>
          </a:p>
          <a:p>
            <a:pPr marL="342900" lvl="2" indent="-342900" algn="l" rtl="0">
              <a:lnSpc>
                <a:spcPct val="130000"/>
              </a:lnSpc>
              <a:spcBef>
                <a:spcPts val="500"/>
              </a:spcBef>
              <a:spcAft>
                <a:spcPts val="0"/>
              </a:spcAft>
              <a:buClr>
                <a:schemeClr val="dk1"/>
              </a:buClr>
              <a:buSzPts val="2220"/>
              <a:buChar char="•"/>
            </a:pPr>
            <a:r>
              <a:rPr lang="en-US" sz="2220" dirty="0"/>
              <a:t>Outreach to CBO’s </a:t>
            </a:r>
            <a:endParaRPr dirty="0"/>
          </a:p>
          <a:p>
            <a:pPr marL="0" lvl="0" indent="0" algn="l" rtl="0">
              <a:lnSpc>
                <a:spcPct val="80000"/>
              </a:lnSpc>
              <a:spcBef>
                <a:spcPts val="1000"/>
              </a:spcBef>
              <a:spcAft>
                <a:spcPts val="0"/>
              </a:spcAft>
              <a:buClr>
                <a:schemeClr val="dk1"/>
              </a:buClr>
              <a:buSzPts val="1480"/>
              <a:buNone/>
            </a:pPr>
            <a:endParaRPr sz="1480" dirty="0"/>
          </a:p>
        </p:txBody>
      </p:sp>
      <p:pic>
        <p:nvPicPr>
          <p:cNvPr id="142" name="Google Shape;142;p21"/>
          <p:cNvPicPr preferRelativeResize="0"/>
          <p:nvPr/>
        </p:nvPicPr>
        <p:blipFill rotWithShape="1">
          <a:blip r:embed="rId3">
            <a:alphaModFix/>
          </a:blip>
          <a:srcRect/>
          <a:stretch/>
        </p:blipFill>
        <p:spPr>
          <a:xfrm>
            <a:off x="5478973" y="1391025"/>
            <a:ext cx="1638300" cy="1638300"/>
          </a:xfrm>
          <a:prstGeom prst="rect">
            <a:avLst/>
          </a:prstGeom>
          <a:noFill/>
          <a:ln>
            <a:noFill/>
          </a:ln>
        </p:spPr>
      </p:pic>
      <p:pic>
        <p:nvPicPr>
          <p:cNvPr id="143" name="Google Shape;143;p21"/>
          <p:cNvPicPr preferRelativeResize="0"/>
          <p:nvPr/>
        </p:nvPicPr>
        <p:blipFill rotWithShape="1">
          <a:blip r:embed="rId4">
            <a:alphaModFix/>
          </a:blip>
          <a:srcRect/>
          <a:stretch/>
        </p:blipFill>
        <p:spPr>
          <a:xfrm>
            <a:off x="6188585" y="4094602"/>
            <a:ext cx="1857375" cy="1790700"/>
          </a:xfrm>
          <a:prstGeom prst="rect">
            <a:avLst/>
          </a:prstGeom>
          <a:noFill/>
          <a:ln>
            <a:noFill/>
          </a:ln>
        </p:spPr>
      </p:pic>
      <p:pic>
        <p:nvPicPr>
          <p:cNvPr id="144" name="Google Shape;144;p21" descr="Internet"/>
          <p:cNvPicPr preferRelativeResize="0"/>
          <p:nvPr/>
        </p:nvPicPr>
        <p:blipFill rotWithShape="1">
          <a:blip r:embed="rId5">
            <a:alphaModFix/>
          </a:blip>
          <a:srcRect/>
          <a:stretch/>
        </p:blipFill>
        <p:spPr>
          <a:xfrm>
            <a:off x="7359833" y="2414891"/>
            <a:ext cx="1421096" cy="142109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5"/>
          <p:cNvSpPr txBox="1">
            <a:spLocks noGrp="1"/>
          </p:cNvSpPr>
          <p:nvPr>
            <p:ph type="title"/>
          </p:nvPr>
        </p:nvSpPr>
        <p:spPr>
          <a:xfrm>
            <a:off x="209500" y="281502"/>
            <a:ext cx="7886700" cy="945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Visit the following for more information:</a:t>
            </a:r>
            <a:endParaRPr/>
          </a:p>
        </p:txBody>
      </p:sp>
      <p:sp>
        <p:nvSpPr>
          <p:cNvPr id="330" name="Google Shape;330;p45"/>
          <p:cNvSpPr txBox="1">
            <a:spLocks noGrp="1"/>
          </p:cNvSpPr>
          <p:nvPr>
            <p:ph type="body" idx="1"/>
          </p:nvPr>
        </p:nvSpPr>
        <p:spPr>
          <a:xfrm>
            <a:off x="209500" y="1619300"/>
            <a:ext cx="8718900" cy="4496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t>SFMTA COVID-19 Updates: </a:t>
            </a:r>
            <a:r>
              <a:rPr lang="en-US" sz="2400" u="sng" dirty="0">
                <a:solidFill>
                  <a:schemeClr val="hlink"/>
                </a:solidFill>
                <a:hlinkClick r:id="rId3"/>
              </a:rPr>
              <a:t>SFMTA.com/COVID</a:t>
            </a:r>
            <a:endParaRPr sz="2400" dirty="0"/>
          </a:p>
          <a:p>
            <a:pPr marL="0" lvl="0" indent="0" algn="l" rtl="0">
              <a:spcBef>
                <a:spcPts val="1000"/>
              </a:spcBef>
              <a:spcAft>
                <a:spcPts val="0"/>
              </a:spcAft>
              <a:buNone/>
            </a:pPr>
            <a:endParaRPr sz="2400" dirty="0"/>
          </a:p>
          <a:p>
            <a:pPr marL="0" lvl="0" indent="0" algn="l" rtl="0">
              <a:spcBef>
                <a:spcPts val="1000"/>
              </a:spcBef>
              <a:spcAft>
                <a:spcPts val="0"/>
              </a:spcAft>
              <a:buNone/>
            </a:pPr>
            <a:r>
              <a:rPr lang="en-US" sz="2400" dirty="0"/>
              <a:t>Essential Trip Card Program- </a:t>
            </a:r>
            <a:r>
              <a:rPr lang="en-US" sz="2400" u="sng" dirty="0">
                <a:solidFill>
                  <a:schemeClr val="hlink"/>
                </a:solidFill>
                <a:hlinkClick r:id="rId4"/>
              </a:rPr>
              <a:t>SFMTA.com/ETC</a:t>
            </a:r>
            <a:endParaRPr sz="2400" dirty="0"/>
          </a:p>
          <a:p>
            <a:pPr marL="0" lvl="0" indent="0" algn="l" rtl="0">
              <a:spcBef>
                <a:spcPts val="1000"/>
              </a:spcBef>
              <a:spcAft>
                <a:spcPts val="0"/>
              </a:spcAft>
              <a:buNone/>
            </a:pPr>
            <a:endParaRPr sz="2400" dirty="0"/>
          </a:p>
          <a:p>
            <a:pPr marL="0" lvl="0" indent="0" algn="l" rtl="0">
              <a:spcBef>
                <a:spcPts val="1000"/>
              </a:spcBef>
              <a:spcAft>
                <a:spcPts val="0"/>
              </a:spcAft>
              <a:buNone/>
            </a:pPr>
            <a:r>
              <a:rPr lang="en-US" sz="2400" dirty="0"/>
              <a:t>SF Paratransit- </a:t>
            </a:r>
            <a:r>
              <a:rPr lang="en-US" sz="2400" u="sng" dirty="0">
                <a:solidFill>
                  <a:schemeClr val="hlink"/>
                </a:solidFill>
                <a:hlinkClick r:id="rId5"/>
              </a:rPr>
              <a:t>SFMTA.com/Paratransit</a:t>
            </a:r>
            <a:endParaRPr sz="2400" dirty="0"/>
          </a:p>
          <a:p>
            <a:pPr marL="0" lvl="0" indent="0" algn="l" rtl="0">
              <a:spcBef>
                <a:spcPts val="1000"/>
              </a:spcBef>
              <a:spcAft>
                <a:spcPts val="0"/>
              </a:spcAft>
              <a:buNone/>
            </a:pPr>
            <a:endParaRPr sz="2400" dirty="0"/>
          </a:p>
          <a:p>
            <a:pPr marL="0" lvl="0" indent="0" algn="l" rtl="0">
              <a:spcBef>
                <a:spcPts val="1000"/>
              </a:spcBef>
              <a:spcAft>
                <a:spcPts val="0"/>
              </a:spcAft>
              <a:buNone/>
            </a:pPr>
            <a:r>
              <a:rPr lang="en-US" sz="2400" dirty="0"/>
              <a:t>SF Paratransit Taxi- </a:t>
            </a:r>
            <a:r>
              <a:rPr lang="en-US" sz="2400" u="sng" dirty="0">
                <a:solidFill>
                  <a:schemeClr val="hlink"/>
                </a:solidFill>
                <a:hlinkClick r:id="rId6"/>
              </a:rPr>
              <a:t>SFMTA.com/</a:t>
            </a:r>
            <a:r>
              <a:rPr lang="en-US" sz="2400" u="sng" dirty="0" err="1">
                <a:solidFill>
                  <a:schemeClr val="hlink"/>
                </a:solidFill>
                <a:hlinkClick r:id="rId6"/>
              </a:rPr>
              <a:t>ParatransitTaxi</a:t>
            </a:r>
            <a:r>
              <a:rPr lang="en-US" sz="2400" dirty="0"/>
              <a:t>   </a:t>
            </a:r>
            <a:endParaRPr sz="2400" dirty="0"/>
          </a:p>
          <a:p>
            <a:pPr marL="0" lvl="0" indent="0" algn="l" rtl="0">
              <a:spcBef>
                <a:spcPts val="1000"/>
              </a:spcBef>
              <a:spcAft>
                <a:spcPts val="0"/>
              </a:spcAft>
              <a:buNone/>
            </a:pPr>
            <a:endParaRPr sz="2400" dirty="0"/>
          </a:p>
          <a:p>
            <a:pPr marL="0" lvl="0" indent="0" algn="l" rtl="0">
              <a:spcBef>
                <a:spcPts val="1000"/>
              </a:spcBef>
              <a:spcAft>
                <a:spcPts val="0"/>
              </a:spcAft>
              <a:buNone/>
            </a:pPr>
            <a:r>
              <a:rPr lang="en-US" sz="2400" dirty="0"/>
              <a:t>Shop-a-Round Program- </a:t>
            </a:r>
            <a:r>
              <a:rPr lang="en-US" sz="2400" u="sng" dirty="0">
                <a:solidFill>
                  <a:schemeClr val="hlink"/>
                </a:solidFill>
                <a:hlinkClick r:id="rId7"/>
              </a:rPr>
              <a:t>SFMTA.com/</a:t>
            </a:r>
            <a:r>
              <a:rPr lang="en-US" sz="2400" u="sng" dirty="0" err="1">
                <a:solidFill>
                  <a:schemeClr val="hlink"/>
                </a:solidFill>
                <a:hlinkClick r:id="rId7"/>
              </a:rPr>
              <a:t>ShopaRound</a:t>
            </a:r>
            <a:endParaRPr sz="2400" dirty="0"/>
          </a:p>
          <a:p>
            <a:pPr marL="0" lvl="0" indent="0" algn="l" rtl="0">
              <a:spcBef>
                <a:spcPts val="1000"/>
              </a:spcBef>
              <a:spcAft>
                <a:spcPts val="0"/>
              </a:spcAft>
              <a:buNone/>
            </a:pPr>
            <a:endParaRPr sz="2400" dirty="0"/>
          </a:p>
          <a:p>
            <a:pPr marL="0" lvl="0" indent="0" algn="l" rtl="0">
              <a:spcBef>
                <a:spcPts val="1000"/>
              </a:spcBef>
              <a:spcAft>
                <a:spcPts val="0"/>
              </a:spcAft>
              <a:buNone/>
            </a:pPr>
            <a:endParaRPr sz="2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46" descr="Jenna Robertson, Justin Leong &amp; Rhashar Mitchell are some of the heroes of the transit world working as essential workers during this pandemic, transporting some of the city’s most vulnerable population as part of the agency’s paratransit service.&#10;#COVID19 #StayHomeSaveLives" title="SF Paratransit Heroes">
            <a:hlinkClick r:id="rId3"/>
          </p:cNvPr>
          <p:cNvPicPr preferRelativeResize="0"/>
          <p:nvPr/>
        </p:nvPicPr>
        <p:blipFill>
          <a:blip r:embed="rId4">
            <a:alphaModFix/>
          </a:blip>
          <a:stretch>
            <a:fillRect/>
          </a:stretch>
        </p:blipFill>
        <p:spPr>
          <a:xfrm>
            <a:off x="687500" y="169604"/>
            <a:ext cx="7769000" cy="5826750"/>
          </a:xfrm>
          <a:prstGeom prst="rect">
            <a:avLst/>
          </a:prstGeom>
          <a:noFill/>
          <a:ln>
            <a:noFill/>
          </a:ln>
        </p:spPr>
      </p:pic>
      <p:sp>
        <p:nvSpPr>
          <p:cNvPr id="2" name="TextBox 1">
            <a:extLst>
              <a:ext uri="{FF2B5EF4-FFF2-40B4-BE49-F238E27FC236}">
                <a16:creationId xmlns:a16="http://schemas.microsoft.com/office/drawing/2014/main" id="{5558276C-27C9-4A88-A129-8B492E272C21}"/>
              </a:ext>
            </a:extLst>
          </p:cNvPr>
          <p:cNvSpPr txBox="1"/>
          <p:nvPr/>
        </p:nvSpPr>
        <p:spPr>
          <a:xfrm>
            <a:off x="2620107" y="5996354"/>
            <a:ext cx="7367954" cy="307777"/>
          </a:xfrm>
          <a:prstGeom prst="rect">
            <a:avLst/>
          </a:prstGeom>
          <a:noFill/>
        </p:spPr>
        <p:txBody>
          <a:bodyPr wrap="square" rtlCol="0">
            <a:spAutoFit/>
          </a:bodyPr>
          <a:lstStyle/>
          <a:p>
            <a:r>
              <a:rPr lang="en-US" dirty="0">
                <a:hlinkClick r:id="rId3"/>
              </a:rPr>
              <a:t>http://www.youtube.com/watch?v=BTjhwVQ0jxQ</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8"/>
          <p:cNvSpPr txBox="1">
            <a:spLocks noGrp="1"/>
          </p:cNvSpPr>
          <p:nvPr>
            <p:ph type="title"/>
          </p:nvPr>
        </p:nvSpPr>
        <p:spPr>
          <a:xfrm>
            <a:off x="274275" y="94127"/>
            <a:ext cx="7886700" cy="945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Changes When Riding Muni </a:t>
            </a:r>
            <a:endParaRPr/>
          </a:p>
          <a:p>
            <a:pPr marL="0" lvl="0" indent="0" algn="l" rtl="0">
              <a:spcBef>
                <a:spcPts val="0"/>
              </a:spcBef>
              <a:spcAft>
                <a:spcPts val="0"/>
              </a:spcAft>
              <a:buNone/>
            </a:pPr>
            <a:endParaRPr/>
          </a:p>
        </p:txBody>
      </p:sp>
      <p:pic>
        <p:nvPicPr>
          <p:cNvPr id="275" name="Google Shape;275;p38"/>
          <p:cNvPicPr preferRelativeResize="0"/>
          <p:nvPr/>
        </p:nvPicPr>
        <p:blipFill>
          <a:blip r:embed="rId3">
            <a:alphaModFix/>
          </a:blip>
          <a:stretch>
            <a:fillRect/>
          </a:stretch>
        </p:blipFill>
        <p:spPr>
          <a:xfrm>
            <a:off x="2719900" y="746050"/>
            <a:ext cx="3704201" cy="57246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9"/>
          <p:cNvSpPr txBox="1"/>
          <p:nvPr/>
        </p:nvSpPr>
        <p:spPr>
          <a:xfrm>
            <a:off x="45150" y="110575"/>
            <a:ext cx="9053700" cy="858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4000" b="1">
                <a:solidFill>
                  <a:schemeClr val="accent1"/>
                </a:solidFill>
              </a:rPr>
              <a:t>Changes When Riding Muni </a:t>
            </a:r>
            <a:endParaRPr sz="4000" b="1">
              <a:solidFill>
                <a:schemeClr val="accent1"/>
              </a:solidFill>
            </a:endParaRPr>
          </a:p>
          <a:p>
            <a:pPr marL="0" lvl="0" indent="0" algn="l" rtl="0">
              <a:spcBef>
                <a:spcPts val="0"/>
              </a:spcBef>
              <a:spcAft>
                <a:spcPts val="0"/>
              </a:spcAft>
              <a:buNone/>
            </a:pPr>
            <a:endParaRPr sz="4000" b="1">
              <a:solidFill>
                <a:srgbClr val="4A86E8"/>
              </a:solidFill>
            </a:endParaRPr>
          </a:p>
        </p:txBody>
      </p:sp>
      <p:pic>
        <p:nvPicPr>
          <p:cNvPr id="282" name="Google Shape;282;p39"/>
          <p:cNvPicPr preferRelativeResize="0"/>
          <p:nvPr/>
        </p:nvPicPr>
        <p:blipFill>
          <a:blip r:embed="rId3">
            <a:alphaModFix/>
          </a:blip>
          <a:stretch>
            <a:fillRect/>
          </a:stretch>
        </p:blipFill>
        <p:spPr>
          <a:xfrm>
            <a:off x="45150" y="822825"/>
            <a:ext cx="9053700" cy="4743750"/>
          </a:xfrm>
          <a:prstGeom prst="rect">
            <a:avLst/>
          </a:prstGeom>
          <a:noFill/>
          <a:ln>
            <a:noFill/>
          </a:ln>
        </p:spPr>
      </p:pic>
      <p:sp>
        <p:nvSpPr>
          <p:cNvPr id="283" name="Google Shape;283;p39"/>
          <p:cNvSpPr txBox="1"/>
          <p:nvPr/>
        </p:nvSpPr>
        <p:spPr>
          <a:xfrm>
            <a:off x="-439615" y="5566575"/>
            <a:ext cx="9816290" cy="8586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3200" dirty="0"/>
              <a:t>Masks/face coverings now required when riding </a:t>
            </a:r>
            <a:endParaRPr sz="3200" dirty="0"/>
          </a:p>
          <a:p>
            <a:pPr marL="0" lvl="0" indent="0" algn="l" rtl="0">
              <a:spcBef>
                <a:spcPts val="0"/>
              </a:spcBef>
              <a:spcAft>
                <a:spcPts val="0"/>
              </a:spcAft>
              <a:buNone/>
            </a:pPr>
            <a:endParaRPr sz="4000" b="1" dirty="0">
              <a:solidFill>
                <a:srgbClr val="4A86E8"/>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4"/>
          <p:cNvSpPr txBox="1"/>
          <p:nvPr/>
        </p:nvSpPr>
        <p:spPr>
          <a:xfrm>
            <a:off x="0" y="106350"/>
            <a:ext cx="9144000" cy="856800"/>
          </a:xfrm>
          <a:prstGeom prst="rect">
            <a:avLst/>
          </a:prstGeom>
          <a:solidFill>
            <a:srgbClr val="FFFFFF">
              <a:alpha val="75840"/>
            </a:srgbClr>
          </a:solid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4000" b="1" dirty="0">
                <a:solidFill>
                  <a:schemeClr val="accent1"/>
                </a:solidFill>
              </a:rPr>
              <a:t>Muni Core Service Plan </a:t>
            </a:r>
            <a:endParaRPr sz="4000" b="1" dirty="0">
              <a:solidFill>
                <a:schemeClr val="accent1"/>
              </a:solidFill>
            </a:endParaRPr>
          </a:p>
          <a:p>
            <a:pPr marL="0" lvl="0" indent="0" algn="l" rtl="0">
              <a:spcBef>
                <a:spcPts val="0"/>
              </a:spcBef>
              <a:spcAft>
                <a:spcPts val="0"/>
              </a:spcAft>
              <a:buNone/>
            </a:pPr>
            <a:endParaRPr sz="4000" b="1" dirty="0">
              <a:solidFill>
                <a:srgbClr val="4A86E8"/>
              </a:solidFill>
            </a:endParaRPr>
          </a:p>
        </p:txBody>
      </p:sp>
      <p:sp>
        <p:nvSpPr>
          <p:cNvPr id="321" name="Google Shape;321;p44"/>
          <p:cNvSpPr txBox="1">
            <a:spLocks noGrp="1"/>
          </p:cNvSpPr>
          <p:nvPr>
            <p:ph type="body" idx="1"/>
          </p:nvPr>
        </p:nvSpPr>
        <p:spPr>
          <a:xfrm>
            <a:off x="580292" y="963150"/>
            <a:ext cx="8793056" cy="5352600"/>
          </a:xfrm>
          <a:prstGeom prst="rect">
            <a:avLst/>
          </a:prstGeom>
          <a:solidFill>
            <a:srgbClr val="FFFFFF">
              <a:alpha val="75840"/>
            </a:srgbClr>
          </a:solidFill>
        </p:spPr>
        <p:txBody>
          <a:bodyPr spcFirstLastPara="1" wrap="square" lIns="91425" tIns="45700" rIns="91425" bIns="45700" anchor="t" anchorCtr="0">
            <a:noAutofit/>
          </a:bodyPr>
          <a:lstStyle/>
          <a:p>
            <a:pPr marL="495300" indent="-457200">
              <a:spcBef>
                <a:spcPts val="0"/>
              </a:spcBef>
              <a:buClr>
                <a:srgbClr val="000000"/>
              </a:buClr>
              <a:buSzPts val="3000"/>
              <a:buFont typeface="Arial" panose="020B0604020202020204" pitchFamily="34" charset="0"/>
              <a:buChar char="•"/>
            </a:pPr>
            <a:r>
              <a:rPr lang="en-US" sz="2800" dirty="0">
                <a:solidFill>
                  <a:srgbClr val="000000"/>
                </a:solidFill>
              </a:rPr>
              <a:t>Running 17 of 79 lines </a:t>
            </a:r>
          </a:p>
          <a:p>
            <a:pPr marL="495300" indent="-457200">
              <a:spcBef>
                <a:spcPts val="0"/>
              </a:spcBef>
              <a:buClr>
                <a:srgbClr val="000000"/>
              </a:buClr>
              <a:buSzPts val="3000"/>
              <a:buFont typeface="Arial" panose="020B0604020202020204" pitchFamily="34" charset="0"/>
              <a:buChar char="•"/>
            </a:pPr>
            <a:r>
              <a:rPr lang="en-US" sz="2800" dirty="0">
                <a:solidFill>
                  <a:srgbClr val="000000"/>
                </a:solidFill>
              </a:rPr>
              <a:t>These lines carried 80% of total passengers</a:t>
            </a:r>
            <a:endParaRPr sz="2800" dirty="0">
              <a:solidFill>
                <a:srgbClr val="000000"/>
              </a:solidFill>
            </a:endParaRPr>
          </a:p>
          <a:p>
            <a:pPr marL="0" lvl="0" indent="0" algn="l" rtl="0">
              <a:lnSpc>
                <a:spcPct val="115000"/>
              </a:lnSpc>
              <a:spcBef>
                <a:spcPts val="1600"/>
              </a:spcBef>
              <a:spcAft>
                <a:spcPts val="1600"/>
              </a:spcAft>
              <a:buNone/>
            </a:pPr>
            <a:endParaRPr sz="3000" dirty="0">
              <a:solidFill>
                <a:srgbClr val="000000"/>
              </a:solidFill>
            </a:endParaRPr>
          </a:p>
        </p:txBody>
      </p:sp>
      <p:graphicFrame>
        <p:nvGraphicFramePr>
          <p:cNvPr id="322" name="Google Shape;322;p44"/>
          <p:cNvGraphicFramePr/>
          <p:nvPr>
            <p:extLst>
              <p:ext uri="{D42A27DB-BD31-4B8C-83A1-F6EECF244321}">
                <p14:modId xmlns:p14="http://schemas.microsoft.com/office/powerpoint/2010/main" val="373543831"/>
              </p:ext>
            </p:extLst>
          </p:nvPr>
        </p:nvGraphicFramePr>
        <p:xfrm>
          <a:off x="952500" y="2115089"/>
          <a:ext cx="7239000" cy="3932652"/>
        </p:xfrm>
        <a:graphic>
          <a:graphicData uri="http://schemas.openxmlformats.org/drawingml/2006/table">
            <a:tbl>
              <a:tblPr>
                <a:noFill/>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96050">
                <a:tc>
                  <a:txBody>
                    <a:bodyPr/>
                    <a:lstStyle/>
                    <a:p>
                      <a:pPr marL="0" lvl="0" indent="0" algn="l" rtl="0">
                        <a:lnSpc>
                          <a:spcPct val="115000"/>
                        </a:lnSpc>
                        <a:spcBef>
                          <a:spcPts val="0"/>
                        </a:spcBef>
                        <a:spcAft>
                          <a:spcPts val="0"/>
                        </a:spcAft>
                        <a:buNone/>
                      </a:pPr>
                      <a:r>
                        <a:rPr lang="en-US" sz="2400" dirty="0"/>
                        <a:t>N Judah Bus</a:t>
                      </a:r>
                      <a:endParaRPr sz="2400" dirty="0"/>
                    </a:p>
                    <a:p>
                      <a:pPr marL="0" lvl="0" indent="0" algn="l" rtl="0">
                        <a:lnSpc>
                          <a:spcPct val="115000"/>
                        </a:lnSpc>
                        <a:spcBef>
                          <a:spcPts val="0"/>
                        </a:spcBef>
                        <a:spcAft>
                          <a:spcPts val="0"/>
                        </a:spcAft>
                        <a:buNone/>
                      </a:pPr>
                      <a:r>
                        <a:rPr lang="en-US" sz="2400" dirty="0"/>
                        <a:t>L Taraval Bus</a:t>
                      </a:r>
                      <a:endParaRPr sz="2400" dirty="0"/>
                    </a:p>
                    <a:p>
                      <a:pPr marL="0" lvl="0" indent="0" algn="l" rtl="0">
                        <a:lnSpc>
                          <a:spcPct val="115000"/>
                        </a:lnSpc>
                        <a:spcBef>
                          <a:spcPts val="0"/>
                        </a:spcBef>
                        <a:spcAft>
                          <a:spcPts val="0"/>
                        </a:spcAft>
                        <a:buNone/>
                      </a:pPr>
                      <a:r>
                        <a:rPr lang="en-US" sz="2400" dirty="0"/>
                        <a:t>T Third Bus</a:t>
                      </a:r>
                      <a:endParaRPr sz="2400" dirty="0"/>
                    </a:p>
                    <a:p>
                      <a:pPr marL="0" lvl="0" indent="0" algn="l" rtl="0">
                        <a:lnSpc>
                          <a:spcPct val="115000"/>
                        </a:lnSpc>
                        <a:spcBef>
                          <a:spcPts val="0"/>
                        </a:spcBef>
                        <a:spcAft>
                          <a:spcPts val="0"/>
                        </a:spcAft>
                        <a:buNone/>
                      </a:pPr>
                      <a:r>
                        <a:rPr lang="en-US" sz="2400" dirty="0"/>
                        <a:t>1 California</a:t>
                      </a:r>
                      <a:endParaRPr sz="2400" dirty="0"/>
                    </a:p>
                    <a:p>
                      <a:pPr marL="0" lvl="0" indent="0" algn="l" rtl="0">
                        <a:lnSpc>
                          <a:spcPct val="115000"/>
                        </a:lnSpc>
                        <a:spcBef>
                          <a:spcPts val="0"/>
                        </a:spcBef>
                        <a:spcAft>
                          <a:spcPts val="0"/>
                        </a:spcAft>
                        <a:buNone/>
                      </a:pPr>
                      <a:r>
                        <a:rPr lang="en-US" sz="2400" dirty="0"/>
                        <a:t>8 Bayshore</a:t>
                      </a:r>
                      <a:endParaRPr sz="2400" dirty="0"/>
                    </a:p>
                    <a:p>
                      <a:pPr marL="0" lvl="0" indent="0" algn="l" rtl="0">
                        <a:lnSpc>
                          <a:spcPct val="115000"/>
                        </a:lnSpc>
                        <a:spcBef>
                          <a:spcPts val="0"/>
                        </a:spcBef>
                        <a:spcAft>
                          <a:spcPts val="0"/>
                        </a:spcAft>
                        <a:buNone/>
                      </a:pPr>
                      <a:r>
                        <a:rPr lang="en-US" sz="2400" dirty="0"/>
                        <a:t>9 San Bruno</a:t>
                      </a:r>
                      <a:endParaRPr sz="2400" dirty="0"/>
                    </a:p>
                    <a:p>
                      <a:pPr marL="0" lvl="0" indent="0" algn="l" rtl="0">
                        <a:lnSpc>
                          <a:spcPct val="115000"/>
                        </a:lnSpc>
                        <a:spcBef>
                          <a:spcPts val="0"/>
                        </a:spcBef>
                        <a:spcAft>
                          <a:spcPts val="0"/>
                        </a:spcAft>
                        <a:buNone/>
                      </a:pPr>
                      <a:r>
                        <a:rPr lang="en-US" sz="2400" dirty="0"/>
                        <a:t>14 Mission </a:t>
                      </a:r>
                      <a:endParaRPr sz="2400" dirty="0"/>
                    </a:p>
                    <a:p>
                      <a:pPr marL="0" lvl="0" indent="0" algn="l" rtl="0">
                        <a:lnSpc>
                          <a:spcPct val="115000"/>
                        </a:lnSpc>
                        <a:spcBef>
                          <a:spcPts val="0"/>
                        </a:spcBef>
                        <a:spcAft>
                          <a:spcPts val="0"/>
                        </a:spcAft>
                        <a:buNone/>
                      </a:pPr>
                      <a:r>
                        <a:rPr lang="en-US" sz="2400" dirty="0"/>
                        <a:t>14R Mission Rapid</a:t>
                      </a:r>
                      <a:endParaRPr sz="2400" dirty="0"/>
                    </a:p>
                    <a:p>
                      <a:pPr marL="0" lvl="0" indent="0" algn="l" rtl="0">
                        <a:lnSpc>
                          <a:spcPct val="115000"/>
                        </a:lnSpc>
                        <a:spcBef>
                          <a:spcPts val="0"/>
                        </a:spcBef>
                        <a:spcAft>
                          <a:spcPts val="0"/>
                        </a:spcAft>
                        <a:buNone/>
                      </a:pPr>
                      <a:r>
                        <a:rPr lang="en-US" sz="2400" dirty="0"/>
                        <a:t>19 Polk</a:t>
                      </a:r>
                      <a:endParaRPr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CCCCCC"/>
                    </a:solidFill>
                  </a:tcPr>
                </a:tc>
                <a:tc>
                  <a:txBody>
                    <a:bodyPr/>
                    <a:lstStyle/>
                    <a:p>
                      <a:pPr marL="0" lvl="0" indent="0" algn="l" rtl="0">
                        <a:lnSpc>
                          <a:spcPct val="115000"/>
                        </a:lnSpc>
                        <a:spcBef>
                          <a:spcPts val="0"/>
                        </a:spcBef>
                        <a:spcAft>
                          <a:spcPts val="0"/>
                        </a:spcAft>
                        <a:buNone/>
                      </a:pPr>
                      <a:r>
                        <a:rPr lang="en-US" sz="2400" dirty="0"/>
                        <a:t>22 Fillmore</a:t>
                      </a:r>
                      <a:endParaRPr sz="2400" dirty="0"/>
                    </a:p>
                    <a:p>
                      <a:pPr marL="0" lvl="0" indent="0" algn="l" rtl="0">
                        <a:lnSpc>
                          <a:spcPct val="115000"/>
                        </a:lnSpc>
                        <a:spcBef>
                          <a:spcPts val="0"/>
                        </a:spcBef>
                        <a:spcAft>
                          <a:spcPts val="0"/>
                        </a:spcAft>
                        <a:buNone/>
                      </a:pPr>
                      <a:r>
                        <a:rPr lang="en-US" sz="2400" dirty="0"/>
                        <a:t>24 Divisadero</a:t>
                      </a:r>
                      <a:endParaRPr sz="2400" dirty="0"/>
                    </a:p>
                    <a:p>
                      <a:pPr marL="0" lvl="0" indent="0" algn="l" rtl="0">
                        <a:lnSpc>
                          <a:spcPct val="115000"/>
                        </a:lnSpc>
                        <a:spcBef>
                          <a:spcPts val="0"/>
                        </a:spcBef>
                        <a:spcAft>
                          <a:spcPts val="0"/>
                        </a:spcAft>
                        <a:buNone/>
                      </a:pPr>
                      <a:r>
                        <a:rPr lang="en-US" sz="2400" dirty="0"/>
                        <a:t>25 Treasure Island</a:t>
                      </a:r>
                      <a:endParaRPr sz="2400" dirty="0"/>
                    </a:p>
                    <a:p>
                      <a:pPr marL="0" lvl="0" indent="0" algn="l" rtl="0">
                        <a:lnSpc>
                          <a:spcPct val="115000"/>
                        </a:lnSpc>
                        <a:spcBef>
                          <a:spcPts val="0"/>
                        </a:spcBef>
                        <a:spcAft>
                          <a:spcPts val="0"/>
                        </a:spcAft>
                        <a:buNone/>
                      </a:pPr>
                      <a:r>
                        <a:rPr lang="en-US" sz="2400" dirty="0"/>
                        <a:t>29 Sunset</a:t>
                      </a:r>
                      <a:endParaRPr sz="2400" dirty="0"/>
                    </a:p>
                    <a:p>
                      <a:pPr marL="0" lvl="0" indent="0" algn="l" rtl="0">
                        <a:lnSpc>
                          <a:spcPct val="115000"/>
                        </a:lnSpc>
                        <a:spcBef>
                          <a:spcPts val="0"/>
                        </a:spcBef>
                        <a:spcAft>
                          <a:spcPts val="0"/>
                        </a:spcAft>
                        <a:buNone/>
                      </a:pPr>
                      <a:r>
                        <a:rPr lang="en-US" sz="2400" dirty="0"/>
                        <a:t>38 Geary</a:t>
                      </a:r>
                      <a:endParaRPr sz="2400" dirty="0"/>
                    </a:p>
                    <a:p>
                      <a:pPr marL="0" lvl="0" indent="0" algn="l" rtl="0">
                        <a:lnSpc>
                          <a:spcPct val="115000"/>
                        </a:lnSpc>
                        <a:spcBef>
                          <a:spcPts val="0"/>
                        </a:spcBef>
                        <a:spcAft>
                          <a:spcPts val="0"/>
                        </a:spcAft>
                        <a:buNone/>
                      </a:pPr>
                      <a:r>
                        <a:rPr lang="en-US" sz="2400" dirty="0"/>
                        <a:t>38R Geary Rapid</a:t>
                      </a:r>
                      <a:endParaRPr sz="2400" dirty="0"/>
                    </a:p>
                    <a:p>
                      <a:pPr marL="0" lvl="0" indent="0" algn="l" rtl="0">
                        <a:lnSpc>
                          <a:spcPct val="115000"/>
                        </a:lnSpc>
                        <a:spcBef>
                          <a:spcPts val="0"/>
                        </a:spcBef>
                        <a:spcAft>
                          <a:spcPts val="0"/>
                        </a:spcAft>
                        <a:buNone/>
                      </a:pPr>
                      <a:r>
                        <a:rPr lang="en-US" sz="2400" dirty="0"/>
                        <a:t>44 O'Shaughnessy</a:t>
                      </a:r>
                      <a:endParaRPr sz="2400" dirty="0"/>
                    </a:p>
                    <a:p>
                      <a:pPr marL="0" lvl="0" indent="0" algn="l" rtl="0">
                        <a:lnSpc>
                          <a:spcPct val="115000"/>
                        </a:lnSpc>
                        <a:spcBef>
                          <a:spcPts val="0"/>
                        </a:spcBef>
                        <a:spcAft>
                          <a:spcPts val="0"/>
                        </a:spcAft>
                        <a:buNone/>
                      </a:pPr>
                      <a:r>
                        <a:rPr lang="en-US" sz="2400" dirty="0"/>
                        <a:t>49 Van Ness/Mission</a:t>
                      </a:r>
                      <a:endParaRPr sz="2400" dirty="0"/>
                    </a:p>
                    <a:p>
                      <a:pPr marL="0" lvl="0" indent="0" algn="l" rtl="0">
                        <a:spcBef>
                          <a:spcPts val="0"/>
                        </a:spcBef>
                        <a:spcAft>
                          <a:spcPts val="0"/>
                        </a:spcAft>
                        <a:buNone/>
                      </a:pPr>
                      <a:endParaRPr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7"/>
          <p:cNvSpPr txBox="1">
            <a:spLocks noGrp="1"/>
          </p:cNvSpPr>
          <p:nvPr>
            <p:ph type="title"/>
          </p:nvPr>
        </p:nvSpPr>
        <p:spPr>
          <a:xfrm>
            <a:off x="628650" y="365127"/>
            <a:ext cx="7886700" cy="945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dirty="0"/>
              <a:t>Modified Core Service Plan</a:t>
            </a:r>
            <a:endParaRPr dirty="0"/>
          </a:p>
        </p:txBody>
      </p:sp>
      <p:graphicFrame>
        <p:nvGraphicFramePr>
          <p:cNvPr id="344" name="Google Shape;344;p47"/>
          <p:cNvGraphicFramePr/>
          <p:nvPr/>
        </p:nvGraphicFramePr>
        <p:xfrm>
          <a:off x="985400" y="2651125"/>
          <a:ext cx="7015100" cy="3229000"/>
        </p:xfrm>
        <a:graphic>
          <a:graphicData uri="http://schemas.openxmlformats.org/drawingml/2006/table">
            <a:tbl>
              <a:tblPr>
                <a:noFill/>
              </a:tblPr>
              <a:tblGrid>
                <a:gridCol w="3299925">
                  <a:extLst>
                    <a:ext uri="{9D8B030D-6E8A-4147-A177-3AD203B41FA5}">
                      <a16:colId xmlns:a16="http://schemas.microsoft.com/office/drawing/2014/main" val="20000"/>
                    </a:ext>
                  </a:extLst>
                </a:gridCol>
                <a:gridCol w="3715175">
                  <a:extLst>
                    <a:ext uri="{9D8B030D-6E8A-4147-A177-3AD203B41FA5}">
                      <a16:colId xmlns:a16="http://schemas.microsoft.com/office/drawing/2014/main" val="20001"/>
                    </a:ext>
                  </a:extLst>
                </a:gridCol>
              </a:tblGrid>
              <a:tr h="3229000">
                <a:tc>
                  <a:txBody>
                    <a:bodyPr/>
                    <a:lstStyle/>
                    <a:p>
                      <a:pPr marL="0" lvl="0" indent="0" algn="l" rtl="0">
                        <a:lnSpc>
                          <a:spcPct val="115000"/>
                        </a:lnSpc>
                        <a:spcBef>
                          <a:spcPts val="0"/>
                        </a:spcBef>
                        <a:spcAft>
                          <a:spcPts val="0"/>
                        </a:spcAft>
                        <a:buNone/>
                      </a:pPr>
                      <a:r>
                        <a:rPr lang="en-US" sz="2400" dirty="0"/>
                        <a:t>Added lines:</a:t>
                      </a:r>
                      <a:endParaRPr sz="2400" dirty="0"/>
                    </a:p>
                    <a:p>
                      <a:pPr marL="0" lvl="0" indent="0" algn="l" rtl="0">
                        <a:lnSpc>
                          <a:spcPct val="115000"/>
                        </a:lnSpc>
                        <a:spcBef>
                          <a:spcPts val="0"/>
                        </a:spcBef>
                        <a:spcAft>
                          <a:spcPts val="0"/>
                        </a:spcAft>
                        <a:buNone/>
                      </a:pPr>
                      <a:r>
                        <a:rPr lang="en-US" sz="2400" dirty="0"/>
                        <a:t>5 Fulton</a:t>
                      </a:r>
                      <a:endParaRPr sz="2400" dirty="0"/>
                    </a:p>
                    <a:p>
                      <a:pPr marL="0" lvl="0" indent="0" algn="l" rtl="0">
                        <a:lnSpc>
                          <a:spcPct val="115000"/>
                        </a:lnSpc>
                        <a:spcBef>
                          <a:spcPts val="0"/>
                        </a:spcBef>
                        <a:spcAft>
                          <a:spcPts val="0"/>
                        </a:spcAft>
                        <a:buNone/>
                      </a:pPr>
                      <a:r>
                        <a:rPr lang="en-US" sz="2400" dirty="0"/>
                        <a:t>12 Folsom/Pacific</a:t>
                      </a:r>
                      <a:endParaRPr sz="2400" dirty="0"/>
                    </a:p>
                    <a:p>
                      <a:pPr marL="0" lvl="0" indent="0" algn="l" rtl="0">
                        <a:lnSpc>
                          <a:spcPct val="115000"/>
                        </a:lnSpc>
                        <a:spcBef>
                          <a:spcPts val="0"/>
                        </a:spcBef>
                        <a:spcAft>
                          <a:spcPts val="0"/>
                        </a:spcAft>
                        <a:buNone/>
                      </a:pPr>
                      <a:r>
                        <a:rPr lang="en-US" sz="2400" dirty="0"/>
                        <a:t>28 19th Avenue</a:t>
                      </a:r>
                      <a:endParaRPr sz="2400" dirty="0"/>
                    </a:p>
                    <a:p>
                      <a:pPr marL="0" lvl="0" indent="0" algn="l" rtl="0">
                        <a:lnSpc>
                          <a:spcPct val="115000"/>
                        </a:lnSpc>
                        <a:spcBef>
                          <a:spcPts val="0"/>
                        </a:spcBef>
                        <a:spcAft>
                          <a:spcPts val="0"/>
                        </a:spcAft>
                        <a:buNone/>
                      </a:pPr>
                      <a:r>
                        <a:rPr lang="en-US" sz="2400" dirty="0"/>
                        <a:t>54 Felton</a:t>
                      </a:r>
                      <a:endParaRPr sz="2400" dirty="0"/>
                    </a:p>
                    <a:p>
                      <a:pPr marL="0" lvl="0" indent="0" algn="l" rtl="0">
                        <a:lnSpc>
                          <a:spcPct val="115000"/>
                        </a:lnSpc>
                        <a:spcBef>
                          <a:spcPts val="0"/>
                        </a:spcBef>
                        <a:spcAft>
                          <a:spcPts val="0"/>
                        </a:spcAft>
                        <a:buNone/>
                      </a:pPr>
                      <a:r>
                        <a:rPr lang="en-US" sz="2400" dirty="0"/>
                        <a:t>714 BART - Early Bird Shuttle</a:t>
                      </a:r>
                      <a:endParaRPr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CCCCCC"/>
                    </a:solidFill>
                  </a:tcPr>
                </a:tc>
                <a:tc>
                  <a:txBody>
                    <a:bodyPr/>
                    <a:lstStyle/>
                    <a:p>
                      <a:pPr marL="0" lvl="0" indent="0" algn="l" rtl="0">
                        <a:lnSpc>
                          <a:spcPct val="115000"/>
                        </a:lnSpc>
                        <a:spcBef>
                          <a:spcPts val="0"/>
                        </a:spcBef>
                        <a:spcAft>
                          <a:spcPts val="0"/>
                        </a:spcAft>
                        <a:buNone/>
                      </a:pPr>
                      <a:r>
                        <a:rPr lang="en-US" sz="2400" dirty="0"/>
                        <a:t>More Service:</a:t>
                      </a:r>
                      <a:endParaRPr sz="2400" dirty="0"/>
                    </a:p>
                    <a:p>
                      <a:pPr marL="0" lvl="0" indent="0" algn="l" rtl="0">
                        <a:spcBef>
                          <a:spcPts val="0"/>
                        </a:spcBef>
                        <a:spcAft>
                          <a:spcPts val="0"/>
                        </a:spcAft>
                        <a:buNone/>
                      </a:pPr>
                      <a:r>
                        <a:rPr lang="en-US" sz="2400" dirty="0"/>
                        <a:t>N Judah Bus</a:t>
                      </a:r>
                      <a:endParaRPr sz="2400" dirty="0"/>
                    </a:p>
                    <a:p>
                      <a:pPr marL="0" lvl="0" indent="0" algn="l" rtl="0">
                        <a:spcBef>
                          <a:spcPts val="0"/>
                        </a:spcBef>
                        <a:spcAft>
                          <a:spcPts val="0"/>
                        </a:spcAft>
                        <a:buNone/>
                      </a:pPr>
                      <a:r>
                        <a:rPr lang="en-US" sz="2400" dirty="0"/>
                        <a:t>L  Taraval Bus</a:t>
                      </a:r>
                      <a:endParaRPr sz="2400" dirty="0"/>
                    </a:p>
                    <a:p>
                      <a:pPr marL="0" lvl="0" indent="0" algn="l" rtl="0">
                        <a:lnSpc>
                          <a:spcPct val="115000"/>
                        </a:lnSpc>
                        <a:spcBef>
                          <a:spcPts val="0"/>
                        </a:spcBef>
                        <a:spcAft>
                          <a:spcPts val="0"/>
                        </a:spcAft>
                        <a:buNone/>
                      </a:pPr>
                      <a:r>
                        <a:rPr lang="en-US" sz="2400" dirty="0"/>
                        <a:t>9 San Bruno</a:t>
                      </a:r>
                      <a:endParaRPr sz="2400" dirty="0"/>
                    </a:p>
                    <a:p>
                      <a:pPr marL="0" lvl="0" indent="0" algn="l" rtl="0">
                        <a:spcBef>
                          <a:spcPts val="0"/>
                        </a:spcBef>
                        <a:spcAft>
                          <a:spcPts val="0"/>
                        </a:spcAft>
                        <a:buNone/>
                      </a:pPr>
                      <a:r>
                        <a:rPr lang="en-US" sz="2400" dirty="0"/>
                        <a:t>38R Geary Weekends</a:t>
                      </a:r>
                      <a:endParaRPr sz="2400" dirty="0"/>
                    </a:p>
                    <a:p>
                      <a:pPr marL="0" lvl="0" indent="0" algn="l" rtl="0">
                        <a:spcBef>
                          <a:spcPts val="0"/>
                        </a:spcBef>
                        <a:spcAft>
                          <a:spcPts val="0"/>
                        </a:spcAft>
                        <a:buNone/>
                      </a:pPr>
                      <a:endParaRPr sz="2400"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bl>
          </a:graphicData>
        </a:graphic>
      </p:graphicFrame>
      <p:sp>
        <p:nvSpPr>
          <p:cNvPr id="345" name="Google Shape;345;p47"/>
          <p:cNvSpPr txBox="1"/>
          <p:nvPr/>
        </p:nvSpPr>
        <p:spPr>
          <a:xfrm>
            <a:off x="628650" y="1090475"/>
            <a:ext cx="7728600" cy="627600"/>
          </a:xfrm>
          <a:prstGeom prst="rect">
            <a:avLst/>
          </a:prstGeom>
          <a:noFill/>
          <a:ln>
            <a:noFill/>
          </a:ln>
        </p:spPr>
        <p:txBody>
          <a:bodyPr spcFirstLastPara="1" wrap="square" lIns="91425" tIns="91425" rIns="91425" bIns="91425" anchor="t" anchorCtr="0">
            <a:noAutofit/>
          </a:bodyPr>
          <a:lstStyle/>
          <a:p>
            <a:pPr marL="495300" lvl="0" indent="-457200" algn="l" rtl="0">
              <a:spcBef>
                <a:spcPts val="0"/>
              </a:spcBef>
              <a:spcAft>
                <a:spcPts val="0"/>
              </a:spcAft>
              <a:buSzPts val="3000"/>
              <a:buFont typeface="Arial" panose="020B0604020202020204" pitchFamily="34" charset="0"/>
              <a:buChar char="•"/>
            </a:pPr>
            <a:r>
              <a:rPr lang="en-US" sz="3000" dirty="0"/>
              <a:t>Restored some service on April 25</a:t>
            </a:r>
          </a:p>
          <a:p>
            <a:pPr marL="495300" lvl="0" indent="-457200" algn="l" rtl="0">
              <a:spcBef>
                <a:spcPts val="0"/>
              </a:spcBef>
              <a:spcAft>
                <a:spcPts val="0"/>
              </a:spcAft>
              <a:buSzPts val="3000"/>
              <a:buFont typeface="Arial" panose="020B0604020202020204" pitchFamily="34" charset="0"/>
              <a:buChar char="•"/>
            </a:pPr>
            <a:r>
              <a:rPr lang="en-US" sz="3000" dirty="0"/>
              <a:t>Increases coverage across city and connects to additional essential services</a:t>
            </a:r>
            <a:endParaRPr sz="1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6"/>
          <p:cNvSpPr txBox="1"/>
          <p:nvPr/>
        </p:nvSpPr>
        <p:spPr>
          <a:xfrm>
            <a:off x="45150" y="230000"/>
            <a:ext cx="9053700" cy="8586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4000" b="1" dirty="0">
                <a:solidFill>
                  <a:schemeClr val="accent1"/>
                </a:solidFill>
              </a:rPr>
              <a:t>Muni Owl Service </a:t>
            </a:r>
            <a:endParaRPr sz="4000" b="1" dirty="0">
              <a:solidFill>
                <a:schemeClr val="accent1"/>
              </a:solidFill>
            </a:endParaRPr>
          </a:p>
          <a:p>
            <a:pPr marL="0" lvl="0" indent="0" algn="l" rtl="0">
              <a:spcBef>
                <a:spcPts val="0"/>
              </a:spcBef>
              <a:spcAft>
                <a:spcPts val="0"/>
              </a:spcAft>
              <a:buNone/>
            </a:pPr>
            <a:endParaRPr sz="4000" b="1" dirty="0">
              <a:solidFill>
                <a:srgbClr val="4A86E8"/>
              </a:solidFill>
            </a:endParaRPr>
          </a:p>
        </p:txBody>
      </p:sp>
      <p:sp>
        <p:nvSpPr>
          <p:cNvPr id="335" name="Google Shape;335;p46"/>
          <p:cNvSpPr txBox="1"/>
          <p:nvPr/>
        </p:nvSpPr>
        <p:spPr>
          <a:xfrm>
            <a:off x="45150" y="933716"/>
            <a:ext cx="4411800" cy="1820400"/>
          </a:xfrm>
          <a:prstGeom prst="rect">
            <a:avLst/>
          </a:prstGeom>
          <a:noFill/>
          <a:ln>
            <a:noFill/>
          </a:ln>
        </p:spPr>
        <p:txBody>
          <a:bodyPr spcFirstLastPara="1" wrap="square" lIns="91425" tIns="91425" rIns="91425" bIns="91425" anchor="t" anchorCtr="0">
            <a:noAutofit/>
          </a:bodyPr>
          <a:lstStyle/>
          <a:p>
            <a:pPr marL="495300" lvl="0" indent="-457200" algn="l" rtl="0">
              <a:lnSpc>
                <a:spcPct val="150000"/>
              </a:lnSpc>
              <a:spcBef>
                <a:spcPts val="0"/>
              </a:spcBef>
              <a:spcAft>
                <a:spcPts val="0"/>
              </a:spcAft>
              <a:buSzPts val="3000"/>
              <a:buFont typeface="Arial" panose="020B0604020202020204" pitchFamily="34" charset="0"/>
              <a:buChar char="•"/>
            </a:pPr>
            <a:r>
              <a:rPr lang="en-US" sz="3000" dirty="0"/>
              <a:t>Now starts at 10pm</a:t>
            </a:r>
          </a:p>
          <a:p>
            <a:pPr marL="495300" lvl="0" indent="-457200" algn="l" rtl="0">
              <a:lnSpc>
                <a:spcPct val="150000"/>
              </a:lnSpc>
              <a:spcBef>
                <a:spcPts val="0"/>
              </a:spcBef>
              <a:spcAft>
                <a:spcPts val="0"/>
              </a:spcAft>
              <a:buSzPts val="3000"/>
              <a:buFont typeface="Arial" panose="020B0604020202020204" pitchFamily="34" charset="0"/>
              <a:buChar char="•"/>
            </a:pPr>
            <a:r>
              <a:rPr lang="en-US" sz="3000" dirty="0"/>
              <a:t>30 min. headways</a:t>
            </a:r>
            <a:endParaRPr sz="3000" dirty="0"/>
          </a:p>
          <a:p>
            <a:pPr marL="457200" lvl="0" indent="0" algn="l" rtl="0">
              <a:lnSpc>
                <a:spcPct val="150000"/>
              </a:lnSpc>
              <a:spcBef>
                <a:spcPts val="0"/>
              </a:spcBef>
              <a:spcAft>
                <a:spcPts val="0"/>
              </a:spcAft>
              <a:buNone/>
            </a:pPr>
            <a:endParaRPr sz="3000" dirty="0"/>
          </a:p>
        </p:txBody>
      </p:sp>
      <p:pic>
        <p:nvPicPr>
          <p:cNvPr id="336" name="Google Shape;336;p46"/>
          <p:cNvPicPr preferRelativeResize="0"/>
          <p:nvPr/>
        </p:nvPicPr>
        <p:blipFill rotWithShape="1">
          <a:blip r:embed="rId3">
            <a:alphaModFix/>
          </a:blip>
          <a:srcRect l="9467" r="15038"/>
          <a:stretch/>
        </p:blipFill>
        <p:spPr>
          <a:xfrm>
            <a:off x="397675" y="2602523"/>
            <a:ext cx="3930800" cy="3640977"/>
          </a:xfrm>
          <a:prstGeom prst="rect">
            <a:avLst/>
          </a:prstGeom>
          <a:noFill/>
          <a:ln w="28575">
            <a:solidFill>
              <a:schemeClr val="accent1"/>
            </a:solidFill>
          </a:ln>
        </p:spPr>
      </p:pic>
      <p:sp>
        <p:nvSpPr>
          <p:cNvPr id="337" name="Google Shape;337;p46"/>
          <p:cNvSpPr txBox="1"/>
          <p:nvPr/>
        </p:nvSpPr>
        <p:spPr>
          <a:xfrm>
            <a:off x="4983225" y="1088600"/>
            <a:ext cx="3659100" cy="5154800"/>
          </a:xfrm>
          <a:prstGeom prst="rect">
            <a:avLst/>
          </a:prstGeom>
          <a:solidFill>
            <a:srgbClr val="D9D9D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Owl Routes: </a:t>
            </a:r>
            <a:endParaRPr sz="2400" dirty="0"/>
          </a:p>
          <a:p>
            <a:pPr marL="0" lvl="0" indent="0" algn="l" rtl="0">
              <a:spcBef>
                <a:spcPts val="0"/>
              </a:spcBef>
              <a:spcAft>
                <a:spcPts val="0"/>
              </a:spcAft>
              <a:buNone/>
            </a:pPr>
            <a:endParaRPr sz="800" dirty="0"/>
          </a:p>
          <a:p>
            <a:pPr marL="0" lvl="0" indent="0" algn="l" rtl="0">
              <a:lnSpc>
                <a:spcPct val="115000"/>
              </a:lnSpc>
              <a:spcBef>
                <a:spcPts val="0"/>
              </a:spcBef>
              <a:spcAft>
                <a:spcPts val="0"/>
              </a:spcAft>
              <a:buNone/>
            </a:pPr>
            <a:r>
              <a:rPr lang="en-US" sz="2400" dirty="0"/>
              <a:t>L Owl </a:t>
            </a:r>
            <a:endParaRPr sz="2400" dirty="0"/>
          </a:p>
          <a:p>
            <a:pPr marL="0" lvl="0" indent="0" algn="l" rtl="0">
              <a:lnSpc>
                <a:spcPct val="115000"/>
              </a:lnSpc>
              <a:spcBef>
                <a:spcPts val="0"/>
              </a:spcBef>
              <a:spcAft>
                <a:spcPts val="0"/>
              </a:spcAft>
              <a:buNone/>
            </a:pPr>
            <a:r>
              <a:rPr lang="en-US" sz="2400" dirty="0"/>
              <a:t>N Owl </a:t>
            </a:r>
            <a:endParaRPr sz="2400" dirty="0"/>
          </a:p>
          <a:p>
            <a:pPr marL="0" lvl="0" indent="0" algn="l" rtl="0">
              <a:lnSpc>
                <a:spcPct val="115000"/>
              </a:lnSpc>
              <a:spcBef>
                <a:spcPts val="0"/>
              </a:spcBef>
              <a:spcAft>
                <a:spcPts val="0"/>
              </a:spcAft>
              <a:buNone/>
            </a:pPr>
            <a:r>
              <a:rPr lang="en-US" sz="2400" dirty="0"/>
              <a:t>14 Mission </a:t>
            </a:r>
            <a:endParaRPr sz="2400" dirty="0"/>
          </a:p>
          <a:p>
            <a:pPr marL="0" lvl="0" indent="0" algn="l" rtl="0">
              <a:lnSpc>
                <a:spcPct val="115000"/>
              </a:lnSpc>
              <a:spcBef>
                <a:spcPts val="0"/>
              </a:spcBef>
              <a:spcAft>
                <a:spcPts val="0"/>
              </a:spcAft>
              <a:buNone/>
            </a:pPr>
            <a:r>
              <a:rPr lang="en-US" sz="2400" dirty="0"/>
              <a:t>22 Fillmore</a:t>
            </a:r>
            <a:endParaRPr sz="2400" dirty="0"/>
          </a:p>
          <a:p>
            <a:pPr marL="0" lvl="0" indent="0" algn="l" rtl="0">
              <a:lnSpc>
                <a:spcPct val="115000"/>
              </a:lnSpc>
              <a:spcBef>
                <a:spcPts val="0"/>
              </a:spcBef>
              <a:spcAft>
                <a:spcPts val="0"/>
              </a:spcAft>
              <a:buNone/>
            </a:pPr>
            <a:r>
              <a:rPr lang="en-US" sz="2400" dirty="0"/>
              <a:t>24 Divisadero </a:t>
            </a:r>
            <a:endParaRPr sz="2400" dirty="0"/>
          </a:p>
          <a:p>
            <a:pPr marL="0" lvl="0" indent="0" algn="l" rtl="0">
              <a:lnSpc>
                <a:spcPct val="115000"/>
              </a:lnSpc>
              <a:spcBef>
                <a:spcPts val="0"/>
              </a:spcBef>
              <a:spcAft>
                <a:spcPts val="0"/>
              </a:spcAft>
              <a:buNone/>
            </a:pPr>
            <a:r>
              <a:rPr lang="en-US" sz="2400" dirty="0"/>
              <a:t>25 Treasure Island</a:t>
            </a:r>
            <a:endParaRPr sz="2400" dirty="0"/>
          </a:p>
          <a:p>
            <a:pPr marL="0" lvl="0" indent="0" algn="l" rtl="0">
              <a:lnSpc>
                <a:spcPct val="115000"/>
              </a:lnSpc>
              <a:spcBef>
                <a:spcPts val="0"/>
              </a:spcBef>
              <a:spcAft>
                <a:spcPts val="0"/>
              </a:spcAft>
              <a:buNone/>
            </a:pPr>
            <a:r>
              <a:rPr lang="en-US" sz="2400" dirty="0"/>
              <a:t>38 Geary </a:t>
            </a:r>
            <a:endParaRPr sz="2400" dirty="0"/>
          </a:p>
          <a:p>
            <a:pPr marL="0" lvl="0" indent="0" algn="l" rtl="0">
              <a:lnSpc>
                <a:spcPct val="115000"/>
              </a:lnSpc>
              <a:spcBef>
                <a:spcPts val="0"/>
              </a:spcBef>
              <a:spcAft>
                <a:spcPts val="0"/>
              </a:spcAft>
              <a:buNone/>
            </a:pPr>
            <a:r>
              <a:rPr lang="en-US" sz="2400" dirty="0"/>
              <a:t>44 O’Shaughnessy</a:t>
            </a:r>
            <a:endParaRPr sz="2400" dirty="0"/>
          </a:p>
          <a:p>
            <a:pPr marL="0" lvl="0" indent="0" algn="l" rtl="0">
              <a:lnSpc>
                <a:spcPct val="115000"/>
              </a:lnSpc>
              <a:spcBef>
                <a:spcPts val="0"/>
              </a:spcBef>
              <a:spcAft>
                <a:spcPts val="0"/>
              </a:spcAft>
              <a:buNone/>
            </a:pPr>
            <a:r>
              <a:rPr lang="en-US" sz="2400" dirty="0"/>
              <a:t>90 San Bruno Owl </a:t>
            </a:r>
            <a:endParaRPr sz="2400" dirty="0"/>
          </a:p>
          <a:p>
            <a:pPr marL="0" lvl="0" indent="0" algn="l" rtl="0">
              <a:lnSpc>
                <a:spcPct val="115000"/>
              </a:lnSpc>
              <a:spcBef>
                <a:spcPts val="0"/>
              </a:spcBef>
              <a:spcAft>
                <a:spcPts val="0"/>
              </a:spcAft>
              <a:buNone/>
            </a:pPr>
            <a:r>
              <a:rPr lang="en-US" sz="2400" dirty="0"/>
              <a:t>91 Owl </a:t>
            </a:r>
            <a:endParaRPr sz="2400" dirty="0"/>
          </a:p>
          <a:p>
            <a:pPr marL="0" lvl="0" indent="0" algn="l" rtl="0">
              <a:lnSpc>
                <a:spcPct val="115000"/>
              </a:lnSpc>
              <a:spcBef>
                <a:spcPts val="0"/>
              </a:spcBef>
              <a:spcAft>
                <a:spcPts val="0"/>
              </a:spcAft>
              <a:buNone/>
            </a:pPr>
            <a:r>
              <a:rPr lang="en-US" sz="2400" dirty="0"/>
              <a:t>714 BART Early Bird</a:t>
            </a:r>
            <a:endParaRPr sz="2400" dirty="0"/>
          </a:p>
          <a:p>
            <a:pPr marL="0" lvl="0" indent="0" algn="l" rtl="0">
              <a:spcBef>
                <a:spcPts val="0"/>
              </a:spcBef>
              <a:spcAft>
                <a:spcPts val="0"/>
              </a:spcAft>
              <a:buNone/>
            </a:pPr>
            <a:endParaRPr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026" name="Picture 2" descr="updated core service map">
            <a:extLst>
              <a:ext uri="{FF2B5EF4-FFF2-40B4-BE49-F238E27FC236}">
                <a16:creationId xmlns:a16="http://schemas.microsoft.com/office/drawing/2014/main" id="{E3D2EE2B-45AC-4244-BA22-0EE7C39AB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365" y="209863"/>
            <a:ext cx="6067269" cy="60672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1"/>
          <p:cNvSpPr txBox="1">
            <a:spLocks noGrp="1"/>
          </p:cNvSpPr>
          <p:nvPr>
            <p:ph type="title"/>
          </p:nvPr>
        </p:nvSpPr>
        <p:spPr>
          <a:xfrm>
            <a:off x="188600" y="365127"/>
            <a:ext cx="7886700" cy="945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dirty="0"/>
              <a:t>Essential Trip Card Program (ETC Program)</a:t>
            </a:r>
            <a:endParaRPr dirty="0"/>
          </a:p>
        </p:txBody>
      </p:sp>
      <p:sp>
        <p:nvSpPr>
          <p:cNvPr id="214" name="Google Shape;214;p31"/>
          <p:cNvSpPr txBox="1">
            <a:spLocks noGrp="1"/>
          </p:cNvSpPr>
          <p:nvPr>
            <p:ph type="body" idx="1"/>
          </p:nvPr>
        </p:nvSpPr>
        <p:spPr>
          <a:xfrm>
            <a:off x="188600" y="1619300"/>
            <a:ext cx="8676900" cy="1811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a:solidFill>
                  <a:srgbClr val="232325"/>
                </a:solidFill>
                <a:highlight>
                  <a:srgbClr val="FFFFFF"/>
                </a:highlight>
              </a:rPr>
              <a:t>The program subsidizes taxi rides for essential trips like going to the grocery store, pharmacy or a necessary medical visit within San Francisco.</a:t>
            </a:r>
            <a:endParaRPr sz="3000">
              <a:solidFill>
                <a:srgbClr val="232325"/>
              </a:solidFill>
              <a:highlight>
                <a:srgbClr val="FFFFFF"/>
              </a:highlight>
            </a:endParaRPr>
          </a:p>
          <a:p>
            <a:pPr marL="0" lvl="0" indent="0" algn="l" rtl="0">
              <a:spcBef>
                <a:spcPts val="1000"/>
              </a:spcBef>
              <a:spcAft>
                <a:spcPts val="0"/>
              </a:spcAft>
              <a:buNone/>
            </a:pPr>
            <a:endParaRPr sz="3000">
              <a:solidFill>
                <a:srgbClr val="232325"/>
              </a:solidFill>
              <a:highlight>
                <a:srgbClr val="FFFFFF"/>
              </a:highlight>
            </a:endParaRPr>
          </a:p>
          <a:p>
            <a:pPr marL="0" lvl="0" indent="0" algn="l" rtl="0">
              <a:spcBef>
                <a:spcPts val="1000"/>
              </a:spcBef>
              <a:spcAft>
                <a:spcPts val="0"/>
              </a:spcAft>
              <a:buNone/>
            </a:pPr>
            <a:r>
              <a:rPr lang="en-US" sz="3000">
                <a:solidFill>
                  <a:srgbClr val="232325"/>
                </a:solidFill>
                <a:highlight>
                  <a:srgbClr val="FFFFFF"/>
                </a:highlight>
              </a:rPr>
              <a:t> </a:t>
            </a:r>
            <a:endParaRPr sz="3000"/>
          </a:p>
          <a:p>
            <a:pPr marL="0" lvl="0" indent="0" algn="l" rtl="0">
              <a:spcBef>
                <a:spcPts val="1000"/>
              </a:spcBef>
              <a:spcAft>
                <a:spcPts val="0"/>
              </a:spcAft>
              <a:buNone/>
            </a:pPr>
            <a:endParaRPr sz="2400"/>
          </a:p>
          <a:p>
            <a:pPr marL="0" lvl="0" indent="0" algn="l" rtl="0">
              <a:spcBef>
                <a:spcPts val="1000"/>
              </a:spcBef>
              <a:spcAft>
                <a:spcPts val="0"/>
              </a:spcAft>
              <a:buNone/>
            </a:pPr>
            <a:endParaRPr sz="2400"/>
          </a:p>
          <a:p>
            <a:pPr marL="0" lvl="0" indent="0" algn="l" rtl="0">
              <a:spcBef>
                <a:spcPts val="1000"/>
              </a:spcBef>
              <a:spcAft>
                <a:spcPts val="0"/>
              </a:spcAft>
              <a:buNone/>
            </a:pPr>
            <a:endParaRPr/>
          </a:p>
        </p:txBody>
      </p:sp>
      <p:pic>
        <p:nvPicPr>
          <p:cNvPr id="215" name="Google Shape;215;p31"/>
          <p:cNvPicPr preferRelativeResize="0"/>
          <p:nvPr/>
        </p:nvPicPr>
        <p:blipFill>
          <a:blip r:embed="rId3">
            <a:alphaModFix/>
          </a:blip>
          <a:stretch>
            <a:fillRect/>
          </a:stretch>
        </p:blipFill>
        <p:spPr>
          <a:xfrm>
            <a:off x="152400" y="3311000"/>
            <a:ext cx="8839200" cy="2946400"/>
          </a:xfrm>
          <a:prstGeom prst="rect">
            <a:avLst/>
          </a:prstGeom>
          <a:noFill/>
          <a:ln w="28575">
            <a:solidFill>
              <a:schemeClr val="accent1"/>
            </a:solidFill>
          </a:ln>
        </p:spPr>
      </p:pic>
    </p:spTree>
  </p:cSld>
  <p:clrMapOvr>
    <a:masterClrMapping/>
  </p:clrMapOvr>
</p:sld>
</file>

<file path=ppt/theme/theme1.xml><?xml version="1.0" encoding="utf-8"?>
<a:theme xmlns:a="http://schemas.openxmlformats.org/drawingml/2006/main" name="SFMTA">
  <a:themeElements>
    <a:clrScheme name="SFMTA 1">
      <a:dk1>
        <a:srgbClr val="4F5556"/>
      </a:dk1>
      <a:lt1>
        <a:srgbClr val="FFFFFF"/>
      </a:lt1>
      <a:dk2>
        <a:srgbClr val="4F5556"/>
      </a:dk2>
      <a:lt2>
        <a:srgbClr val="FEFFFE"/>
      </a:lt2>
      <a:accent1>
        <a:srgbClr val="0072BA"/>
      </a:accent1>
      <a:accent2>
        <a:srgbClr val="E39500"/>
      </a:accent2>
      <a:accent3>
        <a:srgbClr val="AC1B86"/>
      </a:accent3>
      <a:accent4>
        <a:srgbClr val="009244"/>
      </a:accent4>
      <a:accent5>
        <a:srgbClr val="2F9FB9"/>
      </a:accent5>
      <a:accent6>
        <a:srgbClr val="7A7B7F"/>
      </a:accent6>
      <a:hlink>
        <a:srgbClr val="005898"/>
      </a:hlink>
      <a:folHlink>
        <a:srgbClr val="7A7B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TotalTime>
  <Words>910</Words>
  <Application>Microsoft Office PowerPoint</Application>
  <PresentationFormat>On-screen Show (4:3)</PresentationFormat>
  <Paragraphs>174</Paragraphs>
  <Slides>26</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Graphein Pro Book</vt:lpstr>
      <vt:lpstr>Noto Sans Symbols</vt:lpstr>
      <vt:lpstr>SFMTA</vt:lpstr>
      <vt:lpstr>SFMTA and SF Paratransit COVID-19 Transportation Update     </vt:lpstr>
      <vt:lpstr>PowerPoint Presentation</vt:lpstr>
      <vt:lpstr>Changes When Riding Muni  </vt:lpstr>
      <vt:lpstr>PowerPoint Presentation</vt:lpstr>
      <vt:lpstr>PowerPoint Presentation</vt:lpstr>
      <vt:lpstr>Modified Core Service Plan</vt:lpstr>
      <vt:lpstr>PowerPoint Presentation</vt:lpstr>
      <vt:lpstr>PowerPoint Presentation</vt:lpstr>
      <vt:lpstr>Essential Trip Card Program (ETC Program)</vt:lpstr>
      <vt:lpstr>ETC Program Eligibility</vt:lpstr>
      <vt:lpstr>How does the  ETC Program work?</vt:lpstr>
      <vt:lpstr>How to Apply for ETC Program</vt:lpstr>
      <vt:lpstr>PowerPoint Presentation</vt:lpstr>
      <vt:lpstr>SF Paratransit Program</vt:lpstr>
      <vt:lpstr>ADA Paratransit Certification</vt:lpstr>
      <vt:lpstr>How is the certification process different during COVID-19?</vt:lpstr>
      <vt:lpstr>SF Access and COVID-19</vt:lpstr>
      <vt:lpstr>Group Van and COVID-19</vt:lpstr>
      <vt:lpstr>SF Taxis and COVID-19</vt:lpstr>
      <vt:lpstr>Shop-a-Round Program</vt:lpstr>
      <vt:lpstr>Van Gogh Shuttle</vt:lpstr>
      <vt:lpstr>Paratransit Plus</vt:lpstr>
      <vt:lpstr>C.H.O.I.C.E Transportation Program</vt:lpstr>
      <vt:lpstr>SFMTA Mobility Management Center</vt:lpstr>
      <vt:lpstr>Visit the following for more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SFMTA and SF Paratransit COVID-19 Transportation Update</dc:title>
  <dc:creator>Williams, Annette</dc:creator>
  <cp:lastModifiedBy>Cheng, Jonathan</cp:lastModifiedBy>
  <cp:revision>31</cp:revision>
  <dcterms:modified xsi:type="dcterms:W3CDTF">2020-04-27T20:27:17Z</dcterms:modified>
</cp:coreProperties>
</file>