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0" r:id="rId2"/>
    <p:sldId id="350" r:id="rId3"/>
    <p:sldId id="351" r:id="rId4"/>
    <p:sldId id="356" r:id="rId5"/>
    <p:sldId id="354" r:id="rId6"/>
    <p:sldId id="352" r:id="rId7"/>
    <p:sldId id="283" r:id="rId8"/>
    <p:sldId id="355" r:id="rId9"/>
    <p:sldId id="345" r:id="rId10"/>
    <p:sldId id="336" r:id="rId11"/>
    <p:sldId id="330" r:id="rId12"/>
    <p:sldId id="331" r:id="rId13"/>
    <p:sldId id="332" r:id="rId14"/>
    <p:sldId id="344" r:id="rId15"/>
    <p:sldId id="333" r:id="rId16"/>
    <p:sldId id="334" r:id="rId17"/>
    <p:sldId id="335" r:id="rId18"/>
    <p:sldId id="339" r:id="rId19"/>
    <p:sldId id="340" r:id="rId20"/>
  </p:sldIdLst>
  <p:sldSz cx="9144000" cy="514826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9E97FF-C52B-4D2D-9E25-E7A132A3004F}">
          <p14:sldIdLst>
            <p14:sldId id="290"/>
            <p14:sldId id="350"/>
            <p14:sldId id="351"/>
            <p14:sldId id="356"/>
            <p14:sldId id="354"/>
            <p14:sldId id="352"/>
            <p14:sldId id="283"/>
            <p14:sldId id="355"/>
            <p14:sldId id="345"/>
            <p14:sldId id="336"/>
            <p14:sldId id="330"/>
            <p14:sldId id="331"/>
            <p14:sldId id="332"/>
            <p14:sldId id="344"/>
            <p14:sldId id="333"/>
            <p14:sldId id="334"/>
            <p14:sldId id="335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6C69"/>
    <a:srgbClr val="19375F"/>
    <a:srgbClr val="046198"/>
    <a:srgbClr val="DBEDF5"/>
    <a:srgbClr val="B7DAEC"/>
    <a:srgbClr val="F7CF3F"/>
    <a:srgbClr val="8CBACA"/>
    <a:srgbClr val="FF8C6E"/>
    <a:srgbClr val="ECA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3" autoAdjust="0"/>
    <p:restoredTop sz="77755" autoAdjust="0"/>
  </p:normalViewPr>
  <p:slideViewPr>
    <p:cSldViewPr snapToGrid="0" snapToObjects="1">
      <p:cViewPr varScale="1">
        <p:scale>
          <a:sx n="133" d="100"/>
          <a:sy n="133" d="100"/>
        </p:scale>
        <p:origin x="630" y="120"/>
      </p:cViewPr>
      <p:guideLst/>
    </p:cSldViewPr>
  </p:slideViewPr>
  <p:outlineViewPr>
    <p:cViewPr>
      <p:scale>
        <a:sx n="33" d="100"/>
        <a:sy n="33" d="100"/>
      </p:scale>
      <p:origin x="0" y="-69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0" d="100"/>
          <a:sy n="150" d="100"/>
        </p:scale>
        <p:origin x="369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Count_ReportSuppo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Count_ReportSuppor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Count_ReportSuppor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Count_ReportSuppor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Count_ReportSuppo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E\GIS\CMP\LOS%20Monitoring%202019\Other_Indicator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E\GIS\CMP\LOS%20Monitoring%202019\Other_Indicator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LOS_Summaries_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CMP\LOS%20Monitoring%202019\Count_ReportSuppo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8401040112535E-2"/>
          <c:y val="1.7198322386894543E-2"/>
          <c:w val="0.90111598959887462"/>
          <c:h val="0.92521849450239635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overall_trends!$C$4</c:f>
              <c:strCache>
                <c:ptCount val="1"/>
                <c:pt idx="0">
                  <c:v>Arterial AM</c:v>
                </c:pt>
              </c:strCache>
            </c:strRef>
          </c:tx>
          <c:spPr>
            <a:ln w="28575" cap="rnd">
              <a:solidFill>
                <a:srgbClr val="8CBAC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overall_trends!$C$8:$C$11</c:f>
              <c:numCache>
                <c:formatCode>0.0</c:formatCode>
                <c:ptCount val="4"/>
                <c:pt idx="0">
                  <c:v>17.5582491486403</c:v>
                </c:pt>
                <c:pt idx="1">
                  <c:v>17.121697808328999</c:v>
                </c:pt>
                <c:pt idx="2">
                  <c:v>14.598470633405199</c:v>
                </c:pt>
                <c:pt idx="3">
                  <c:v>13.552455621206899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EF-D846-8748-3CE276F46A41}"/>
            </c:ext>
          </c:extLst>
        </c:ser>
        <c:ser>
          <c:idx val="1"/>
          <c:order val="1"/>
          <c:tx>
            <c:strRef>
              <c:f>overall_trends!$D$4</c:f>
              <c:strCache>
                <c:ptCount val="1"/>
                <c:pt idx="0">
                  <c:v>Arterial PM</c:v>
                </c:pt>
              </c:strCache>
            </c:strRef>
          </c:tx>
          <c:spPr>
            <a:ln w="28575" cap="rnd">
              <a:solidFill>
                <a:srgbClr val="D4D75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overall_trends!$D$8:$D$11</c:f>
              <c:numCache>
                <c:formatCode>0.0</c:formatCode>
                <c:ptCount val="4"/>
                <c:pt idx="0">
                  <c:v>16.634851072017199</c:v>
                </c:pt>
                <c:pt idx="1">
                  <c:v>15.9758582699332</c:v>
                </c:pt>
                <c:pt idx="2">
                  <c:v>12.7394250205628</c:v>
                </c:pt>
                <c:pt idx="3">
                  <c:v>12.183284809019201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EF-D846-8748-3CE276F46A41}"/>
            </c:ext>
          </c:extLst>
        </c:ser>
        <c:ser>
          <c:idx val="2"/>
          <c:order val="2"/>
          <c:tx>
            <c:strRef>
              <c:f>overall_trends!$E$4</c:f>
              <c:strCache>
                <c:ptCount val="1"/>
                <c:pt idx="0">
                  <c:v>Freeway AM</c:v>
                </c:pt>
              </c:strCache>
            </c:strRef>
          </c:tx>
          <c:spPr>
            <a:ln w="28575" cap="rnd">
              <a:solidFill>
                <a:srgbClr val="8CB8CA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overall_trends!$E$8:$E$11</c:f>
              <c:numCache>
                <c:formatCode>0.0</c:formatCode>
                <c:ptCount val="4"/>
                <c:pt idx="0">
                  <c:v>43.858682026612598</c:v>
                </c:pt>
                <c:pt idx="1">
                  <c:v>39.206891776625397</c:v>
                </c:pt>
                <c:pt idx="2">
                  <c:v>38.753496592017399</c:v>
                </c:pt>
                <c:pt idx="3">
                  <c:v>35.797899202557701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EF-D846-8748-3CE276F46A41}"/>
            </c:ext>
          </c:extLst>
        </c:ser>
        <c:ser>
          <c:idx val="3"/>
          <c:order val="3"/>
          <c:tx>
            <c:strRef>
              <c:f>overall_trends!$F$4</c:f>
              <c:strCache>
                <c:ptCount val="1"/>
                <c:pt idx="0">
                  <c:v>Freeway PM</c:v>
                </c:pt>
              </c:strCache>
            </c:strRef>
          </c:tx>
          <c:spPr>
            <a:ln w="28575" cap="rnd">
              <a:solidFill>
                <a:srgbClr val="D7D8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overall_trends!$F$8:$F$11</c:f>
              <c:numCache>
                <c:formatCode>0.0</c:formatCode>
                <c:ptCount val="4"/>
                <c:pt idx="0">
                  <c:v>31.161541961725099</c:v>
                </c:pt>
                <c:pt idx="1">
                  <c:v>29.347749500080599</c:v>
                </c:pt>
                <c:pt idx="2">
                  <c:v>26.193084860063099</c:v>
                </c:pt>
                <c:pt idx="3">
                  <c:v>26.353817311855199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EF-D846-8748-3CE276F46A41}"/>
            </c:ext>
          </c:extLst>
        </c:ser>
        <c:ser>
          <c:idx val="4"/>
          <c:order val="4"/>
          <c:tx>
            <c:v>Arterial AM</c:v>
          </c:tx>
          <c:spPr>
            <a:ln w="28575" cap="rnd">
              <a:solidFill>
                <a:srgbClr val="8CBACA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overall_trends!$C$19:$C$23</c:f>
              <c:numCache>
                <c:formatCode>General</c:formatCode>
                <c:ptCount val="5"/>
                <c:pt idx="3">
                  <c:v>14</c:v>
                </c:pt>
                <c:pt idx="4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EF-D846-8748-3CE276F46A41}"/>
            </c:ext>
          </c:extLst>
        </c:ser>
        <c:ser>
          <c:idx val="5"/>
          <c:order val="5"/>
          <c:tx>
            <c:v>Arterial PM</c:v>
          </c:tx>
          <c:spPr>
            <a:ln w="28575" cap="rnd">
              <a:solidFill>
                <a:srgbClr val="D4D757">
                  <a:alpha val="7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D4D75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DEF-D846-8748-3CE276F46A41}"/>
              </c:ext>
            </c:extLst>
          </c:dPt>
          <c:val>
            <c:numRef>
              <c:f>overall_trends!$D$19:$D$23</c:f>
              <c:numCache>
                <c:formatCode>General</c:formatCode>
                <c:ptCount val="5"/>
                <c:pt idx="3">
                  <c:v>12.8</c:v>
                </c:pt>
                <c:pt idx="4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EF-D846-8748-3CE276F46A41}"/>
            </c:ext>
          </c:extLst>
        </c:ser>
        <c:ser>
          <c:idx val="6"/>
          <c:order val="6"/>
          <c:tx>
            <c:v>Freeway AM</c:v>
          </c:tx>
          <c:spPr>
            <a:ln w="28575" cap="rnd">
              <a:solidFill>
                <a:srgbClr val="8CB8CA">
                  <a:alpha val="7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overall_trends!$E$19:$E$23</c:f>
              <c:numCache>
                <c:formatCode>General</c:formatCode>
                <c:ptCount val="5"/>
                <c:pt idx="3">
                  <c:v>31.8</c:v>
                </c:pt>
                <c:pt idx="4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DEF-D846-8748-3CE276F46A41}"/>
            </c:ext>
          </c:extLst>
        </c:ser>
        <c:ser>
          <c:idx val="7"/>
          <c:order val="7"/>
          <c:tx>
            <c:v>Freeway PM</c:v>
          </c:tx>
          <c:spPr>
            <a:ln w="28575" cap="rnd">
              <a:solidFill>
                <a:srgbClr val="D7D860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D7D860">
                    <a:alpha val="70000"/>
                  </a:srgb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CDEF-D846-8748-3CE276F46A41}"/>
              </c:ext>
            </c:extLst>
          </c:dPt>
          <c:val>
            <c:numRef>
              <c:f>overall_trends!$F$19:$F$23</c:f>
              <c:numCache>
                <c:formatCode>General</c:formatCode>
                <c:ptCount val="5"/>
                <c:pt idx="3">
                  <c:v>24.4</c:v>
                </c:pt>
                <c:pt idx="4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DEF-D846-8748-3CE276F4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39601054727701218"/>
          <c:y val="6.7506824053276812E-3"/>
          <c:w val="0.60398945272298787"/>
          <c:h val="0.118856876200007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3353182173236"/>
          <c:y val="2.145356959972548E-2"/>
          <c:w val="0.8689664681782675"/>
          <c:h val="0.89914371208693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Multimodal!$G$26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BECF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CEC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7B8-1543-81DE-140D52EC8164}"/>
              </c:ext>
            </c:extLst>
          </c:dPt>
          <c:cat>
            <c:strRef>
              <c:f>Multimodal!$H$25:$I$25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Multimodal!$H$26:$I$26</c:f>
              <c:numCache>
                <c:formatCode>_(* #,##0_);_(* \(#,##0\);_(* "-"??_);_(@_)</c:formatCode>
                <c:ptCount val="2"/>
                <c:pt idx="0">
                  <c:v>74253</c:v>
                </c:pt>
                <c:pt idx="1">
                  <c:v>80141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7-4714-8B7D-C5A5F6D67E07}"/>
            </c:ext>
          </c:extLst>
        </c:ser>
        <c:ser>
          <c:idx val="1"/>
          <c:order val="1"/>
          <c:tx>
            <c:strRef>
              <c:f>Multimodal!$G$27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E2F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FE3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B8-1543-81DE-140D52EC8164}"/>
              </c:ext>
            </c:extLst>
          </c:dPt>
          <c:cat>
            <c:strRef>
              <c:f>Multimodal!$H$25:$I$25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Multimodal!$H$27:$I$27</c:f>
              <c:numCache>
                <c:formatCode>_(* #,##0_);_(* \(#,##0\);_(* "-"??_);_(@_)</c:formatCode>
                <c:ptCount val="2"/>
                <c:pt idx="0">
                  <c:v>72722</c:v>
                </c:pt>
                <c:pt idx="1">
                  <c:v>78417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7-4714-8B7D-C5A5F6D67E07}"/>
            </c:ext>
          </c:extLst>
        </c:ser>
        <c:ser>
          <c:idx val="2"/>
          <c:order val="2"/>
          <c:tx>
            <c:strRef>
              <c:f>Multimodal!$G$28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AD9E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D8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B8-1543-81DE-140D52EC8164}"/>
              </c:ext>
            </c:extLst>
          </c:dPt>
          <c:cat>
            <c:strRef>
              <c:f>Multimodal!$H$25:$I$25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Multimodal!$H$28:$I$28</c:f>
              <c:numCache>
                <c:formatCode>_(* #,##0_);_(* \(#,##0\);_(* "-"??_);_(@_)</c:formatCode>
                <c:ptCount val="2"/>
                <c:pt idx="0">
                  <c:v>70415</c:v>
                </c:pt>
                <c:pt idx="1">
                  <c:v>75009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E7-4714-8B7D-C5A5F6D67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10"/>
        <c:axId val="1377978496"/>
        <c:axId val="1390380448"/>
      </c:barChart>
      <c:catAx>
        <c:axId val="13779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90380448"/>
        <c:crosses val="autoZero"/>
        <c:auto val="1"/>
        <c:lblAlgn val="ctr"/>
        <c:lblOffset val="100"/>
        <c:noMultiLvlLbl val="0"/>
      </c:catAx>
      <c:valAx>
        <c:axId val="1390380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797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300" baseline="0">
                <a:solidFill>
                  <a:srgbClr val="444343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en-US" sz="1800" spc="300" baseline="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BIKES</a:t>
            </a:r>
          </a:p>
        </c:rich>
      </c:tx>
      <c:layout>
        <c:manualLayout>
          <c:xMode val="edge"/>
          <c:yMode val="edge"/>
          <c:x val="8.1525108493490615E-3"/>
          <c:y val="3.47449067249724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300" baseline="0">
              <a:solidFill>
                <a:srgbClr val="444343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71902580154134"/>
          <c:y val="0.12462998042247619"/>
          <c:w val="0.89528097419845865"/>
          <c:h val="0.815620270452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Multimodal!$G$26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BECF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CEC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BB-E145-ACE9-4397E1641AA6}"/>
              </c:ext>
            </c:extLst>
          </c:dPt>
          <c:cat>
            <c:strRef>
              <c:f>Multimodal!$J$25:$K$25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Multimodal!$J$26:$K$26</c:f>
              <c:numCache>
                <c:formatCode>_(* #,##0_);_(* \(#,##0\);_(* "-"??_);_(@_)</c:formatCode>
                <c:ptCount val="2"/>
                <c:pt idx="0">
                  <c:v>833</c:v>
                </c:pt>
                <c:pt idx="1">
                  <c:v>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8-4147-9708-D912E24E33CA}"/>
            </c:ext>
          </c:extLst>
        </c:ser>
        <c:ser>
          <c:idx val="1"/>
          <c:order val="1"/>
          <c:tx>
            <c:strRef>
              <c:f>Multimodal!$G$27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E2F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FE3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B-E145-ACE9-4397E1641AA6}"/>
              </c:ext>
            </c:extLst>
          </c:dPt>
          <c:cat>
            <c:strRef>
              <c:f>Multimodal!$J$25:$K$25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Multimodal!$J$27:$K$27</c:f>
              <c:numCache>
                <c:formatCode>_(* #,##0_);_(* \(#,##0\);_(* "-"??_);_(@_)</c:formatCode>
                <c:ptCount val="2"/>
                <c:pt idx="0">
                  <c:v>786</c:v>
                </c:pt>
                <c:pt idx="1">
                  <c:v>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8-4147-9708-D912E24E33CA}"/>
            </c:ext>
          </c:extLst>
        </c:ser>
        <c:ser>
          <c:idx val="2"/>
          <c:order val="2"/>
          <c:tx>
            <c:strRef>
              <c:f>Multimodal!$G$28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AD9E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D8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BB-E145-ACE9-4397E1641AA6}"/>
              </c:ext>
            </c:extLst>
          </c:dPt>
          <c:cat>
            <c:strRef>
              <c:f>Multimodal!$J$25:$K$25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Multimodal!$J$28:$K$28</c:f>
              <c:numCache>
                <c:formatCode>_(* #,##0_);_(* \(#,##0\);_(* "-"??_);_(@_)</c:formatCode>
                <c:ptCount val="2"/>
                <c:pt idx="0">
                  <c:v>686</c:v>
                </c:pt>
                <c:pt idx="1">
                  <c:v>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8-4147-9708-D912E24E3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377978496"/>
        <c:axId val="1390380448"/>
      </c:barChart>
      <c:catAx>
        <c:axId val="13779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90380448"/>
        <c:crosses val="autoZero"/>
        <c:auto val="1"/>
        <c:lblAlgn val="ctr"/>
        <c:lblOffset val="100"/>
        <c:noMultiLvlLbl val="0"/>
      </c:catAx>
      <c:valAx>
        <c:axId val="139038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797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300" baseline="0">
                <a:solidFill>
                  <a:srgbClr val="444343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en-US" sz="1800" spc="300" baseline="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PEDESTRIANS</a:t>
            </a:r>
          </a:p>
        </c:rich>
      </c:tx>
      <c:layout>
        <c:manualLayout>
          <c:xMode val="edge"/>
          <c:yMode val="edge"/>
          <c:x val="8.3665472350849188E-4"/>
          <c:y val="5.08151239422293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300" baseline="0">
              <a:solidFill>
                <a:srgbClr val="444343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0240130466507"/>
          <c:y val="0.12071835743664448"/>
          <c:w val="0.88667893134432452"/>
          <c:h val="0.81605198911657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Multimodal!$G$26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BECF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CEC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436-A549-96A5-2E31BDE07130}"/>
              </c:ext>
            </c:extLst>
          </c:dPt>
          <c:cat>
            <c:strRef>
              <c:f>Multimodal!$L$25:$M$25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Multimodal!$L$26:$M$26</c:f>
              <c:numCache>
                <c:formatCode>_(* #,##0_);_(* \(#,##0\);_(* "-"??_);_(@_)</c:formatCode>
                <c:ptCount val="2"/>
                <c:pt idx="0">
                  <c:v>21857</c:v>
                </c:pt>
                <c:pt idx="1">
                  <c:v>28563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F-4D10-8A6E-9E63E4A9FC86}"/>
            </c:ext>
          </c:extLst>
        </c:ser>
        <c:ser>
          <c:idx val="1"/>
          <c:order val="1"/>
          <c:tx>
            <c:strRef>
              <c:f>Multimodal!$G$27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E2F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FE3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6-A549-96A5-2E31BDE07130}"/>
              </c:ext>
            </c:extLst>
          </c:dPt>
          <c:cat>
            <c:strRef>
              <c:f>Multimodal!$L$25:$M$25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Multimodal!$L$27:$M$27</c:f>
              <c:numCache>
                <c:formatCode>_(* #,##0_);_(* \(#,##0\);_(* "-"??_);_(@_)</c:formatCode>
                <c:ptCount val="2"/>
                <c:pt idx="0">
                  <c:v>21204</c:v>
                </c:pt>
                <c:pt idx="1">
                  <c:v>29617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F-4D10-8A6E-9E63E4A9FC86}"/>
            </c:ext>
          </c:extLst>
        </c:ser>
        <c:ser>
          <c:idx val="2"/>
          <c:order val="2"/>
          <c:tx>
            <c:strRef>
              <c:f>Multimodal!$G$28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AD9E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D8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36-A549-96A5-2E31BDE07130}"/>
              </c:ext>
            </c:extLst>
          </c:dPt>
          <c:cat>
            <c:strRef>
              <c:f>Multimodal!$L$25:$M$25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Multimodal!$L$28:$M$28</c:f>
              <c:numCache>
                <c:formatCode>_(* #,##0_);_(* \(#,##0\);_(* "-"??_);_(@_)</c:formatCode>
                <c:ptCount val="2"/>
                <c:pt idx="0">
                  <c:v>20830</c:v>
                </c:pt>
                <c:pt idx="1">
                  <c:v>28264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9F-4D10-8A6E-9E63E4A9F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377978496"/>
        <c:axId val="1390380448"/>
      </c:barChart>
      <c:catAx>
        <c:axId val="13779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90380448"/>
        <c:crosses val="autoZero"/>
        <c:auto val="1"/>
        <c:lblAlgn val="ctr"/>
        <c:lblOffset val="100"/>
        <c:noMultiLvlLbl val="0"/>
      </c:catAx>
      <c:valAx>
        <c:axId val="139038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797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4500502674981"/>
          <c:y val="0.12223769577130963"/>
          <c:w val="0.87786910389097539"/>
          <c:h val="0.75152812158800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SWITRS!$D$6</c:f>
              <c:strCache>
                <c:ptCount val="1"/>
                <c:pt idx="0">
                  <c:v>Pedestrian</c:v>
                </c:pt>
              </c:strCache>
            </c:strRef>
          </c:tx>
          <c:spPr>
            <a:solidFill>
              <a:srgbClr val="CA7F9B"/>
            </a:solidFill>
            <a:ln>
              <a:noFill/>
            </a:ln>
            <a:effectLst/>
          </c:spPr>
          <c:invertIfNegative val="0"/>
          <c:cat>
            <c:strRef>
              <c:f>SWITRS!$E$4:$T$4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SWITRS!$E$6:$T$6</c:f>
              <c:numCache>
                <c:formatCode>General</c:formatCode>
                <c:ptCount val="16"/>
                <c:pt idx="0">
                  <c:v>815</c:v>
                </c:pt>
                <c:pt idx="1">
                  <c:v>727</c:v>
                </c:pt>
                <c:pt idx="2">
                  <c:v>747</c:v>
                </c:pt>
                <c:pt idx="3">
                  <c:v>726</c:v>
                </c:pt>
                <c:pt idx="4">
                  <c:v>796</c:v>
                </c:pt>
                <c:pt idx="5">
                  <c:v>799</c:v>
                </c:pt>
                <c:pt idx="6" formatCode="#,##0">
                  <c:v>695</c:v>
                </c:pt>
                <c:pt idx="7" formatCode="#,##0">
                  <c:v>784</c:v>
                </c:pt>
                <c:pt idx="8" formatCode="#,##0">
                  <c:v>844</c:v>
                </c:pt>
                <c:pt idx="9" formatCode="#,##0">
                  <c:v>942</c:v>
                </c:pt>
                <c:pt idx="10" formatCode="#,##0">
                  <c:v>518</c:v>
                </c:pt>
                <c:pt idx="11" formatCode="#,##0">
                  <c:v>843</c:v>
                </c:pt>
                <c:pt idx="12" formatCode="#,##0">
                  <c:v>731</c:v>
                </c:pt>
                <c:pt idx="13" formatCode="#,##0">
                  <c:v>850</c:v>
                </c:pt>
                <c:pt idx="14" formatCode="#,##0">
                  <c:v>854</c:v>
                </c:pt>
                <c:pt idx="15" formatCode="#,##0">
                  <c:v>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B-4487-A30B-0825F0AD75CD}"/>
            </c:ext>
          </c:extLst>
        </c:ser>
        <c:ser>
          <c:idx val="1"/>
          <c:order val="1"/>
          <c:tx>
            <c:strRef>
              <c:f>SWITRS!$D$7</c:f>
              <c:strCache>
                <c:ptCount val="1"/>
                <c:pt idx="0">
                  <c:v>Bicycle</c:v>
                </c:pt>
              </c:strCache>
            </c:strRef>
          </c:tx>
          <c:spPr>
            <a:solidFill>
              <a:srgbClr val="F7CF3F"/>
            </a:solidFill>
            <a:ln>
              <a:noFill/>
            </a:ln>
            <a:effectLst/>
          </c:spPr>
          <c:invertIfNegative val="0"/>
          <c:cat>
            <c:strRef>
              <c:f>SWITRS!$E$4:$T$4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SWITRS!$E$7:$T$7</c:f>
              <c:numCache>
                <c:formatCode>General</c:formatCode>
                <c:ptCount val="16"/>
                <c:pt idx="0">
                  <c:v>311</c:v>
                </c:pt>
                <c:pt idx="1">
                  <c:v>316</c:v>
                </c:pt>
                <c:pt idx="2">
                  <c:v>343</c:v>
                </c:pt>
                <c:pt idx="3">
                  <c:v>343</c:v>
                </c:pt>
                <c:pt idx="4">
                  <c:v>451</c:v>
                </c:pt>
                <c:pt idx="5">
                  <c:v>468</c:v>
                </c:pt>
                <c:pt idx="6" formatCode="#,##0">
                  <c:v>531</c:v>
                </c:pt>
                <c:pt idx="7" formatCode="#,##0">
                  <c:v>599</c:v>
                </c:pt>
                <c:pt idx="8" formatCode="#,##0">
                  <c:v>630</c:v>
                </c:pt>
                <c:pt idx="9" formatCode="#,##0">
                  <c:v>658</c:v>
                </c:pt>
                <c:pt idx="10" formatCode="#,##0">
                  <c:v>454</c:v>
                </c:pt>
                <c:pt idx="11" formatCode="#,##0">
                  <c:v>657</c:v>
                </c:pt>
                <c:pt idx="12" formatCode="#,##0">
                  <c:v>574</c:v>
                </c:pt>
                <c:pt idx="13" formatCode="#,##0">
                  <c:v>566</c:v>
                </c:pt>
                <c:pt idx="14" formatCode="#,##0">
                  <c:v>562</c:v>
                </c:pt>
                <c:pt idx="15" formatCode="#,##0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1B-4487-A30B-0825F0AD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77993472"/>
        <c:axId val="1375617808"/>
      </c:barChart>
      <c:catAx>
        <c:axId val="13779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5617808"/>
        <c:crosses val="autoZero"/>
        <c:auto val="1"/>
        <c:lblAlgn val="ctr"/>
        <c:lblOffset val="100"/>
        <c:noMultiLvlLbl val="0"/>
      </c:catAx>
      <c:valAx>
        <c:axId val="137561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79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1115689677471749E-2"/>
          <c:w val="0.31171928015017686"/>
          <c:h val="6.4461736051999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402386660834E-2"/>
          <c:y val="0.11459787425454986"/>
          <c:w val="0.91613525975964416"/>
          <c:h val="0.75964494510581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SWITRS!$D$9</c:f>
              <c:strCache>
                <c:ptCount val="1"/>
                <c:pt idx="0">
                  <c:v>Pedestrian</c:v>
                </c:pt>
              </c:strCache>
            </c:strRef>
          </c:tx>
          <c:spPr>
            <a:solidFill>
              <a:srgbClr val="CA7F9B"/>
            </a:solidFill>
            <a:ln>
              <a:noFill/>
            </a:ln>
            <a:effectLst/>
          </c:spPr>
          <c:invertIfNegative val="0"/>
          <c:cat>
            <c:strRef>
              <c:f>SWITRS!$E$4:$T$4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SWITRS!$E$9:$T$9</c:f>
              <c:numCache>
                <c:formatCode>General</c:formatCode>
                <c:ptCount val="16"/>
                <c:pt idx="0">
                  <c:v>25</c:v>
                </c:pt>
                <c:pt idx="1">
                  <c:v>20</c:v>
                </c:pt>
                <c:pt idx="2">
                  <c:v>14</c:v>
                </c:pt>
                <c:pt idx="3">
                  <c:v>15</c:v>
                </c:pt>
                <c:pt idx="4">
                  <c:v>24</c:v>
                </c:pt>
                <c:pt idx="5">
                  <c:v>13</c:v>
                </c:pt>
                <c:pt idx="6" formatCode="#,##0">
                  <c:v>17</c:v>
                </c:pt>
                <c:pt idx="7" formatCode="#,##0">
                  <c:v>14</c:v>
                </c:pt>
                <c:pt idx="8" formatCode="#,##0">
                  <c:v>17</c:v>
                </c:pt>
                <c:pt idx="9" formatCode="#,##0">
                  <c:v>16</c:v>
                </c:pt>
                <c:pt idx="10" formatCode="#,##0">
                  <c:v>21</c:v>
                </c:pt>
                <c:pt idx="11" formatCode="#,##0">
                  <c:v>18</c:v>
                </c:pt>
                <c:pt idx="12" formatCode="#,##0">
                  <c:v>25</c:v>
                </c:pt>
                <c:pt idx="13" formatCode="#,##0">
                  <c:v>19</c:v>
                </c:pt>
                <c:pt idx="14" formatCode="#,##0">
                  <c:v>15</c:v>
                </c:pt>
                <c:pt idx="15" formatCode="#,##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C-452B-9C47-71194094E786}"/>
            </c:ext>
          </c:extLst>
        </c:ser>
        <c:ser>
          <c:idx val="1"/>
          <c:order val="1"/>
          <c:tx>
            <c:strRef>
              <c:f>SWITRS!$D$10</c:f>
              <c:strCache>
                <c:ptCount val="1"/>
                <c:pt idx="0">
                  <c:v>Bicycle</c:v>
                </c:pt>
              </c:strCache>
            </c:strRef>
          </c:tx>
          <c:spPr>
            <a:solidFill>
              <a:srgbClr val="F7CF3F"/>
            </a:solidFill>
            <a:ln>
              <a:noFill/>
            </a:ln>
            <a:effectLst/>
          </c:spPr>
          <c:invertIfNegative val="0"/>
          <c:cat>
            <c:strRef>
              <c:f>SWITRS!$E$4:$T$4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SWITRS!$E$10:$T$10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 formatCode="#,##0">
                  <c:v>1</c:v>
                </c:pt>
                <c:pt idx="7" formatCode="#,##0">
                  <c:v>1</c:v>
                </c:pt>
                <c:pt idx="8" formatCode="#,##0">
                  <c:v>4</c:v>
                </c:pt>
                <c:pt idx="9" formatCode="#,##0">
                  <c:v>2</c:v>
                </c:pt>
                <c:pt idx="10" formatCode="#,##0">
                  <c:v>4</c:v>
                </c:pt>
                <c:pt idx="11" formatCode="#,##0">
                  <c:v>2</c:v>
                </c:pt>
                <c:pt idx="12" formatCode="#,##0">
                  <c:v>4</c:v>
                </c:pt>
                <c:pt idx="13" formatCode="#,##0">
                  <c:v>4</c:v>
                </c:pt>
                <c:pt idx="14" formatCode="#,##0">
                  <c:v>2</c:v>
                </c:pt>
                <c:pt idx="15" formatCode="#,##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C-452B-9C47-71194094E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77993472"/>
        <c:axId val="1375617808"/>
      </c:barChart>
      <c:catAx>
        <c:axId val="13779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5617808"/>
        <c:crosses val="autoZero"/>
        <c:auto val="1"/>
        <c:lblAlgn val="ctr"/>
        <c:lblOffset val="100"/>
        <c:noMultiLvlLbl val="0"/>
      </c:catAx>
      <c:valAx>
        <c:axId val="137561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79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36318662027928E-4"/>
          <c:y val="1.1115392239046968E-2"/>
          <c:w val="0.30073344009973207"/>
          <c:h val="6.4461755440917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spc="300" baseline="0">
                <a:solidFill>
                  <a:srgbClr val="595959"/>
                </a:solidFill>
                <a:latin typeface="Franklin Gothic Medium" panose="020B0603020102020204" pitchFamily="34" charset="0"/>
              </a:defRPr>
            </a:pPr>
            <a:r>
              <a:rPr lang="en-US" sz="1600" spc="300" baseline="0" dirty="0">
                <a:solidFill>
                  <a:srgbClr val="595959"/>
                </a:solidFill>
                <a:latin typeface="Franklin Gothic Medium" panose="020B0603020102020204" pitchFamily="34" charset="0"/>
              </a:rPr>
              <a:t>DAILY VEHICLE MILES TRAVELED IN SAN FRANCISCO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065033972094772E-2"/>
          <c:y val="0.13894353369763207"/>
          <c:w val="0.90536770832110969"/>
          <c:h val="0.79204021628443988"/>
        </c:manualLayout>
      </c:layout>
      <c:lineChart>
        <c:grouping val="standard"/>
        <c:varyColors val="0"/>
        <c:ser>
          <c:idx val="0"/>
          <c:order val="0"/>
          <c:tx>
            <c:strRef>
              <c:f>VMT!$C$3</c:f>
              <c:strCache>
                <c:ptCount val="1"/>
                <c:pt idx="0">
                  <c:v>VMT</c:v>
                </c:pt>
              </c:strCache>
            </c:strRef>
          </c:tx>
          <c:spPr>
            <a:ln w="31750">
              <a:solidFill>
                <a:srgbClr val="8CBACA"/>
              </a:solidFill>
            </a:ln>
          </c:spPr>
          <c:marker>
            <c:symbol val="none"/>
          </c:marker>
          <c:cat>
            <c:numRef>
              <c:f>VMT!$B$4:$B$21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VMT!$D$4:$D$20</c:f>
              <c:numCache>
                <c:formatCode>_(* #,##0_);_(* \(#,##0\);_(* "-"??_);_(@_)</c:formatCode>
                <c:ptCount val="17"/>
                <c:pt idx="0">
                  <c:v>9580.51</c:v>
                </c:pt>
                <c:pt idx="1">
                  <c:v>9993.26</c:v>
                </c:pt>
                <c:pt idx="2">
                  <c:v>9938.43</c:v>
                </c:pt>
                <c:pt idx="3">
                  <c:v>9856.2000000000007</c:v>
                </c:pt>
                <c:pt idx="4">
                  <c:v>9096.8700000000008</c:v>
                </c:pt>
                <c:pt idx="5">
                  <c:v>9442.7000000000007</c:v>
                </c:pt>
                <c:pt idx="6">
                  <c:v>9502.5300000000007</c:v>
                </c:pt>
                <c:pt idx="7">
                  <c:v>9293.7999999999993</c:v>
                </c:pt>
                <c:pt idx="8">
                  <c:v>8800.3700000000008</c:v>
                </c:pt>
                <c:pt idx="9">
                  <c:v>8796.8700000000008</c:v>
                </c:pt>
                <c:pt idx="10">
                  <c:v>8373.4</c:v>
                </c:pt>
                <c:pt idx="11">
                  <c:v>9009.77</c:v>
                </c:pt>
                <c:pt idx="12">
                  <c:v>8991.06</c:v>
                </c:pt>
                <c:pt idx="13">
                  <c:v>8812.17</c:v>
                </c:pt>
                <c:pt idx="14">
                  <c:v>8843.86</c:v>
                </c:pt>
                <c:pt idx="15">
                  <c:v>9580.01</c:v>
                </c:pt>
                <c:pt idx="16">
                  <c:v>9648.73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7F-4D2D-AF4B-B8E3D59CA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861248"/>
        <c:axId val="56806208"/>
      </c:lineChart>
      <c:catAx>
        <c:axId val="11986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595959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56806208"/>
        <c:crosses val="autoZero"/>
        <c:auto val="1"/>
        <c:lblAlgn val="ctr"/>
        <c:lblOffset val="100"/>
        <c:noMultiLvlLbl val="0"/>
      </c:catAx>
      <c:valAx>
        <c:axId val="56806208"/>
        <c:scaling>
          <c:orientation val="minMax"/>
          <c:min val="5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 sz="800" spc="200" baseline="0">
                    <a:solidFill>
                      <a:srgbClr val="595959"/>
                    </a:solidFill>
                    <a:latin typeface="Franklin Gothic Medium" panose="020B0603020102020204" pitchFamily="34" charset="0"/>
                  </a:defRPr>
                </a:pPr>
                <a:r>
                  <a:rPr lang="en-US" sz="800" spc="200" baseline="0" dirty="0">
                    <a:solidFill>
                      <a:srgbClr val="595959"/>
                    </a:solidFill>
                    <a:latin typeface="Franklin Gothic Medium" panose="020B0603020102020204" pitchFamily="34" charset="0"/>
                  </a:rPr>
                  <a:t>VEHICLE MILES TRAVELED (IN 000'S)</a:t>
                </a:r>
              </a:p>
            </c:rich>
          </c:tx>
          <c:layout>
            <c:manualLayout>
              <c:xMode val="edge"/>
              <c:yMode val="edge"/>
              <c:x val="1.4903129657228018E-3"/>
              <c:y val="0.17312393327883194"/>
            </c:manualLayout>
          </c:layout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595959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119861248"/>
        <c:crosses val="autoZero"/>
        <c:crossBetween val="between"/>
        <c:minorUnit val="1000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Medium" panose="020B060302010202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spc="300" baseline="0">
                <a:solidFill>
                  <a:srgbClr val="595959"/>
                </a:solidFill>
                <a:latin typeface="Franklin Gothic Medium" panose="020B0603020102020204" pitchFamily="34" charset="0"/>
              </a:defRPr>
            </a:pPr>
            <a:r>
              <a:rPr lang="en-US" sz="1600" spc="300" baseline="0" dirty="0">
                <a:solidFill>
                  <a:srgbClr val="595959"/>
                </a:solidFill>
                <a:latin typeface="Franklin Gothic Medium" panose="020B0603020102020204" pitchFamily="34" charset="0"/>
              </a:rPr>
              <a:t>AVERAGE DAILY RIDERSHIP BETWEEN 2010 AND 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549667319900959E-2"/>
          <c:y val="0.13894353369763207"/>
          <c:w val="0.83740544726991095"/>
          <c:h val="0.80476628945971918"/>
        </c:manualLayout>
      </c:layout>
      <c:lineChart>
        <c:grouping val="standard"/>
        <c:varyColors val="0"/>
        <c:ser>
          <c:idx val="0"/>
          <c:order val="0"/>
          <c:tx>
            <c:strRef>
              <c:f>Transit_Ridership!$B$6</c:f>
              <c:strCache>
                <c:ptCount val="1"/>
                <c:pt idx="0">
                  <c:v>Muni</c:v>
                </c:pt>
              </c:strCache>
            </c:strRef>
          </c:tx>
          <c:spPr>
            <a:ln w="25400">
              <a:solidFill>
                <a:srgbClr val="FF8C6E"/>
              </a:solidFill>
            </a:ln>
          </c:spPr>
          <c:marker>
            <c:symbol val="none"/>
          </c:marker>
          <c:cat>
            <c:numRef>
              <c:f>Transit_Ridership!$C$5:$L$5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Transit_Ridership!$C$6:$L$6</c:f>
              <c:numCache>
                <c:formatCode>#,##0</c:formatCode>
                <c:ptCount val="10"/>
                <c:pt idx="0">
                  <c:v>676800</c:v>
                </c:pt>
                <c:pt idx="1">
                  <c:v>669800</c:v>
                </c:pt>
                <c:pt idx="2">
                  <c:v>701300</c:v>
                </c:pt>
                <c:pt idx="3">
                  <c:v>703300</c:v>
                </c:pt>
                <c:pt idx="4">
                  <c:v>705700</c:v>
                </c:pt>
                <c:pt idx="5">
                  <c:v>711000</c:v>
                </c:pt>
                <c:pt idx="6">
                  <c:v>726100</c:v>
                </c:pt>
                <c:pt idx="7">
                  <c:v>715700</c:v>
                </c:pt>
                <c:pt idx="8">
                  <c:v>711000</c:v>
                </c:pt>
                <c:pt idx="9">
                  <c:v>708300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A6-4C2A-8CC5-BEEA4FECAF61}"/>
            </c:ext>
          </c:extLst>
        </c:ser>
        <c:ser>
          <c:idx val="1"/>
          <c:order val="1"/>
          <c:tx>
            <c:strRef>
              <c:f>Transit_Ridership!$B$7</c:f>
              <c:strCache>
                <c:ptCount val="1"/>
                <c:pt idx="0">
                  <c:v>BART</c:v>
                </c:pt>
              </c:strCache>
            </c:strRef>
          </c:tx>
          <c:spPr>
            <a:ln w="25400">
              <a:solidFill>
                <a:srgbClr val="8CBACA"/>
              </a:solidFill>
            </a:ln>
          </c:spPr>
          <c:marker>
            <c:symbol val="none"/>
          </c:marker>
          <c:cat>
            <c:numRef>
              <c:f>Transit_Ridership!$C$5:$L$5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Transit_Ridership!$C$7:$L$7</c:f>
              <c:numCache>
                <c:formatCode>#,##0</c:formatCode>
                <c:ptCount val="10"/>
                <c:pt idx="0">
                  <c:v>334983.93145161291</c:v>
                </c:pt>
                <c:pt idx="1">
                  <c:v>345256.06800000003</c:v>
                </c:pt>
                <c:pt idx="2">
                  <c:v>366564.804</c:v>
                </c:pt>
                <c:pt idx="3">
                  <c:v>392292.85020242917</c:v>
                </c:pt>
                <c:pt idx="4">
                  <c:v>399145</c:v>
                </c:pt>
                <c:pt idx="5">
                  <c:v>423119.8699186992</c:v>
                </c:pt>
                <c:pt idx="6">
                  <c:v>433394.09638554219</c:v>
                </c:pt>
                <c:pt idx="7">
                  <c:v>423395.48790322582</c:v>
                </c:pt>
                <c:pt idx="8">
                  <c:v>414166</c:v>
                </c:pt>
                <c:pt idx="9">
                  <c:v>410774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A6-4C2A-8CC5-BEEA4FECAF61}"/>
            </c:ext>
          </c:extLst>
        </c:ser>
        <c:ser>
          <c:idx val="2"/>
          <c:order val="2"/>
          <c:tx>
            <c:strRef>
              <c:f>Transit_Ridership!$B$8</c:f>
              <c:strCache>
                <c:ptCount val="1"/>
                <c:pt idx="0">
                  <c:v>Caltrain</c:v>
                </c:pt>
              </c:strCache>
            </c:strRef>
          </c:tx>
          <c:spPr>
            <a:ln w="25400">
              <a:solidFill>
                <a:srgbClr val="595959"/>
              </a:solidFill>
            </a:ln>
          </c:spPr>
          <c:marker>
            <c:symbol val="none"/>
          </c:marker>
          <c:cat>
            <c:numRef>
              <c:f>Transit_Ridership!$C$5:$L$5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Transit_Ridership!$C$8:$L$8</c:f>
              <c:numCache>
                <c:formatCode>#,##0</c:formatCode>
                <c:ptCount val="10"/>
                <c:pt idx="0">
                  <c:v>34120</c:v>
                </c:pt>
                <c:pt idx="1">
                  <c:v>37779</c:v>
                </c:pt>
                <c:pt idx="2">
                  <c:v>42354</c:v>
                </c:pt>
                <c:pt idx="3">
                  <c:v>47060</c:v>
                </c:pt>
                <c:pt idx="4">
                  <c:v>52611</c:v>
                </c:pt>
                <c:pt idx="5">
                  <c:v>58245</c:v>
                </c:pt>
                <c:pt idx="6">
                  <c:v>62416</c:v>
                </c:pt>
                <c:pt idx="7">
                  <c:v>64114</c:v>
                </c:pt>
                <c:pt idx="8">
                  <c:v>65095</c:v>
                </c:pt>
                <c:pt idx="9">
                  <c:v>63597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A6-4C2A-8CC5-BEEA4FECA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429888"/>
        <c:axId val="106202816"/>
      </c:lineChart>
      <c:catAx>
        <c:axId val="1074298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Franklin Gothic Book" panose="020B0503020102020204" pitchFamily="34" charset="0"/>
              </a:defRPr>
            </a:pPr>
            <a:endParaRPr lang="en-US"/>
          </a:p>
        </c:txPr>
        <c:crossAx val="106202816"/>
        <c:crosses val="autoZero"/>
        <c:auto val="1"/>
        <c:lblAlgn val="ctr"/>
        <c:lblOffset val="100"/>
        <c:noMultiLvlLbl val="0"/>
      </c:catAx>
      <c:valAx>
        <c:axId val="106202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Franklin Gothic Book" panose="020B0503020102020204" pitchFamily="34" charset="0"/>
              </a:defRPr>
            </a:pPr>
            <a:endParaRPr lang="en-US"/>
          </a:p>
        </c:txPr>
        <c:crossAx val="1074298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53251871890738E-2"/>
          <c:y val="1.9117930401469686E-2"/>
          <c:w val="0.91634674812810923"/>
          <c:h val="0.91753897106040583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overall_trends!$C$23</c:f>
              <c:strCache>
                <c:ptCount val="1"/>
                <c:pt idx="0">
                  <c:v>Transit Speed AM</c:v>
                </c:pt>
              </c:strCache>
            </c:strRef>
          </c:tx>
          <c:spPr>
            <a:ln w="44450" cap="rnd">
              <a:solidFill>
                <a:srgbClr val="BAD9EC"/>
              </a:solidFill>
              <a:round/>
            </a:ln>
            <a:effectLst/>
          </c:spPr>
          <c:marker>
            <c:symbol val="none"/>
          </c:marker>
          <c:cat>
            <c:numRef>
              <c:f>overall_trends!$B$24:$B$28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overall_trends!$C$24:$C$28</c:f>
              <c:numCache>
                <c:formatCode>0.0</c:formatCode>
                <c:ptCount val="5"/>
                <c:pt idx="0">
                  <c:v>8.5369848503334698</c:v>
                </c:pt>
                <c:pt idx="1">
                  <c:v>8.2533955212767207</c:v>
                </c:pt>
                <c:pt idx="2">
                  <c:v>8.2644476728014808</c:v>
                </c:pt>
                <c:pt idx="3">
                  <c:v>8.1289597505858104</c:v>
                </c:pt>
                <c:pt idx="4">
                  <c:v>8.4425311291369596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EE-F24E-9A30-1D9AA1533CE3}"/>
            </c:ext>
          </c:extLst>
        </c:ser>
        <c:ser>
          <c:idx val="1"/>
          <c:order val="1"/>
          <c:tx>
            <c:strRef>
              <c:f>overall_trends!$D$23</c:f>
              <c:strCache>
                <c:ptCount val="1"/>
                <c:pt idx="0">
                  <c:v>Transit Speed PM</c:v>
                </c:pt>
              </c:strCache>
            </c:strRef>
          </c:tx>
          <c:spPr>
            <a:ln w="44450" cap="rnd">
              <a:solidFill>
                <a:srgbClr val="D5D75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overall_trends!$B$24:$B$28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overall_trends!$D$24:$D$28</c:f>
              <c:numCache>
                <c:formatCode>0.0</c:formatCode>
                <c:ptCount val="5"/>
                <c:pt idx="0">
                  <c:v>7.8160580562194797</c:v>
                </c:pt>
                <c:pt idx="1">
                  <c:v>7.5488869670919803</c:v>
                </c:pt>
                <c:pt idx="2">
                  <c:v>7.3995366091693997</c:v>
                </c:pt>
                <c:pt idx="3">
                  <c:v>7.3380498682446902</c:v>
                </c:pt>
                <c:pt idx="4">
                  <c:v>7.6043390989153101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EE-F24E-9A30-1D9AA1533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  <c:majorUnit val="1"/>
        <c:min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43689538906289"/>
          <c:y val="0.70114618596349454"/>
          <c:w val="0.36774253737705609"/>
          <c:h val="0.1684990702164816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52384270199424E-2"/>
          <c:y val="1.8009525904491036E-2"/>
          <c:w val="0.90534761572980049"/>
          <c:h val="0.92231983244983251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overall_trends!$C$38</c:f>
              <c:strCache>
                <c:ptCount val="1"/>
                <c:pt idx="0">
                  <c:v>Variability AM</c:v>
                </c:pt>
              </c:strCache>
            </c:strRef>
          </c:tx>
          <c:spPr>
            <a:ln w="31750" cap="rnd">
              <a:solidFill>
                <a:srgbClr val="BAD9EC"/>
              </a:solidFill>
              <a:round/>
            </a:ln>
            <a:effectLst/>
          </c:spPr>
          <c:marker>
            <c:symbol val="none"/>
          </c:marker>
          <c:cat>
            <c:numRef>
              <c:f>overall_trends!$B$39:$B$43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overall_trends!$C$39:$C$43</c:f>
              <c:numCache>
                <c:formatCode>0%</c:formatCode>
                <c:ptCount val="5"/>
                <c:pt idx="0">
                  <c:v>0.29251086164199597</c:v>
                </c:pt>
                <c:pt idx="1">
                  <c:v>0.160261115097628</c:v>
                </c:pt>
                <c:pt idx="2">
                  <c:v>0.15879036890416701</c:v>
                </c:pt>
                <c:pt idx="3">
                  <c:v>0.158862661345583</c:v>
                </c:pt>
                <c:pt idx="4">
                  <c:v>0.21324519807474601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9-1D43-8A32-EAF657C7DD93}"/>
            </c:ext>
          </c:extLst>
        </c:ser>
        <c:ser>
          <c:idx val="1"/>
          <c:order val="1"/>
          <c:tx>
            <c:strRef>
              <c:f>overall_trends!$D$38</c:f>
              <c:strCache>
                <c:ptCount val="1"/>
                <c:pt idx="0">
                  <c:v>Variability PM</c:v>
                </c:pt>
              </c:strCache>
            </c:strRef>
          </c:tx>
          <c:spPr>
            <a:ln w="31750" cap="rnd">
              <a:solidFill>
                <a:srgbClr val="D5D75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overall_trends!$B$39:$B$43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overall_trends!$D$39:$D$43</c:f>
              <c:numCache>
                <c:formatCode>0%</c:formatCode>
                <c:ptCount val="5"/>
                <c:pt idx="0">
                  <c:v>0.30807349819048196</c:v>
                </c:pt>
                <c:pt idx="1">
                  <c:v>0.159851200601375</c:v>
                </c:pt>
                <c:pt idx="2">
                  <c:v>0.18119826523772498</c:v>
                </c:pt>
                <c:pt idx="3">
                  <c:v>0.178887623495566</c:v>
                </c:pt>
                <c:pt idx="4">
                  <c:v>0.208679316769249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79-1D43-8A32-EAF657C7D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44100350319868"/>
          <c:y val="3.4067539746405824E-3"/>
          <c:w val="0.32875400139348376"/>
          <c:h val="0.1690253627740258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304653102982"/>
          <c:y val="1.9264613460007265E-2"/>
          <c:w val="0.8955695346897018"/>
          <c:h val="0.92236869382827458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overall_trends!$C$50</c:f>
              <c:strCache>
                <c:ptCount val="1"/>
                <c:pt idx="0">
                  <c:v>Ratio AM</c:v>
                </c:pt>
              </c:strCache>
            </c:strRef>
          </c:tx>
          <c:spPr>
            <a:ln w="31750" cap="rnd">
              <a:solidFill>
                <a:srgbClr val="BAD9EC"/>
              </a:solidFill>
              <a:round/>
            </a:ln>
            <a:effectLst/>
          </c:spPr>
          <c:marker>
            <c:symbol val="none"/>
          </c:marker>
          <c:cat>
            <c:numRef>
              <c:f>overall_trends!$B$51:$B$55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overall_trends!$C$51:$C$55</c:f>
              <c:numCache>
                <c:formatCode>0.00</c:formatCode>
                <c:ptCount val="5"/>
                <c:pt idx="0">
                  <c:v>2.0567272235412801</c:v>
                </c:pt>
                <c:pt idx="1">
                  <c:v>2.0745034894051</c:v>
                </c:pt>
                <c:pt idx="2">
                  <c:v>1.7664181819977101</c:v>
                </c:pt>
                <c:pt idx="3">
                  <c:v>1.66718203029979</c:v>
                </c:pt>
                <c:pt idx="4">
                  <c:v>1.5792970229824901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EB-724F-A90F-60A5B120B90F}"/>
            </c:ext>
          </c:extLst>
        </c:ser>
        <c:ser>
          <c:idx val="1"/>
          <c:order val="1"/>
          <c:tx>
            <c:strRef>
              <c:f>overall_trends!$D$50</c:f>
              <c:strCache>
                <c:ptCount val="1"/>
                <c:pt idx="0">
                  <c:v>Ratio PM</c:v>
                </c:pt>
              </c:strCache>
            </c:strRef>
          </c:tx>
          <c:spPr>
            <a:ln w="31750" cap="rnd">
              <a:solidFill>
                <a:srgbClr val="D5D75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overall_trends!$B$51:$B$55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overall_trends!$D$51:$D$55</c:f>
              <c:numCache>
                <c:formatCode>0.00</c:formatCode>
                <c:ptCount val="5"/>
                <c:pt idx="0">
                  <c:v>2.1282916468078601</c:v>
                </c:pt>
                <c:pt idx="1">
                  <c:v>2.1163197090613601</c:v>
                </c:pt>
                <c:pt idx="2">
                  <c:v>1.7216517321876901</c:v>
                </c:pt>
                <c:pt idx="3">
                  <c:v>1.6602891814270999</c:v>
                </c:pt>
                <c:pt idx="4">
                  <c:v>1.6047020383713799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EB-724F-A90F-60A5B120B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69120593375679"/>
          <c:y val="1.5367172426125804E-3"/>
          <c:w val="0.28060872195138753"/>
          <c:h val="0.1467468928068931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09952094384626E-2"/>
          <c:y val="2.031534731220281E-2"/>
          <c:w val="0.91349004790561539"/>
          <c:h val="0.91237417401097565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overall_trends!$C$4</c:f>
              <c:strCache>
                <c:ptCount val="1"/>
                <c:pt idx="0">
                  <c:v>Arterial AM</c:v>
                </c:pt>
              </c:strCache>
            </c:strRef>
          </c:tx>
          <c:spPr>
            <a:ln w="28575" cap="rnd">
              <a:solidFill>
                <a:srgbClr val="8CBAC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overall_trends!$C$8:$C$11</c:f>
              <c:numCache>
                <c:formatCode>0.0</c:formatCode>
                <c:ptCount val="4"/>
                <c:pt idx="0">
                  <c:v>17.5582491486403</c:v>
                </c:pt>
                <c:pt idx="1">
                  <c:v>17.121697808328999</c:v>
                </c:pt>
                <c:pt idx="2">
                  <c:v>14.598470633405199</c:v>
                </c:pt>
                <c:pt idx="3">
                  <c:v>13.552455621206899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CE-4F41-922C-9805E9980CAE}"/>
            </c:ext>
          </c:extLst>
        </c:ser>
        <c:ser>
          <c:idx val="1"/>
          <c:order val="1"/>
          <c:tx>
            <c:strRef>
              <c:f>overall_trends!$D$4</c:f>
              <c:strCache>
                <c:ptCount val="1"/>
                <c:pt idx="0">
                  <c:v>Arterial PM</c:v>
                </c:pt>
              </c:strCache>
            </c:strRef>
          </c:tx>
          <c:spPr>
            <a:ln w="28575" cap="rnd">
              <a:solidFill>
                <a:srgbClr val="D4D75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overall_trends!$D$8:$D$11</c:f>
              <c:numCache>
                <c:formatCode>0.0</c:formatCode>
                <c:ptCount val="4"/>
                <c:pt idx="0">
                  <c:v>16.634851072017199</c:v>
                </c:pt>
                <c:pt idx="1">
                  <c:v>15.9758582699332</c:v>
                </c:pt>
                <c:pt idx="2">
                  <c:v>12.7394250205628</c:v>
                </c:pt>
                <c:pt idx="3">
                  <c:v>12.183284809019201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CE-4F41-922C-9805E9980CAE}"/>
            </c:ext>
          </c:extLst>
        </c:ser>
        <c:ser>
          <c:idx val="2"/>
          <c:order val="2"/>
          <c:tx>
            <c:strRef>
              <c:f>overall_trends!$E$4</c:f>
              <c:strCache>
                <c:ptCount val="1"/>
                <c:pt idx="0">
                  <c:v>Freeway AM</c:v>
                </c:pt>
              </c:strCache>
            </c:strRef>
          </c:tx>
          <c:spPr>
            <a:ln w="28575" cap="rnd">
              <a:solidFill>
                <a:srgbClr val="8CB8CA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overall_trends!$E$8:$E$11</c:f>
              <c:numCache>
                <c:formatCode>0.0</c:formatCode>
                <c:ptCount val="4"/>
                <c:pt idx="0">
                  <c:v>43.858682026612598</c:v>
                </c:pt>
                <c:pt idx="1">
                  <c:v>39.206891776625397</c:v>
                </c:pt>
                <c:pt idx="2">
                  <c:v>38.753496592017399</c:v>
                </c:pt>
                <c:pt idx="3">
                  <c:v>35.797899202557701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CE-4F41-922C-9805E9980CAE}"/>
            </c:ext>
          </c:extLst>
        </c:ser>
        <c:ser>
          <c:idx val="3"/>
          <c:order val="3"/>
          <c:tx>
            <c:strRef>
              <c:f>overall_trends!$F$4</c:f>
              <c:strCache>
                <c:ptCount val="1"/>
                <c:pt idx="0">
                  <c:v>Freeway PM</c:v>
                </c:pt>
              </c:strCache>
            </c:strRef>
          </c:tx>
          <c:spPr>
            <a:ln w="28575" cap="rnd">
              <a:solidFill>
                <a:srgbClr val="D7D8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overall_trends!$B$8:$B$11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overall_trends!$F$8:$F$11</c:f>
              <c:numCache>
                <c:formatCode>0.0</c:formatCode>
                <c:ptCount val="4"/>
                <c:pt idx="0">
                  <c:v>31.161541961725099</c:v>
                </c:pt>
                <c:pt idx="1">
                  <c:v>29.347749500080599</c:v>
                </c:pt>
                <c:pt idx="2">
                  <c:v>26.193084860063099</c:v>
                </c:pt>
                <c:pt idx="3">
                  <c:v>26.353817311855199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CE-4F41-922C-9805E9980CAE}"/>
            </c:ext>
          </c:extLst>
        </c:ser>
        <c:ser>
          <c:idx val="4"/>
          <c:order val="4"/>
          <c:tx>
            <c:v>Arterial AM</c:v>
          </c:tx>
          <c:spPr>
            <a:ln w="28575" cap="rnd">
              <a:solidFill>
                <a:srgbClr val="8CBACA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overall_trends!$C$19:$C$23</c:f>
              <c:numCache>
                <c:formatCode>General</c:formatCode>
                <c:ptCount val="5"/>
                <c:pt idx="3">
                  <c:v>14</c:v>
                </c:pt>
                <c:pt idx="4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CE-4F41-922C-9805E9980CAE}"/>
            </c:ext>
          </c:extLst>
        </c:ser>
        <c:ser>
          <c:idx val="5"/>
          <c:order val="5"/>
          <c:tx>
            <c:v>Arterial PM</c:v>
          </c:tx>
          <c:spPr>
            <a:ln w="28575" cap="rnd">
              <a:solidFill>
                <a:srgbClr val="D4D757">
                  <a:alpha val="7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D4D75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95-BD4F-8DBD-980F6C435364}"/>
              </c:ext>
            </c:extLst>
          </c:dPt>
          <c:val>
            <c:numRef>
              <c:f>overall_trends!$D$19:$D$23</c:f>
              <c:numCache>
                <c:formatCode>General</c:formatCode>
                <c:ptCount val="5"/>
                <c:pt idx="3">
                  <c:v>12.8</c:v>
                </c:pt>
                <c:pt idx="4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CE-4F41-922C-9805E9980CAE}"/>
            </c:ext>
          </c:extLst>
        </c:ser>
        <c:ser>
          <c:idx val="6"/>
          <c:order val="6"/>
          <c:tx>
            <c:v>Freeway AM</c:v>
          </c:tx>
          <c:spPr>
            <a:ln w="28575" cap="rnd">
              <a:solidFill>
                <a:srgbClr val="8CB8CA">
                  <a:alpha val="7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overall_trends!$E$19:$E$23</c:f>
              <c:numCache>
                <c:formatCode>General</c:formatCode>
                <c:ptCount val="5"/>
                <c:pt idx="3">
                  <c:v>31.8</c:v>
                </c:pt>
                <c:pt idx="4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CE-4F41-922C-9805E9980CAE}"/>
            </c:ext>
          </c:extLst>
        </c:ser>
        <c:ser>
          <c:idx val="7"/>
          <c:order val="7"/>
          <c:tx>
            <c:v>Freeway PM</c:v>
          </c:tx>
          <c:spPr>
            <a:ln w="28575" cap="rnd">
              <a:solidFill>
                <a:srgbClr val="D7D860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D7D860">
                    <a:alpha val="70000"/>
                  </a:srgb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ACE-4F41-922C-9805E9980CAE}"/>
              </c:ext>
            </c:extLst>
          </c:dPt>
          <c:val>
            <c:numRef>
              <c:f>overall_trends!$F$19:$F$23</c:f>
              <c:numCache>
                <c:formatCode>General</c:formatCode>
                <c:ptCount val="5"/>
                <c:pt idx="3">
                  <c:v>24.4</c:v>
                </c:pt>
                <c:pt idx="4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ACE-4F41-922C-9805E9980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44771078889007454"/>
          <c:y val="3.9820377885979752E-2"/>
          <c:w val="0.51663921031145632"/>
          <c:h val="0.1307750237012485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53251871890738E-2"/>
          <c:y val="1.9117930401469686E-2"/>
          <c:w val="0.91634674812810923"/>
          <c:h val="0.91753897106040583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overall_trends!$C$23</c:f>
              <c:strCache>
                <c:ptCount val="1"/>
                <c:pt idx="0">
                  <c:v>Transit Speed AM</c:v>
                </c:pt>
              </c:strCache>
            </c:strRef>
          </c:tx>
          <c:spPr>
            <a:ln w="44450" cap="rnd">
              <a:solidFill>
                <a:srgbClr val="BAD9EC"/>
              </a:solidFill>
              <a:round/>
            </a:ln>
            <a:effectLst/>
          </c:spPr>
          <c:marker>
            <c:symbol val="none"/>
          </c:marker>
          <c:cat>
            <c:numRef>
              <c:f>overall_trends!$B$24:$B$28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overall_trends!$C$24:$C$28</c:f>
              <c:numCache>
                <c:formatCode>0.0</c:formatCode>
                <c:ptCount val="5"/>
                <c:pt idx="0">
                  <c:v>8.5369848503334698</c:v>
                </c:pt>
                <c:pt idx="1">
                  <c:v>8.2533955212767207</c:v>
                </c:pt>
                <c:pt idx="2">
                  <c:v>8.2644476728014808</c:v>
                </c:pt>
                <c:pt idx="3">
                  <c:v>8.1289597505858104</c:v>
                </c:pt>
                <c:pt idx="4">
                  <c:v>8.4425311291369596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C7-4BD0-8745-A164EAA82E44}"/>
            </c:ext>
          </c:extLst>
        </c:ser>
        <c:ser>
          <c:idx val="1"/>
          <c:order val="1"/>
          <c:tx>
            <c:strRef>
              <c:f>overall_trends!$D$23</c:f>
              <c:strCache>
                <c:ptCount val="1"/>
                <c:pt idx="0">
                  <c:v>Transit Speed PM</c:v>
                </c:pt>
              </c:strCache>
            </c:strRef>
          </c:tx>
          <c:spPr>
            <a:ln w="44450" cap="rnd">
              <a:solidFill>
                <a:srgbClr val="D5D75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overall_trends!$B$24:$B$28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overall_trends!$D$24:$D$28</c:f>
              <c:numCache>
                <c:formatCode>0.0</c:formatCode>
                <c:ptCount val="5"/>
                <c:pt idx="0">
                  <c:v>7.8160580562194797</c:v>
                </c:pt>
                <c:pt idx="1">
                  <c:v>7.5488869670919803</c:v>
                </c:pt>
                <c:pt idx="2">
                  <c:v>7.3995366091693997</c:v>
                </c:pt>
                <c:pt idx="3">
                  <c:v>7.3380498682446902</c:v>
                </c:pt>
                <c:pt idx="4">
                  <c:v>7.6043390989153101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C7-4BD0-8745-A164EAA82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  <c:majorUnit val="1"/>
        <c:min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78113823115196"/>
          <c:y val="0.74186351747651214"/>
          <c:w val="0.37218203187533561"/>
          <c:h val="0.1134080518161036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2810293831194"/>
          <c:y val="1.8009525904491036E-2"/>
          <c:w val="0.89297189706168811"/>
          <c:h val="0.92231983244983251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overall_trends!$C$38</c:f>
              <c:strCache>
                <c:ptCount val="1"/>
                <c:pt idx="0">
                  <c:v>Variability AM</c:v>
                </c:pt>
              </c:strCache>
            </c:strRef>
          </c:tx>
          <c:spPr>
            <a:ln w="31750" cap="rnd">
              <a:solidFill>
                <a:srgbClr val="BAD9EC"/>
              </a:solidFill>
              <a:round/>
            </a:ln>
            <a:effectLst/>
          </c:spPr>
          <c:marker>
            <c:symbol val="none"/>
          </c:marker>
          <c:cat>
            <c:numRef>
              <c:f>overall_trends!$B$39:$B$43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overall_trends!$C$39:$C$43</c:f>
              <c:numCache>
                <c:formatCode>0%</c:formatCode>
                <c:ptCount val="5"/>
                <c:pt idx="0">
                  <c:v>0.29251086164199597</c:v>
                </c:pt>
                <c:pt idx="1">
                  <c:v>0.160261115097628</c:v>
                </c:pt>
                <c:pt idx="2">
                  <c:v>0.15879036890416701</c:v>
                </c:pt>
                <c:pt idx="3">
                  <c:v>0.158862661345583</c:v>
                </c:pt>
                <c:pt idx="4">
                  <c:v>0.21324519807474601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6B-4AAF-A8CD-9FE678324E60}"/>
            </c:ext>
          </c:extLst>
        </c:ser>
        <c:ser>
          <c:idx val="1"/>
          <c:order val="1"/>
          <c:tx>
            <c:strRef>
              <c:f>overall_trends!$D$38</c:f>
              <c:strCache>
                <c:ptCount val="1"/>
                <c:pt idx="0">
                  <c:v>Variability PM</c:v>
                </c:pt>
              </c:strCache>
            </c:strRef>
          </c:tx>
          <c:spPr>
            <a:ln w="31750" cap="rnd">
              <a:solidFill>
                <a:srgbClr val="D5D75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overall_trends!$B$39:$B$43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overall_trends!$D$39:$D$43</c:f>
              <c:numCache>
                <c:formatCode>0%</c:formatCode>
                <c:ptCount val="5"/>
                <c:pt idx="0">
                  <c:v>0.30807349819048196</c:v>
                </c:pt>
                <c:pt idx="1">
                  <c:v>0.159851200601375</c:v>
                </c:pt>
                <c:pt idx="2">
                  <c:v>0.18119826523772498</c:v>
                </c:pt>
                <c:pt idx="3">
                  <c:v>0.178887623495566</c:v>
                </c:pt>
                <c:pt idx="4">
                  <c:v>0.208679316769249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6B-4AAF-A8CD-9FE678324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56240984082854"/>
          <c:y val="7.8870203980746262E-2"/>
          <c:w val="0.36278720801726699"/>
          <c:h val="0.1354538602209271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4985012201492E-2"/>
          <c:y val="1.7876684067954722E-2"/>
          <c:w val="0.90485014987798496"/>
          <c:h val="0.92289281677904467"/>
        </c:manualLayout>
      </c:layout>
      <c:lineChart>
        <c:grouping val="standard"/>
        <c:varyColors val="0"/>
        <c:ser>
          <c:idx val="0"/>
          <c:order val="0"/>
          <c:tx>
            <c:strRef>
              <c:f>overall_trends!$C$50</c:f>
              <c:strCache>
                <c:ptCount val="1"/>
                <c:pt idx="0">
                  <c:v>Ratio AM</c:v>
                </c:pt>
              </c:strCache>
            </c:strRef>
          </c:tx>
          <c:spPr>
            <a:ln w="31750" cap="rnd">
              <a:solidFill>
                <a:srgbClr val="BAD9EC"/>
              </a:solidFill>
              <a:round/>
            </a:ln>
            <a:effectLst/>
          </c:spPr>
          <c:marker>
            <c:symbol val="none"/>
          </c:marker>
          <c:cat>
            <c:numRef>
              <c:f>overall_trends!$B$51:$B$55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overall_trends!$C$51:$C$55</c:f>
              <c:numCache>
                <c:formatCode>0.00</c:formatCode>
                <c:ptCount val="5"/>
                <c:pt idx="0">
                  <c:v>2.0567272235412801</c:v>
                </c:pt>
                <c:pt idx="1">
                  <c:v>2.0745034894051</c:v>
                </c:pt>
                <c:pt idx="2">
                  <c:v>1.7664181819977101</c:v>
                </c:pt>
                <c:pt idx="3">
                  <c:v>1.66718203029979</c:v>
                </c:pt>
                <c:pt idx="4">
                  <c:v>1.5792970229824901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E-48E2-BA8F-9243A2E2FFBC}"/>
            </c:ext>
          </c:extLst>
        </c:ser>
        <c:ser>
          <c:idx val="1"/>
          <c:order val="1"/>
          <c:tx>
            <c:strRef>
              <c:f>overall_trends!$D$50</c:f>
              <c:strCache>
                <c:ptCount val="1"/>
                <c:pt idx="0">
                  <c:v>Ratio PM</c:v>
                </c:pt>
              </c:strCache>
            </c:strRef>
          </c:tx>
          <c:spPr>
            <a:ln w="31750" cap="rnd">
              <a:solidFill>
                <a:srgbClr val="D5D75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overall_trends!$B$51:$B$55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</c:numCache>
            </c:numRef>
          </c:cat>
          <c:val>
            <c:numRef>
              <c:f>overall_trends!$D$51:$D$55</c:f>
              <c:numCache>
                <c:formatCode>0.00</c:formatCode>
                <c:ptCount val="5"/>
                <c:pt idx="0">
                  <c:v>2.1282916468078601</c:v>
                </c:pt>
                <c:pt idx="1">
                  <c:v>2.1163197090613601</c:v>
                </c:pt>
                <c:pt idx="2">
                  <c:v>1.7216517321876901</c:v>
                </c:pt>
                <c:pt idx="3">
                  <c:v>1.6602891814270999</c:v>
                </c:pt>
                <c:pt idx="4">
                  <c:v>1.6047020383713799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E-48E2-BA8F-9243A2E2F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811423"/>
        <c:axId val="1239112783"/>
      </c:lineChart>
      <c:catAx>
        <c:axId val="22281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112783"/>
        <c:crosses val="autoZero"/>
        <c:auto val="1"/>
        <c:lblAlgn val="ctr"/>
        <c:lblOffset val="100"/>
        <c:noMultiLvlLbl val="0"/>
      </c:catAx>
      <c:valAx>
        <c:axId val="12391127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81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28022041207956"/>
          <c:y val="0.10006242893727353"/>
          <c:w val="0.28060872195138753"/>
          <c:h val="0.1974337721954796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2920937143172"/>
          <c:y val="2.0381146636953468E-2"/>
          <c:w val="0.84877078264395778"/>
          <c:h val="0.9108953387055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ADT!$N$3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BECF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CEC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BA-3946-9B71-37E49A09294C}"/>
              </c:ext>
            </c:extLst>
          </c:dPt>
          <c:cat>
            <c:strRef>
              <c:f>ADT!$O$2:$P$2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ADT!$O$3:$P$3</c:f>
              <c:numCache>
                <c:formatCode>_(* #,##0_);_(* \(#,##0\);_(* "-"??_);_(@_)</c:formatCode>
                <c:ptCount val="2"/>
                <c:pt idx="0">
                  <c:v>99485.083333333212</c:v>
                </c:pt>
                <c:pt idx="1">
                  <c:v>103803.49999999985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E-409E-8FFD-AE1B323FF4ED}"/>
            </c:ext>
          </c:extLst>
        </c:ser>
        <c:ser>
          <c:idx val="1"/>
          <c:order val="1"/>
          <c:tx>
            <c:strRef>
              <c:f>ADT!$N$4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E2F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FE3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A-3946-9B71-37E49A09294C}"/>
              </c:ext>
            </c:extLst>
          </c:dPt>
          <c:cat>
            <c:strRef>
              <c:f>ADT!$O$2:$P$2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ADT!$O$4:$P$4</c:f>
              <c:numCache>
                <c:formatCode>_(* #,##0_);_(* \(#,##0\);_(* "-"??_);_(@_)</c:formatCode>
                <c:ptCount val="2"/>
                <c:pt idx="0">
                  <c:v>95913.999999999854</c:v>
                </c:pt>
                <c:pt idx="1">
                  <c:v>100662.49999999984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E-409E-8FFD-AE1B323FF4ED}"/>
            </c:ext>
          </c:extLst>
        </c:ser>
        <c:ser>
          <c:idx val="2"/>
          <c:order val="2"/>
          <c:tx>
            <c:strRef>
              <c:f>ADT!$N$5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AD9E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D8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BA-3946-9B71-37E49A09294C}"/>
              </c:ext>
            </c:extLst>
          </c:dPt>
          <c:cat>
            <c:strRef>
              <c:f>ADT!$O$2:$P$2</c:f>
              <c:strCache>
                <c:ptCount val="2"/>
                <c:pt idx="0">
                  <c:v>AM</c:v>
                </c:pt>
                <c:pt idx="1">
                  <c:v>PM</c:v>
                </c:pt>
              </c:strCache>
            </c:strRef>
          </c:cat>
          <c:val>
            <c:numRef>
              <c:f>ADT!$O$5:$P$5</c:f>
              <c:numCache>
                <c:formatCode>_(* #,##0_);_(* \(#,##0\);_(* "-"??_);_(@_)</c:formatCode>
                <c:ptCount val="2"/>
                <c:pt idx="0">
                  <c:v>93524.633333333215</c:v>
                </c:pt>
                <c:pt idx="1">
                  <c:v>97165.766666666546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E-409E-8FFD-AE1B323FF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377973088"/>
        <c:axId val="1458222368"/>
      </c:barChart>
      <c:catAx>
        <c:axId val="13779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458222368"/>
        <c:crosses val="autoZero"/>
        <c:auto val="1"/>
        <c:lblAlgn val="ctr"/>
        <c:lblOffset val="100"/>
        <c:noMultiLvlLbl val="0"/>
      </c:catAx>
      <c:valAx>
        <c:axId val="1458222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7797308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BB9FFF-474A-484D-84BD-4A3056904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104B8-1E99-D84D-B45E-C7BBCF483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9E32859-E577-064F-A66F-A5AA95950F9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02352-2410-BB43-8E22-7B6D9EDAE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C2E48-F3A8-B542-A984-DD65F5413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1AD5CE-3490-1645-82D9-81990B78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950075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0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895350"/>
            <a:ext cx="553720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216098"/>
            <a:ext cx="5560060" cy="386546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000">
                <a:latin typeface="Avenir Next LT Pro" panose="020B0504020202020204" pitchFamily="34" charset="77"/>
              </a:defRPr>
            </a:lvl1pPr>
          </a:lstStyle>
          <a:p>
            <a:fld id="{FC3DE6E2-D3AA-9644-9854-6CD9C972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05EB80-4D31-BF4A-82F2-403529C6E8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0" y="8772668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 anchor="b" anchorCtr="0"/>
          <a:lstStyle>
            <a:lvl1pPr algn="l">
              <a:defRPr sz="1000">
                <a:latin typeface="Avenir Next LT Pro" panose="020B0504020202020204" pitchFamily="34" charset="77"/>
              </a:defRPr>
            </a:lvl1pPr>
          </a:lstStyle>
          <a:p>
            <a:fld id="{15D4264D-96C5-704B-88D3-23E450DD5DC7}" type="datetimeFigureOut">
              <a:rPr lang="en-US" smtClean="0"/>
              <a:pPr/>
              <a:t>11/20/2019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2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7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4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9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As CMA, the Transportation Authority monitors and reports various performance measures on CMP network every two years.</a:t>
            </a:r>
          </a:p>
          <a:p>
            <a:pPr marL="171450" marR="0" lvl="0" indent="-17145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CMP network includes over 230 miles of major arterials and freeways.</a:t>
            </a:r>
          </a:p>
          <a:p>
            <a:pPr marL="171450" marR="0" lvl="0" indent="-17145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Requirements include monitoring Level-of-Service which is a measure of vehicle delay derived from auto speeds. However, we are unique in a way that we also measure several transit performance metrics in addition to automobile LOS.</a:t>
            </a:r>
          </a:p>
          <a:p>
            <a:pPr marL="171450" marR="0" lvl="0" indent="-17145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 San Francisco continues to experience significant growth in jobs and population, auto speed decline further.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1-5% drop observed in auto speeds compared to last monitoring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3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dirty="0"/>
              <a:t>This CMP update also includes updates to TDM strategies, analysis of land use impacts on transportation, and the CIP chapter.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Interactive visualization updates. This significantly improves access to this data, and provides a means for the public to explore changes in transportation system performance over time</a:t>
            </a:r>
          </a:p>
          <a:p>
            <a:pPr marL="171450" indent="-171450" eaLnBrk="1" hangingPunct="1">
              <a:buFontTx/>
              <a:buChar char="-"/>
            </a:pPr>
            <a:endParaRPr lang="en-US" dirty="0"/>
          </a:p>
          <a:p>
            <a:pPr marL="0" indent="0" eaLnBrk="1" hangingPunct="1">
              <a:buFontTx/>
              <a:buNone/>
            </a:pPr>
            <a:r>
              <a:rPr lang="en-US" dirty="0"/>
              <a:t>------------</a:t>
            </a:r>
          </a:p>
          <a:p>
            <a:pPr eaLnBrk="1" hangingPunct="1"/>
            <a:r>
              <a:rPr lang="en-US" dirty="0"/>
              <a:t>-Consistent with SFTP</a:t>
            </a:r>
          </a:p>
          <a:p>
            <a:pPr eaLnBrk="1" hangingPunct="1"/>
            <a:r>
              <a:rPr lang="en-US" dirty="0"/>
              <a:t>-TDM – SFTP recommendations, updates on Parking Pricing study, </a:t>
            </a:r>
            <a:r>
              <a:rPr lang="en-US" dirty="0" err="1"/>
              <a:t>SFpark</a:t>
            </a:r>
            <a:r>
              <a:rPr lang="en-US" dirty="0"/>
              <a:t> program, TI updates</a:t>
            </a:r>
          </a:p>
          <a:p>
            <a:pPr eaLnBrk="1" hangingPunct="1"/>
            <a:r>
              <a:rPr lang="en-US" dirty="0"/>
              <a:t>-Land Use – reflects</a:t>
            </a:r>
            <a:r>
              <a:rPr lang="en-US" baseline="0" dirty="0"/>
              <a:t> Plan Bay Area, Transportation Investment and Growth Strategy (TIGS), local efforts to link LU-T</a:t>
            </a:r>
          </a:p>
          <a:p>
            <a:pPr eaLnBrk="1" hangingPunct="1"/>
            <a:r>
              <a:rPr lang="en-US" baseline="0" dirty="0"/>
              <a:t>-CIP consistent with latest TFCA programs, Lifeline Transportation Program, One Bay Area Grant, Prop AA Strategic 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2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2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1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4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blackWhite">
      <p:bgPr>
        <a:solidFill>
          <a:srgbClr val="006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E9F78-0A4C-B24F-A8CB-9651F0857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030" y="3887251"/>
            <a:ext cx="1047047" cy="1047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99" y="341189"/>
            <a:ext cx="8520599" cy="2456086"/>
          </a:xfrm>
        </p:spPr>
        <p:txBody>
          <a:bodyPr anchor="b"/>
          <a:lstStyle>
            <a:lvl1pPr algn="l">
              <a:defRPr sz="5200">
                <a:solidFill>
                  <a:srgbClr val="B9D8E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99" y="2882535"/>
            <a:ext cx="8520599" cy="1047047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Google Shape;13;p2">
            <a:extLst>
              <a:ext uri="{FF2B5EF4-FFF2-40B4-BE49-F238E27FC236}">
                <a16:creationId xmlns:a16="http://schemas.microsoft.com/office/drawing/2014/main" id="{82FFE147-D1E1-4342-9752-3E2E84C04A48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311700" y="4014984"/>
            <a:ext cx="2836504" cy="791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7FC1DD-1034-41B9-AAF7-A9E1EA3DD0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4274" y="4014842"/>
            <a:ext cx="5108023" cy="792108"/>
          </a:xfrm>
        </p:spPr>
        <p:txBody>
          <a:bodyPr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8896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>
                <a:solidFill>
                  <a:srgbClr val="1B365F"/>
                </a:solidFill>
              </a:defRPr>
            </a:lvl1pPr>
            <a:lvl2pPr marL="548640">
              <a:defRPr sz="3200">
                <a:solidFill>
                  <a:srgbClr val="1B365F"/>
                </a:solidFill>
              </a:defRPr>
            </a:lvl2pPr>
            <a:lvl3pPr marL="822960"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 marL="1097280"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 marL="1271016"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chemeClr val="bg1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06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006C69"/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8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006C69"/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53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>
                <a:solidFill>
                  <a:srgbClr val="006C69"/>
                </a:solidFill>
              </a:defRPr>
            </a:lvl1pPr>
            <a:lvl2pPr marL="54864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22960"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97280"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71016"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4A9FAA-9B99-1640-9424-2CB11E258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700" y="4008406"/>
            <a:ext cx="791445" cy="791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rgbClr val="006C69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>
            <a:lvl1pPr>
              <a:defRPr>
                <a:solidFill>
                  <a:srgbClr val="B9D8ED"/>
                </a:solidFill>
              </a:defRPr>
            </a:lvl1pPr>
            <a:lvl2pPr>
              <a:defRPr>
                <a:solidFill>
                  <a:srgbClr val="B9D8ED"/>
                </a:solidFill>
              </a:defRPr>
            </a:lvl2pPr>
            <a:lvl3pPr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rgbClr val="006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29;p7">
            <a:extLst>
              <a:ext uri="{FF2B5EF4-FFF2-40B4-BE49-F238E27FC236}">
                <a16:creationId xmlns:a16="http://schemas.microsoft.com/office/drawing/2014/main" id="{CCE14307-5294-D14B-B1E7-4E1A49D25EEB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404950" y="4099538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11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969E-635C-6A46-8D67-D0946D7B9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006C69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B9D8ED"/>
                </a:solidFill>
              </a:defRPr>
            </a:lvl1pPr>
            <a:lvl2pPr>
              <a:defRPr>
                <a:solidFill>
                  <a:srgbClr val="B9D8ED"/>
                </a:solidFill>
              </a:defRPr>
            </a:lvl2pPr>
            <a:lvl3pPr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006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3;p5">
            <a:extLst>
              <a:ext uri="{FF2B5EF4-FFF2-40B4-BE49-F238E27FC236}">
                <a16:creationId xmlns:a16="http://schemas.microsoft.com/office/drawing/2014/main" id="{7A98F2E9-F4FF-E347-A31B-324AB883EC8D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49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B9D8ED"/>
                </a:solidFill>
              </a:defRPr>
            </a:lvl1pPr>
            <a:lvl2pPr>
              <a:defRPr>
                <a:solidFill>
                  <a:srgbClr val="B9D8ED"/>
                </a:solidFill>
              </a:defRPr>
            </a:lvl2pPr>
            <a:lvl3pPr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20AE0-C9E0-7E42-AA2F-1894D6AD0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pic>
        <p:nvPicPr>
          <p:cNvPr id="9" name="Google Shape;23;p5">
            <a:extLst>
              <a:ext uri="{FF2B5EF4-FFF2-40B4-BE49-F238E27FC236}">
                <a16:creationId xmlns:a16="http://schemas.microsoft.com/office/drawing/2014/main" id="{27254C26-E5CC-4046-BEC9-668ED21BD8E7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41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006C69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>
                <a:solidFill>
                  <a:srgbClr val="B9D8ED"/>
                </a:solidFill>
              </a:defRPr>
            </a:lvl1pPr>
            <a:lvl2pPr marL="548640">
              <a:defRPr sz="3200">
                <a:solidFill>
                  <a:srgbClr val="B9D8ED"/>
                </a:solidFill>
              </a:defRPr>
            </a:lvl2pPr>
            <a:lvl3pPr marL="822960"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 marL="1097280"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 marL="1271016"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006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8F3FA48-0D86-4B47-ADBD-6D4E9874D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pic>
        <p:nvPicPr>
          <p:cNvPr id="11" name="Google Shape;23;p5">
            <a:extLst>
              <a:ext uri="{FF2B5EF4-FFF2-40B4-BE49-F238E27FC236}">
                <a16:creationId xmlns:a16="http://schemas.microsoft.com/office/drawing/2014/main" id="{599F8EF2-3F44-5F44-B74F-4F84BEC0D1AC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665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006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rgbClr val="A0D1CC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rgbClr val="A0D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716661-4998-D749-B65C-9BA205A2F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700" y="4008406"/>
            <a:ext cx="791445" cy="791445"/>
          </a:xfrm>
          <a:prstGeom prst="rect">
            <a:avLst/>
          </a:prstGeom>
        </p:spPr>
      </p:pic>
      <p:pic>
        <p:nvPicPr>
          <p:cNvPr id="10" name="Google Shape;29;p7">
            <a:extLst>
              <a:ext uri="{FF2B5EF4-FFF2-40B4-BE49-F238E27FC236}">
                <a16:creationId xmlns:a16="http://schemas.microsoft.com/office/drawing/2014/main" id="{F5EC9911-75D8-864A-8109-0269C68DF61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404950" y="4099538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71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94551"/>
            <a:ext cx="8520600" cy="2697900"/>
          </a:xfrm>
        </p:spPr>
        <p:txBody>
          <a:bodyPr anchor="t" anchorCtr="0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AEA3BE-45F4-B448-9290-E22114098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oogle Shape;17;p3">
            <a:extLst>
              <a:ext uri="{FF2B5EF4-FFF2-40B4-BE49-F238E27FC236}">
                <a16:creationId xmlns:a16="http://schemas.microsoft.com/office/drawing/2014/main" id="{7A4CCDCB-0535-254D-BD2B-FA56D0F67AE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014475"/>
            <a:ext cx="2836504" cy="7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67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006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52D01-33B5-C343-9D29-40ACA5D02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pic>
        <p:nvPicPr>
          <p:cNvPr id="8" name="Google Shape;23;p5">
            <a:extLst>
              <a:ext uri="{FF2B5EF4-FFF2-40B4-BE49-F238E27FC236}">
                <a16:creationId xmlns:a16="http://schemas.microsoft.com/office/drawing/2014/main" id="{4821F7FD-E7B3-2F49-9E91-432F4C29360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50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30736"/>
            <a:ext cx="2253799" cy="1523494"/>
          </a:xfrm>
          <a:prstGeom prst="rect">
            <a:avLst/>
          </a:prstGeom>
          <a:ln w="28575">
            <a:noFill/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006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074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B9C45-5F3F-8547-A4E2-06A8B3531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49" y="4771678"/>
            <a:ext cx="2374347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5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rgbClr val="B9D8ED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67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B9D8ED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98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B9D8ED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/>
            </a:lvl1pPr>
            <a:lvl2pPr marL="548640">
              <a:defRPr sz="3200"/>
            </a:lvl2pPr>
            <a:lvl3pPr marL="822960">
              <a:defRPr/>
            </a:lvl3pPr>
            <a:lvl4pPr marL="1097280">
              <a:defRPr/>
            </a:lvl4pPr>
            <a:lvl5pPr marL="127101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9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chemeClr val="bg1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>
            <a:lvl1pPr>
              <a:defRPr>
                <a:solidFill>
                  <a:srgbClr val="1B365F"/>
                </a:solidFill>
              </a:defRPr>
            </a:lvl1pPr>
            <a:lvl2pPr>
              <a:defRPr>
                <a:solidFill>
                  <a:srgbClr val="1B365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74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1B365F"/>
                </a:solidFill>
              </a:defRPr>
            </a:lvl1pPr>
            <a:lvl2pPr>
              <a:defRPr>
                <a:solidFill>
                  <a:srgbClr val="1B365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1B365F"/>
                </a:solidFill>
              </a:defRPr>
            </a:lvl1pPr>
            <a:lvl2pPr>
              <a:defRPr>
                <a:solidFill>
                  <a:srgbClr val="1B365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9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73" r:id="rId5"/>
    <p:sldLayoutId id="2147483678" r:id="rId6"/>
    <p:sldLayoutId id="2147483675" r:id="rId7"/>
    <p:sldLayoutId id="2147483676" r:id="rId8"/>
    <p:sldLayoutId id="2147483677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67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C69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800" b="1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8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2pPr>
      <a:lvl3pPr marL="265176" indent="-26289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06C69"/>
        </a:buClr>
        <a:buFont typeface="Helvetica" pitchFamily="2" charset="0"/>
        <a:buChar char="●"/>
        <a:defRPr sz="24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3pPr>
      <a:lvl4pPr marL="548640" indent="-26289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Helvetica" pitchFamily="2" charset="0"/>
        <a:buChar char="⁃"/>
        <a:defRPr sz="24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4pPr>
      <a:lvl5pPr marL="722376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Helvetica" pitchFamily="2" charset="0"/>
        <a:buChar char="•"/>
        <a:defRPr sz="18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ngestion.sfcta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AD44-09F3-4118-AE03-D96CC9F89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San Francisco </a:t>
            </a:r>
            <a:br>
              <a:rPr lang="en-US" sz="4400" dirty="0"/>
            </a:br>
            <a:r>
              <a:rPr lang="en-US" sz="4400" dirty="0"/>
              <a:t>Congestion Management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E3AE6-CEDE-4745-A31F-5ED3DFFEA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07593-7680-426F-8DAE-553D9DAD0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/>
          <a:lstStyle/>
          <a:p>
            <a:r>
              <a:rPr lang="en-US" dirty="0"/>
              <a:t>Citizens Advisory Committee Agenda Item 11</a:t>
            </a:r>
          </a:p>
          <a:p>
            <a:r>
              <a:rPr lang="en-US" dirty="0"/>
              <a:t>November 20, 2019</a:t>
            </a:r>
          </a:p>
        </p:txBody>
      </p:sp>
    </p:spTree>
    <p:extLst>
      <p:ext uri="{BB962C8B-B14F-4D97-AF65-F5344CB8AC3E}">
        <p14:creationId xmlns:p14="http://schemas.microsoft.com/office/powerpoint/2010/main" val="12983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E6691-89CD-40B5-8011-24BD673B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INRIX Data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48B5-A3B0-4B47-851F-E40A1598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150390"/>
            <a:ext cx="4097401" cy="348662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Segment geographies modified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Data provider mix updated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Data to be more accurate and reliable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Results in a disconnect in trend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0F7CE-F893-49FF-84E4-CC92CD1F8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7B3F6-BC29-BF44-8634-8C940EC9DA93}"/>
              </a:ext>
            </a:extLst>
          </p:cNvPr>
          <p:cNvSpPr txBox="1"/>
          <p:nvPr/>
        </p:nvSpPr>
        <p:spPr>
          <a:xfrm>
            <a:off x="4425950" y="965256"/>
            <a:ext cx="394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AVERAGE AUTO SPEED (MPH)</a:t>
            </a:r>
            <a:endParaRPr lang="en-US" spc="200" dirty="0">
              <a:solidFill>
                <a:srgbClr val="444343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3B4C39-F15B-46F7-AA85-49E1E5766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70781"/>
              </p:ext>
            </p:extLst>
          </p:nvPr>
        </p:nvGraphicFramePr>
        <p:xfrm>
          <a:off x="4483191" y="1338066"/>
          <a:ext cx="3888359" cy="350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EC3AD6-F3F0-1842-BD0A-27E08A7F5864}"/>
              </a:ext>
            </a:extLst>
          </p:cNvPr>
          <p:cNvSpPr txBox="1"/>
          <p:nvPr/>
        </p:nvSpPr>
        <p:spPr>
          <a:xfrm>
            <a:off x="7689620" y="4628644"/>
            <a:ext cx="600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A5958"/>
                </a:solidFill>
                <a:latin typeface="Franklin Gothic Book" panose="020B0503020102020204" pitchFamily="34" charset="0"/>
              </a:rPr>
              <a:t>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8EA8CB-EBB3-3644-B689-4EF675B7E9BE}"/>
              </a:ext>
            </a:extLst>
          </p:cNvPr>
          <p:cNvCxnSpPr/>
          <p:nvPr/>
        </p:nvCxnSpPr>
        <p:spPr>
          <a:xfrm flipV="1">
            <a:off x="7298263" y="1999840"/>
            <a:ext cx="0" cy="2609070"/>
          </a:xfrm>
          <a:prstGeom prst="line">
            <a:avLst/>
          </a:prstGeom>
          <a:ln>
            <a:solidFill>
              <a:srgbClr val="FF8D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3CF7BA-26C2-464C-B03E-F4EEE343729F}"/>
              </a:ext>
            </a:extLst>
          </p:cNvPr>
          <p:cNvSpPr txBox="1"/>
          <p:nvPr/>
        </p:nvSpPr>
        <p:spPr>
          <a:xfrm>
            <a:off x="5062093" y="3999678"/>
            <a:ext cx="1631448" cy="461665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r>
              <a:rPr lang="en-US" sz="800" spc="200" dirty="0">
                <a:solidFill>
                  <a:srgbClr val="FF8D6D"/>
                </a:solidFill>
                <a:latin typeface="Franklin Gothic Book" panose="020B0503020102020204" pitchFamily="34" charset="0"/>
              </a:rPr>
              <a:t>DISCONNECT DUE TO DATA PRODUCT CHANGE FROM VENDOR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0A33144-1584-C044-BDB9-860035505409}"/>
              </a:ext>
            </a:extLst>
          </p:cNvPr>
          <p:cNvSpPr/>
          <p:nvPr/>
        </p:nvSpPr>
        <p:spPr>
          <a:xfrm>
            <a:off x="6559025" y="4019580"/>
            <a:ext cx="722746" cy="117754"/>
          </a:xfrm>
          <a:custGeom>
            <a:avLst/>
            <a:gdLst>
              <a:gd name="connsiteX0" fmla="*/ 0 w 598636"/>
              <a:gd name="connsiteY0" fmla="*/ 72362 h 92098"/>
              <a:gd name="connsiteX1" fmla="*/ 105255 w 598636"/>
              <a:gd name="connsiteY1" fmla="*/ 32892 h 92098"/>
              <a:gd name="connsiteX2" fmla="*/ 190774 w 598636"/>
              <a:gd name="connsiteY2" fmla="*/ 6578 h 92098"/>
              <a:gd name="connsiteX3" fmla="*/ 243402 w 598636"/>
              <a:gd name="connsiteY3" fmla="*/ 0 h 92098"/>
              <a:gd name="connsiteX4" fmla="*/ 296029 w 598636"/>
              <a:gd name="connsiteY4" fmla="*/ 6578 h 92098"/>
              <a:gd name="connsiteX5" fmla="*/ 328921 w 598636"/>
              <a:gd name="connsiteY5" fmla="*/ 13157 h 92098"/>
              <a:gd name="connsiteX6" fmla="*/ 414441 w 598636"/>
              <a:gd name="connsiteY6" fmla="*/ 19735 h 92098"/>
              <a:gd name="connsiteX7" fmla="*/ 506538 w 598636"/>
              <a:gd name="connsiteY7" fmla="*/ 39470 h 92098"/>
              <a:gd name="connsiteX8" fmla="*/ 546009 w 598636"/>
              <a:gd name="connsiteY8" fmla="*/ 52627 h 92098"/>
              <a:gd name="connsiteX9" fmla="*/ 598636 w 598636"/>
              <a:gd name="connsiteY9" fmla="*/ 92098 h 92098"/>
              <a:gd name="connsiteX0" fmla="*/ 0 w 598636"/>
              <a:gd name="connsiteY0" fmla="*/ 72783 h 92519"/>
              <a:gd name="connsiteX1" fmla="*/ 190774 w 598636"/>
              <a:gd name="connsiteY1" fmla="*/ 6999 h 92519"/>
              <a:gd name="connsiteX2" fmla="*/ 243402 w 598636"/>
              <a:gd name="connsiteY2" fmla="*/ 421 h 92519"/>
              <a:gd name="connsiteX3" fmla="*/ 296029 w 598636"/>
              <a:gd name="connsiteY3" fmla="*/ 6999 h 92519"/>
              <a:gd name="connsiteX4" fmla="*/ 328921 w 598636"/>
              <a:gd name="connsiteY4" fmla="*/ 13578 h 92519"/>
              <a:gd name="connsiteX5" fmla="*/ 414441 w 598636"/>
              <a:gd name="connsiteY5" fmla="*/ 20156 h 92519"/>
              <a:gd name="connsiteX6" fmla="*/ 506538 w 598636"/>
              <a:gd name="connsiteY6" fmla="*/ 39891 h 92519"/>
              <a:gd name="connsiteX7" fmla="*/ 546009 w 598636"/>
              <a:gd name="connsiteY7" fmla="*/ 53048 h 92519"/>
              <a:gd name="connsiteX8" fmla="*/ 598636 w 598636"/>
              <a:gd name="connsiteY8" fmla="*/ 92519 h 92519"/>
              <a:gd name="connsiteX0" fmla="*/ 0 w 598636"/>
              <a:gd name="connsiteY0" fmla="*/ 72362 h 92098"/>
              <a:gd name="connsiteX1" fmla="*/ 243402 w 598636"/>
              <a:gd name="connsiteY1" fmla="*/ 0 h 92098"/>
              <a:gd name="connsiteX2" fmla="*/ 296029 w 598636"/>
              <a:gd name="connsiteY2" fmla="*/ 6578 h 92098"/>
              <a:gd name="connsiteX3" fmla="*/ 328921 w 598636"/>
              <a:gd name="connsiteY3" fmla="*/ 13157 h 92098"/>
              <a:gd name="connsiteX4" fmla="*/ 414441 w 598636"/>
              <a:gd name="connsiteY4" fmla="*/ 19735 h 92098"/>
              <a:gd name="connsiteX5" fmla="*/ 506538 w 598636"/>
              <a:gd name="connsiteY5" fmla="*/ 39470 h 92098"/>
              <a:gd name="connsiteX6" fmla="*/ 546009 w 598636"/>
              <a:gd name="connsiteY6" fmla="*/ 52627 h 92098"/>
              <a:gd name="connsiteX7" fmla="*/ 598636 w 598636"/>
              <a:gd name="connsiteY7" fmla="*/ 92098 h 92098"/>
              <a:gd name="connsiteX0" fmla="*/ 0 w 598636"/>
              <a:gd name="connsiteY0" fmla="*/ 69095 h 88831"/>
              <a:gd name="connsiteX1" fmla="*/ 296029 w 598636"/>
              <a:gd name="connsiteY1" fmla="*/ 3311 h 88831"/>
              <a:gd name="connsiteX2" fmla="*/ 328921 w 598636"/>
              <a:gd name="connsiteY2" fmla="*/ 9890 h 88831"/>
              <a:gd name="connsiteX3" fmla="*/ 414441 w 598636"/>
              <a:gd name="connsiteY3" fmla="*/ 16468 h 88831"/>
              <a:gd name="connsiteX4" fmla="*/ 506538 w 598636"/>
              <a:gd name="connsiteY4" fmla="*/ 36203 h 88831"/>
              <a:gd name="connsiteX5" fmla="*/ 546009 w 598636"/>
              <a:gd name="connsiteY5" fmla="*/ 49360 h 88831"/>
              <a:gd name="connsiteX6" fmla="*/ 598636 w 598636"/>
              <a:gd name="connsiteY6" fmla="*/ 88831 h 88831"/>
              <a:gd name="connsiteX0" fmla="*/ 0 w 598636"/>
              <a:gd name="connsiteY0" fmla="*/ 59205 h 78941"/>
              <a:gd name="connsiteX1" fmla="*/ 328921 w 598636"/>
              <a:gd name="connsiteY1" fmla="*/ 0 h 78941"/>
              <a:gd name="connsiteX2" fmla="*/ 414441 w 598636"/>
              <a:gd name="connsiteY2" fmla="*/ 6578 h 78941"/>
              <a:gd name="connsiteX3" fmla="*/ 506538 w 598636"/>
              <a:gd name="connsiteY3" fmla="*/ 26313 h 78941"/>
              <a:gd name="connsiteX4" fmla="*/ 546009 w 598636"/>
              <a:gd name="connsiteY4" fmla="*/ 39470 h 78941"/>
              <a:gd name="connsiteX5" fmla="*/ 598636 w 598636"/>
              <a:gd name="connsiteY5" fmla="*/ 78941 h 78941"/>
              <a:gd name="connsiteX0" fmla="*/ 0 w 598636"/>
              <a:gd name="connsiteY0" fmla="*/ 52627 h 72363"/>
              <a:gd name="connsiteX1" fmla="*/ 414441 w 598636"/>
              <a:gd name="connsiteY1" fmla="*/ 0 h 72363"/>
              <a:gd name="connsiteX2" fmla="*/ 506538 w 598636"/>
              <a:gd name="connsiteY2" fmla="*/ 19735 h 72363"/>
              <a:gd name="connsiteX3" fmla="*/ 546009 w 598636"/>
              <a:gd name="connsiteY3" fmla="*/ 32892 h 72363"/>
              <a:gd name="connsiteX4" fmla="*/ 598636 w 598636"/>
              <a:gd name="connsiteY4" fmla="*/ 72363 h 72363"/>
              <a:gd name="connsiteX0" fmla="*/ 0 w 598636"/>
              <a:gd name="connsiteY0" fmla="*/ 32892 h 52628"/>
              <a:gd name="connsiteX1" fmla="*/ 506538 w 598636"/>
              <a:gd name="connsiteY1" fmla="*/ 0 h 52628"/>
              <a:gd name="connsiteX2" fmla="*/ 546009 w 598636"/>
              <a:gd name="connsiteY2" fmla="*/ 13157 h 52628"/>
              <a:gd name="connsiteX3" fmla="*/ 598636 w 598636"/>
              <a:gd name="connsiteY3" fmla="*/ 52628 h 52628"/>
              <a:gd name="connsiteX0" fmla="*/ 0 w 598636"/>
              <a:gd name="connsiteY0" fmla="*/ 19735 h 39471"/>
              <a:gd name="connsiteX1" fmla="*/ 546009 w 598636"/>
              <a:gd name="connsiteY1" fmla="*/ 0 h 39471"/>
              <a:gd name="connsiteX2" fmla="*/ 598636 w 598636"/>
              <a:gd name="connsiteY2" fmla="*/ 39471 h 39471"/>
              <a:gd name="connsiteX0" fmla="*/ 0 w 598636"/>
              <a:gd name="connsiteY0" fmla="*/ 0 h 19736"/>
              <a:gd name="connsiteX1" fmla="*/ 598636 w 598636"/>
              <a:gd name="connsiteY1" fmla="*/ 19736 h 19736"/>
              <a:gd name="connsiteX0" fmla="*/ 0 w 598636"/>
              <a:gd name="connsiteY0" fmla="*/ 50575 h 70311"/>
              <a:gd name="connsiteX1" fmla="*/ 598636 w 598636"/>
              <a:gd name="connsiteY1" fmla="*/ 70311 h 70311"/>
              <a:gd name="connsiteX0" fmla="*/ 0 w 598636"/>
              <a:gd name="connsiteY0" fmla="*/ 96275 h 116011"/>
              <a:gd name="connsiteX1" fmla="*/ 598636 w 598636"/>
              <a:gd name="connsiteY1" fmla="*/ 116011 h 116011"/>
              <a:gd name="connsiteX0" fmla="*/ 0 w 627211"/>
              <a:gd name="connsiteY0" fmla="*/ 143747 h 143747"/>
              <a:gd name="connsiteX1" fmla="*/ 627211 w 627211"/>
              <a:gd name="connsiteY1" fmla="*/ 80933 h 143747"/>
              <a:gd name="connsiteX0" fmla="*/ 0 w 627211"/>
              <a:gd name="connsiteY0" fmla="*/ 128529 h 128529"/>
              <a:gd name="connsiteX1" fmla="*/ 627211 w 627211"/>
              <a:gd name="connsiteY1" fmla="*/ 65715 h 128529"/>
              <a:gd name="connsiteX0" fmla="*/ 0 w 722746"/>
              <a:gd name="connsiteY0" fmla="*/ 104043 h 104043"/>
              <a:gd name="connsiteX1" fmla="*/ 722746 w 722746"/>
              <a:gd name="connsiteY1" fmla="*/ 82173 h 104043"/>
              <a:gd name="connsiteX0" fmla="*/ 0 w 722746"/>
              <a:gd name="connsiteY0" fmla="*/ 117754 h 117754"/>
              <a:gd name="connsiteX1" fmla="*/ 722746 w 722746"/>
              <a:gd name="connsiteY1" fmla="*/ 95884 h 1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746" h="117754">
                <a:moveTo>
                  <a:pt x="0" y="117754"/>
                </a:moveTo>
                <a:cubicBezTo>
                  <a:pt x="151920" y="-15367"/>
                  <a:pt x="438708" y="-52765"/>
                  <a:pt x="722746" y="95884"/>
                </a:cubicBezTo>
              </a:path>
            </a:pathLst>
          </a:custGeom>
          <a:noFill/>
          <a:ln w="6350">
            <a:solidFill>
              <a:srgbClr val="FF8D6D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E6691-89CD-40B5-8011-24BD673B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Transit (Muni Bus) Speeds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0F7CE-F893-49FF-84E4-CC92CD1F8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89DA4C4-242D-45C9-A591-610E6ED0D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87779"/>
              </p:ext>
            </p:extLst>
          </p:nvPr>
        </p:nvGraphicFramePr>
        <p:xfrm>
          <a:off x="311699" y="1407886"/>
          <a:ext cx="3947880" cy="34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C0ABB8A-AE6E-9E43-A65A-E391020D936D}"/>
              </a:ext>
            </a:extLst>
          </p:cNvPr>
          <p:cNvSpPr txBox="1"/>
          <p:nvPr/>
        </p:nvSpPr>
        <p:spPr>
          <a:xfrm>
            <a:off x="311150" y="965256"/>
            <a:ext cx="394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AVERAGE SPEED (MPH)</a:t>
            </a:r>
            <a:endParaRPr lang="en-US" spc="200" dirty="0">
              <a:solidFill>
                <a:srgbClr val="444343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1604B67-6864-C14B-9992-CEECCA9BB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544829"/>
              </p:ext>
            </p:extLst>
          </p:nvPr>
        </p:nvGraphicFramePr>
        <p:xfrm>
          <a:off x="4571282" y="1150282"/>
          <a:ext cx="4261018" cy="1966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932">
                  <a:extLst>
                    <a:ext uri="{9D8B030D-6E8A-4147-A177-3AD203B41FA5}">
                      <a16:colId xmlns:a16="http://schemas.microsoft.com/office/drawing/2014/main" val="641737932"/>
                    </a:ext>
                  </a:extLst>
                </a:gridCol>
                <a:gridCol w="495384">
                  <a:extLst>
                    <a:ext uri="{9D8B030D-6E8A-4147-A177-3AD203B41FA5}">
                      <a16:colId xmlns:a16="http://schemas.microsoft.com/office/drawing/2014/main" val="2122953475"/>
                    </a:ext>
                  </a:extLst>
                </a:gridCol>
                <a:gridCol w="853585">
                  <a:extLst>
                    <a:ext uri="{9D8B030D-6E8A-4147-A177-3AD203B41FA5}">
                      <a16:colId xmlns:a16="http://schemas.microsoft.com/office/drawing/2014/main" val="1657299405"/>
                    </a:ext>
                  </a:extLst>
                </a:gridCol>
                <a:gridCol w="823099">
                  <a:extLst>
                    <a:ext uri="{9D8B030D-6E8A-4147-A177-3AD203B41FA5}">
                      <a16:colId xmlns:a16="http://schemas.microsoft.com/office/drawing/2014/main" val="1920930260"/>
                    </a:ext>
                  </a:extLst>
                </a:gridCol>
                <a:gridCol w="1182018">
                  <a:extLst>
                    <a:ext uri="{9D8B030D-6E8A-4147-A177-3AD203B41FA5}">
                      <a16:colId xmlns:a16="http://schemas.microsoft.com/office/drawing/2014/main" val="1397580905"/>
                    </a:ext>
                  </a:extLst>
                </a:gridCol>
              </a:tblGrid>
              <a:tr h="311261">
                <a:tc>
                  <a:txBody>
                    <a:bodyPr/>
                    <a:lstStyle/>
                    <a:p>
                      <a:endParaRPr lang="en-US" sz="1400" b="0" cap="all" spc="100" baseline="0" dirty="0">
                        <a:solidFill>
                          <a:srgbClr val="5A5958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cap="all" spc="100" baseline="0" dirty="0">
                        <a:solidFill>
                          <a:srgbClr val="5A5958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% Change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63606"/>
                  </a:ext>
                </a:extLst>
              </a:tr>
              <a:tr h="8275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AM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8.13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8.44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4%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69517"/>
                  </a:ext>
                </a:extLst>
              </a:tr>
              <a:tr h="8275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PM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7.34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7.60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4%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6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87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E6691-89CD-40B5-8011-24BD673B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Transit (Muni Bus) Variability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0F7CE-F893-49FF-84E4-CC92CD1F8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3D522F7-DB84-4EF1-86D7-EB04AA1B2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371704"/>
              </p:ext>
            </p:extLst>
          </p:nvPr>
        </p:nvGraphicFramePr>
        <p:xfrm>
          <a:off x="311698" y="1407886"/>
          <a:ext cx="3947879" cy="343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08ED940-C23D-4543-87D5-460FDB8FD230}"/>
              </a:ext>
            </a:extLst>
          </p:cNvPr>
          <p:cNvSpPr txBox="1"/>
          <p:nvPr/>
        </p:nvSpPr>
        <p:spPr>
          <a:xfrm>
            <a:off x="311150" y="965256"/>
            <a:ext cx="394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COEFFICIENT OF VARIATION</a:t>
            </a:r>
            <a:endParaRPr lang="en-US" spc="200" dirty="0">
              <a:solidFill>
                <a:srgbClr val="444343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04C3160-95F6-764E-B0C6-F1BE902DC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23807"/>
              </p:ext>
            </p:extLst>
          </p:nvPr>
        </p:nvGraphicFramePr>
        <p:xfrm>
          <a:off x="4571282" y="1150282"/>
          <a:ext cx="3079000" cy="1966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932">
                  <a:extLst>
                    <a:ext uri="{9D8B030D-6E8A-4147-A177-3AD203B41FA5}">
                      <a16:colId xmlns:a16="http://schemas.microsoft.com/office/drawing/2014/main" val="641737932"/>
                    </a:ext>
                  </a:extLst>
                </a:gridCol>
                <a:gridCol w="495384">
                  <a:extLst>
                    <a:ext uri="{9D8B030D-6E8A-4147-A177-3AD203B41FA5}">
                      <a16:colId xmlns:a16="http://schemas.microsoft.com/office/drawing/2014/main" val="2122953475"/>
                    </a:ext>
                  </a:extLst>
                </a:gridCol>
                <a:gridCol w="853585">
                  <a:extLst>
                    <a:ext uri="{9D8B030D-6E8A-4147-A177-3AD203B41FA5}">
                      <a16:colId xmlns:a16="http://schemas.microsoft.com/office/drawing/2014/main" val="1657299405"/>
                    </a:ext>
                  </a:extLst>
                </a:gridCol>
                <a:gridCol w="823099">
                  <a:extLst>
                    <a:ext uri="{9D8B030D-6E8A-4147-A177-3AD203B41FA5}">
                      <a16:colId xmlns:a16="http://schemas.microsoft.com/office/drawing/2014/main" val="1920930260"/>
                    </a:ext>
                  </a:extLst>
                </a:gridCol>
              </a:tblGrid>
              <a:tr h="311261">
                <a:tc>
                  <a:txBody>
                    <a:bodyPr/>
                    <a:lstStyle/>
                    <a:p>
                      <a:endParaRPr lang="en-US" sz="1400" b="0" cap="all" spc="100" baseline="0" dirty="0">
                        <a:solidFill>
                          <a:srgbClr val="5A5958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cap="all" spc="100" baseline="0" dirty="0">
                        <a:solidFill>
                          <a:srgbClr val="5A5958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63606"/>
                  </a:ext>
                </a:extLst>
              </a:tr>
              <a:tr h="8275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AM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16%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21%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69517"/>
                  </a:ext>
                </a:extLst>
              </a:tr>
              <a:tr h="8275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PM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18%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21%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6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4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E6691-89CD-40B5-8011-24BD673B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Auto-Transit (Bus) Speed 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0F7CE-F893-49FF-84E4-CC92CD1F8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00347AB-D43D-4501-99C4-768B8E7CB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735847"/>
              </p:ext>
            </p:extLst>
          </p:nvPr>
        </p:nvGraphicFramePr>
        <p:xfrm>
          <a:off x="311699" y="1386114"/>
          <a:ext cx="3947878" cy="345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656AAF58-4DB3-2448-B7CB-CFCC359F5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884293"/>
              </p:ext>
            </p:extLst>
          </p:nvPr>
        </p:nvGraphicFramePr>
        <p:xfrm>
          <a:off x="9188068" y="1150282"/>
          <a:ext cx="4261019" cy="36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933">
                  <a:extLst>
                    <a:ext uri="{9D8B030D-6E8A-4147-A177-3AD203B41FA5}">
                      <a16:colId xmlns:a16="http://schemas.microsoft.com/office/drawing/2014/main" val="641737932"/>
                    </a:ext>
                  </a:extLst>
                </a:gridCol>
                <a:gridCol w="495384">
                  <a:extLst>
                    <a:ext uri="{9D8B030D-6E8A-4147-A177-3AD203B41FA5}">
                      <a16:colId xmlns:a16="http://schemas.microsoft.com/office/drawing/2014/main" val="2122953475"/>
                    </a:ext>
                  </a:extLst>
                </a:gridCol>
                <a:gridCol w="853585">
                  <a:extLst>
                    <a:ext uri="{9D8B030D-6E8A-4147-A177-3AD203B41FA5}">
                      <a16:colId xmlns:a16="http://schemas.microsoft.com/office/drawing/2014/main" val="1657299405"/>
                    </a:ext>
                  </a:extLst>
                </a:gridCol>
                <a:gridCol w="823099">
                  <a:extLst>
                    <a:ext uri="{9D8B030D-6E8A-4147-A177-3AD203B41FA5}">
                      <a16:colId xmlns:a16="http://schemas.microsoft.com/office/drawing/2014/main" val="1920930260"/>
                    </a:ext>
                  </a:extLst>
                </a:gridCol>
                <a:gridCol w="1182018">
                  <a:extLst>
                    <a:ext uri="{9D8B030D-6E8A-4147-A177-3AD203B41FA5}">
                      <a16:colId xmlns:a16="http://schemas.microsoft.com/office/drawing/2014/main" val="1397580905"/>
                    </a:ext>
                  </a:extLst>
                </a:gridCol>
              </a:tblGrid>
              <a:tr h="329203">
                <a:tc>
                  <a:txBody>
                    <a:bodyPr/>
                    <a:lstStyle/>
                    <a:p>
                      <a:endParaRPr lang="en-US" sz="1400" b="0" cap="all" spc="100" baseline="0" dirty="0">
                        <a:solidFill>
                          <a:schemeClr val="bg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solidFill>
                      <a:srgbClr val="D5E7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cap="all" spc="100" baseline="0" dirty="0">
                        <a:solidFill>
                          <a:srgbClr val="006C69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solidFill>
                      <a:srgbClr val="D5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006C69"/>
                          </a:solidFill>
                          <a:latin typeface="Franklin Gothic Medium" panose="020B0603020102020204" pitchFamily="34" charset="0"/>
                        </a:rPr>
                        <a:t>2017</a:t>
                      </a:r>
                    </a:p>
                  </a:txBody>
                  <a:tcPr anchor="ctr">
                    <a:solidFill>
                      <a:srgbClr val="D5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006C69"/>
                          </a:solidFill>
                          <a:latin typeface="Franklin Gothic Medium" panose="020B06030201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rgbClr val="D5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006C69"/>
                          </a:solidFill>
                          <a:latin typeface="Franklin Gothic Medium" panose="020B0603020102020204" pitchFamily="34" charset="0"/>
                        </a:rPr>
                        <a:t>% Change</a:t>
                      </a:r>
                    </a:p>
                  </a:txBody>
                  <a:tcPr anchor="ctr">
                    <a:solidFill>
                      <a:srgbClr val="D5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63606"/>
                  </a:ext>
                </a:extLst>
              </a:tr>
              <a:tr h="164609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444343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</a:rPr>
                        <a:t>AM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1.67</a:t>
                      </a:r>
                      <a:endParaRPr lang="en-US" sz="1600" dirty="0">
                        <a:solidFill>
                          <a:srgbClr val="44434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1.58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-5%</a:t>
                      </a:r>
                      <a:endParaRPr lang="en-US" sz="1600" dirty="0">
                        <a:solidFill>
                          <a:srgbClr val="44434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730021"/>
                  </a:ext>
                </a:extLst>
              </a:tr>
              <a:tr h="164609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444343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</a:rPr>
                        <a:t>PM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1.66</a:t>
                      </a:r>
                      <a:endParaRPr lang="en-US" sz="1600" dirty="0">
                        <a:solidFill>
                          <a:srgbClr val="44434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1.60</a:t>
                      </a:r>
                      <a:endParaRPr lang="en-US" sz="1600" dirty="0">
                        <a:solidFill>
                          <a:srgbClr val="44434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444343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-3%</a:t>
                      </a:r>
                      <a:endParaRPr lang="en-US" sz="1600" dirty="0">
                        <a:solidFill>
                          <a:srgbClr val="44434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66633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B7D98B-DBB2-7C40-BAA2-480D1037DB3E}"/>
              </a:ext>
            </a:extLst>
          </p:cNvPr>
          <p:cNvSpPr txBox="1"/>
          <p:nvPr/>
        </p:nvSpPr>
        <p:spPr>
          <a:xfrm>
            <a:off x="311150" y="965256"/>
            <a:ext cx="394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AUTO-TRANSIT SPEED RATIO</a:t>
            </a:r>
            <a:endParaRPr lang="en-US" spc="200" dirty="0">
              <a:solidFill>
                <a:srgbClr val="444343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FD615B7-91B2-E640-81F5-F317300D1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247580"/>
              </p:ext>
            </p:extLst>
          </p:nvPr>
        </p:nvGraphicFramePr>
        <p:xfrm>
          <a:off x="4571282" y="1150282"/>
          <a:ext cx="3079000" cy="1966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932">
                  <a:extLst>
                    <a:ext uri="{9D8B030D-6E8A-4147-A177-3AD203B41FA5}">
                      <a16:colId xmlns:a16="http://schemas.microsoft.com/office/drawing/2014/main" val="641737932"/>
                    </a:ext>
                  </a:extLst>
                </a:gridCol>
                <a:gridCol w="495384">
                  <a:extLst>
                    <a:ext uri="{9D8B030D-6E8A-4147-A177-3AD203B41FA5}">
                      <a16:colId xmlns:a16="http://schemas.microsoft.com/office/drawing/2014/main" val="2122953475"/>
                    </a:ext>
                  </a:extLst>
                </a:gridCol>
                <a:gridCol w="853585">
                  <a:extLst>
                    <a:ext uri="{9D8B030D-6E8A-4147-A177-3AD203B41FA5}">
                      <a16:colId xmlns:a16="http://schemas.microsoft.com/office/drawing/2014/main" val="1657299405"/>
                    </a:ext>
                  </a:extLst>
                </a:gridCol>
                <a:gridCol w="823099">
                  <a:extLst>
                    <a:ext uri="{9D8B030D-6E8A-4147-A177-3AD203B41FA5}">
                      <a16:colId xmlns:a16="http://schemas.microsoft.com/office/drawing/2014/main" val="1920930260"/>
                    </a:ext>
                  </a:extLst>
                </a:gridCol>
              </a:tblGrid>
              <a:tr h="311261">
                <a:tc>
                  <a:txBody>
                    <a:bodyPr/>
                    <a:lstStyle/>
                    <a:p>
                      <a:endParaRPr lang="en-US" sz="1400" b="0" cap="all" spc="100" baseline="0" dirty="0">
                        <a:solidFill>
                          <a:srgbClr val="5A5958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cap="all" spc="100" baseline="0" dirty="0">
                        <a:solidFill>
                          <a:srgbClr val="5A5958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63606"/>
                  </a:ext>
                </a:extLst>
              </a:tr>
              <a:tr h="8275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AM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1.67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1.58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69517"/>
                  </a:ext>
                </a:extLst>
              </a:tr>
              <a:tr h="8275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PM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1.66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1.60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6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0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65C8-236B-43E0-BEC1-5D07780E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ADT and Multimodal Count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7456A-7C44-4F81-89E3-50FF09DC0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C6C5A-5BD2-476B-8472-D1B60FF9CD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15150" r="1988" b="3796"/>
          <a:stretch/>
        </p:blipFill>
        <p:spPr bwMode="auto">
          <a:xfrm>
            <a:off x="1900047" y="910101"/>
            <a:ext cx="4557903" cy="4094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421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7396-07A7-46BE-B123-E81040D7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Vehicle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46425-D623-45AB-B907-31A3E9EE2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DC0928-14A7-4FB8-B5F5-88FAC6852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270609"/>
              </p:ext>
            </p:extLst>
          </p:nvPr>
        </p:nvGraphicFramePr>
        <p:xfrm>
          <a:off x="311150" y="1810656"/>
          <a:ext cx="3945600" cy="301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C3057C-C320-4A36-952B-D2FEF105A2E4}"/>
              </a:ext>
            </a:extLst>
          </p:cNvPr>
          <p:cNvSpPr txBox="1"/>
          <p:nvPr/>
        </p:nvSpPr>
        <p:spPr>
          <a:xfrm>
            <a:off x="311150" y="965256"/>
            <a:ext cx="39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ADT COUNTS</a:t>
            </a:r>
            <a:br>
              <a:rPr lang="en-US" spc="200" dirty="0">
                <a:solidFill>
                  <a:srgbClr val="444343"/>
                </a:solidFill>
                <a:latin typeface="Franklin Gothic Medium" panose="020B0603020102020204" pitchFamily="34" charset="0"/>
              </a:rPr>
            </a:br>
            <a:r>
              <a:rPr lang="en-US" spc="200" dirty="0">
                <a:solidFill>
                  <a:srgbClr val="444343"/>
                </a:solidFill>
                <a:latin typeface="Franklin Gothic Book" panose="020B0503020102020204" pitchFamily="34" charset="0"/>
              </a:rPr>
              <a:t>(37 LOCATIONS)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7E683-BB3B-42F1-8D6F-D912441F0BD1}"/>
              </a:ext>
            </a:extLst>
          </p:cNvPr>
          <p:cNvSpPr txBox="1"/>
          <p:nvPr/>
        </p:nvSpPr>
        <p:spPr>
          <a:xfrm>
            <a:off x="4567900" y="965256"/>
            <a:ext cx="426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INTERSECTION COUNTS </a:t>
            </a:r>
            <a:br>
              <a:rPr lang="en-US" spc="300" dirty="0">
                <a:solidFill>
                  <a:srgbClr val="444343"/>
                </a:solidFill>
                <a:latin typeface="Franklin Gothic Medium" panose="020B0603020102020204" pitchFamily="34" charset="0"/>
              </a:rPr>
            </a:br>
            <a:r>
              <a:rPr lang="en-US" spc="300" dirty="0">
                <a:solidFill>
                  <a:srgbClr val="444343"/>
                </a:solidFill>
                <a:latin typeface="Franklin Gothic Book" panose="020B0503020102020204" pitchFamily="34" charset="0"/>
              </a:rPr>
              <a:t>(14 LOCATIONS)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BC7FBD7-71CF-4536-A2AA-B95114050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27352"/>
              </p:ext>
            </p:extLst>
          </p:nvPr>
        </p:nvGraphicFramePr>
        <p:xfrm>
          <a:off x="4567900" y="1810656"/>
          <a:ext cx="4264397" cy="301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2AA1D0-FFED-E741-814A-AFB063AE2320}"/>
              </a:ext>
            </a:extLst>
          </p:cNvPr>
          <p:cNvSpPr txBox="1"/>
          <p:nvPr/>
        </p:nvSpPr>
        <p:spPr>
          <a:xfrm>
            <a:off x="1265934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᾽17</a:t>
            </a:r>
            <a:endParaRPr lang="en-US" sz="9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B8DE5-0DF7-3346-8499-942E0464B68B}"/>
              </a:ext>
            </a:extLst>
          </p:cNvPr>
          <p:cNvSpPr txBox="1"/>
          <p:nvPr/>
        </p:nvSpPr>
        <p:spPr>
          <a:xfrm>
            <a:off x="1646387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4F35C-3B8C-DE45-AB43-CC372208CD62}"/>
              </a:ext>
            </a:extLst>
          </p:cNvPr>
          <p:cNvSpPr txBox="1"/>
          <p:nvPr/>
        </p:nvSpPr>
        <p:spPr>
          <a:xfrm>
            <a:off x="2042012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3087D-5594-4944-962D-BADE47880243}"/>
              </a:ext>
            </a:extLst>
          </p:cNvPr>
          <p:cNvSpPr txBox="1"/>
          <p:nvPr/>
        </p:nvSpPr>
        <p:spPr>
          <a:xfrm>
            <a:off x="2935196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᾽17</a:t>
            </a:r>
            <a:endParaRPr lang="en-US" sz="9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F9E9F-0E2A-8348-A454-A02AB9DC2A73}"/>
              </a:ext>
            </a:extLst>
          </p:cNvPr>
          <p:cNvSpPr txBox="1"/>
          <p:nvPr/>
        </p:nvSpPr>
        <p:spPr>
          <a:xfrm>
            <a:off x="3315649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6DC74-9759-CB40-8810-D80577E17313}"/>
              </a:ext>
            </a:extLst>
          </p:cNvPr>
          <p:cNvSpPr txBox="1"/>
          <p:nvPr/>
        </p:nvSpPr>
        <p:spPr>
          <a:xfrm>
            <a:off x="3718095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12C76C-7203-3A41-ACDE-6ED67874B872}"/>
              </a:ext>
            </a:extLst>
          </p:cNvPr>
          <p:cNvSpPr txBox="1"/>
          <p:nvPr/>
        </p:nvSpPr>
        <p:spPr>
          <a:xfrm>
            <a:off x="5586658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᾽17</a:t>
            </a:r>
            <a:endParaRPr lang="en-US" sz="9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D0355-4FE2-4F42-9A9B-31A3817A60AF}"/>
              </a:ext>
            </a:extLst>
          </p:cNvPr>
          <p:cNvSpPr txBox="1"/>
          <p:nvPr/>
        </p:nvSpPr>
        <p:spPr>
          <a:xfrm>
            <a:off x="5953414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DBA77-8779-8747-99A1-9C8FC720F795}"/>
              </a:ext>
            </a:extLst>
          </p:cNvPr>
          <p:cNvSpPr txBox="1"/>
          <p:nvPr/>
        </p:nvSpPr>
        <p:spPr>
          <a:xfrm>
            <a:off x="6329202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46A62-383B-6F45-88E6-6B997421DF22}"/>
              </a:ext>
            </a:extLst>
          </p:cNvPr>
          <p:cNvSpPr txBox="1"/>
          <p:nvPr/>
        </p:nvSpPr>
        <p:spPr>
          <a:xfrm>
            <a:off x="7438124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᾽17</a:t>
            </a:r>
            <a:endParaRPr lang="en-US" sz="9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98708B-F676-984A-A43B-8E38C43B1A54}"/>
              </a:ext>
            </a:extLst>
          </p:cNvPr>
          <p:cNvSpPr txBox="1"/>
          <p:nvPr/>
        </p:nvSpPr>
        <p:spPr>
          <a:xfrm>
            <a:off x="7825561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561D6-EA8E-F24F-80C7-4F2964B98877}"/>
              </a:ext>
            </a:extLst>
          </p:cNvPr>
          <p:cNvSpPr txBox="1"/>
          <p:nvPr/>
        </p:nvSpPr>
        <p:spPr>
          <a:xfrm>
            <a:off x="8195873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4916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261F-614F-43FE-B19A-54722DBB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Bike-Ped Counts </a:t>
            </a:r>
            <a:r>
              <a:rPr lang="en-US" b="0" dirty="0"/>
              <a:t>(14 Intersections)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9D5A3-82C6-4ACD-9FF7-1D07D7697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32F6D8-141C-4CF3-A59F-8CC9204F5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332254"/>
              </p:ext>
            </p:extLst>
          </p:nvPr>
        </p:nvGraphicFramePr>
        <p:xfrm>
          <a:off x="291600" y="1066799"/>
          <a:ext cx="3967980" cy="374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E51E52-3E71-4EE3-A536-33AB6C9EF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949558"/>
              </p:ext>
            </p:extLst>
          </p:nvPr>
        </p:nvGraphicFramePr>
        <p:xfrm>
          <a:off x="4571281" y="1066800"/>
          <a:ext cx="4261017" cy="374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CDE15B-E04B-AA46-8931-04EEB8739FF0}"/>
              </a:ext>
            </a:extLst>
          </p:cNvPr>
          <p:cNvSpPr txBox="1"/>
          <p:nvPr/>
        </p:nvSpPr>
        <p:spPr>
          <a:xfrm>
            <a:off x="1161562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D264B-C999-B147-A8A3-87192EB706BF}"/>
              </a:ext>
            </a:extLst>
          </p:cNvPr>
          <p:cNvSpPr txBox="1"/>
          <p:nvPr/>
        </p:nvSpPr>
        <p:spPr>
          <a:xfrm>
            <a:off x="1515225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9417E-C070-1B46-AABB-E4EF227D5670}"/>
              </a:ext>
            </a:extLst>
          </p:cNvPr>
          <p:cNvSpPr txBox="1"/>
          <p:nvPr/>
        </p:nvSpPr>
        <p:spPr>
          <a:xfrm>
            <a:off x="1868888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800B3-5D88-AE4A-B078-CFB4B172B88C}"/>
              </a:ext>
            </a:extLst>
          </p:cNvPr>
          <p:cNvSpPr txBox="1"/>
          <p:nvPr/>
        </p:nvSpPr>
        <p:spPr>
          <a:xfrm>
            <a:off x="2934149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680AE-1557-E447-AC0D-ADDDD3089C70}"/>
              </a:ext>
            </a:extLst>
          </p:cNvPr>
          <p:cNvSpPr txBox="1"/>
          <p:nvPr/>
        </p:nvSpPr>
        <p:spPr>
          <a:xfrm>
            <a:off x="3287812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6AFF8-A032-1E4D-BB41-9258C5299B54}"/>
              </a:ext>
            </a:extLst>
          </p:cNvPr>
          <p:cNvSpPr txBox="1"/>
          <p:nvPr/>
        </p:nvSpPr>
        <p:spPr>
          <a:xfrm>
            <a:off x="3641475" y="442863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EF76D-9E4C-0643-AA91-E1E953821186}"/>
              </a:ext>
            </a:extLst>
          </p:cNvPr>
          <p:cNvSpPr txBox="1"/>
          <p:nvPr/>
        </p:nvSpPr>
        <p:spPr>
          <a:xfrm>
            <a:off x="5527447" y="4402403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A0CCE-9D86-8840-9886-6F3F18131F8C}"/>
              </a:ext>
            </a:extLst>
          </p:cNvPr>
          <p:cNvSpPr txBox="1"/>
          <p:nvPr/>
        </p:nvSpPr>
        <p:spPr>
          <a:xfrm>
            <a:off x="5922334" y="4402403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F368F-CEC1-8E4F-8361-5300A54B36A4}"/>
              </a:ext>
            </a:extLst>
          </p:cNvPr>
          <p:cNvSpPr txBox="1"/>
          <p:nvPr/>
        </p:nvSpPr>
        <p:spPr>
          <a:xfrm>
            <a:off x="6294737" y="4402403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ABA64-3CFA-F541-9E18-B1694498D288}"/>
              </a:ext>
            </a:extLst>
          </p:cNvPr>
          <p:cNvSpPr txBox="1"/>
          <p:nvPr/>
        </p:nvSpPr>
        <p:spPr>
          <a:xfrm>
            <a:off x="7416208" y="4402403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9622C-DACB-7B44-B228-73538F237A12}"/>
              </a:ext>
            </a:extLst>
          </p:cNvPr>
          <p:cNvSpPr txBox="1"/>
          <p:nvPr/>
        </p:nvSpPr>
        <p:spPr>
          <a:xfrm>
            <a:off x="7811095" y="4402403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37721F-1AE1-5A40-BBA6-35473B3461EC}"/>
              </a:ext>
            </a:extLst>
          </p:cNvPr>
          <p:cNvSpPr txBox="1"/>
          <p:nvPr/>
        </p:nvSpPr>
        <p:spPr>
          <a:xfrm>
            <a:off x="8183498" y="4402403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᾽</a:t>
            </a:r>
            <a:r>
              <a:rPr lang="en-US" sz="9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5479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4AC8-4A3C-45D8-B4C6-5776D0A3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1DDE1-397E-4E81-9614-36366AF38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7DB10-1C59-47CC-8C28-A3FFEF7BAE31}"/>
              </a:ext>
            </a:extLst>
          </p:cNvPr>
          <p:cNvSpPr txBox="1"/>
          <p:nvPr/>
        </p:nvSpPr>
        <p:spPr>
          <a:xfrm>
            <a:off x="308320" y="965256"/>
            <a:ext cx="2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INJURIES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2A2F5-2AF4-48B4-BA03-07F98224547C}"/>
              </a:ext>
            </a:extLst>
          </p:cNvPr>
          <p:cNvSpPr txBox="1"/>
          <p:nvPr/>
        </p:nvSpPr>
        <p:spPr>
          <a:xfrm>
            <a:off x="4571281" y="965256"/>
            <a:ext cx="2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444343"/>
                </a:solidFill>
                <a:latin typeface="Franklin Gothic Medium" panose="020B0603020102020204" pitchFamily="34" charset="0"/>
              </a:rPr>
              <a:t>FATALITIES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8FD17AE-C359-4FF5-B208-529136ADD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085813"/>
              </p:ext>
            </p:extLst>
          </p:nvPr>
        </p:nvGraphicFramePr>
        <p:xfrm>
          <a:off x="311701" y="1447008"/>
          <a:ext cx="3947879" cy="332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7E5CFC5-F174-4671-BB45-1C0C5BEC7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416901"/>
              </p:ext>
            </p:extLst>
          </p:nvPr>
        </p:nvGraphicFramePr>
        <p:xfrm>
          <a:off x="4571282" y="1447009"/>
          <a:ext cx="4261016" cy="332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14E4E9-98A6-4080-A4D3-2D3D7978E81A}"/>
              </a:ext>
            </a:extLst>
          </p:cNvPr>
          <p:cNvSpPr txBox="1"/>
          <p:nvPr/>
        </p:nvSpPr>
        <p:spPr>
          <a:xfrm>
            <a:off x="475488" y="4771678"/>
            <a:ext cx="3784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*Provisional SWITRS data (not final)</a:t>
            </a:r>
          </a:p>
        </p:txBody>
      </p:sp>
    </p:spTree>
    <p:extLst>
      <p:ext uri="{BB962C8B-B14F-4D97-AF65-F5344CB8AC3E}">
        <p14:creationId xmlns:p14="http://schemas.microsoft.com/office/powerpoint/2010/main" val="57687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A6CAF-5FC3-4EDD-8551-A29EEB70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37D59-09EF-40F3-A784-01F87A0B4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8C92DAF-2146-4B4B-8A36-3C73DAC8C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404710"/>
              </p:ext>
            </p:extLst>
          </p:nvPr>
        </p:nvGraphicFramePr>
        <p:xfrm>
          <a:off x="311150" y="1150938"/>
          <a:ext cx="8521700" cy="362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573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6F65-8283-4215-B2D2-51B0A43B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 Ridership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CE31B-D5AD-43D3-AB24-D113539F8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74733"/>
              </p:ext>
            </p:extLst>
          </p:nvPr>
        </p:nvGraphicFramePr>
        <p:xfrm>
          <a:off x="311150" y="1033975"/>
          <a:ext cx="8521700" cy="373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62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FF609F-929A-EC42-A049-0AD005EA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2187"/>
            <a:ext cx="9144000" cy="517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46CB5-B896-5B44-9E92-CCEED73A771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CMP Purpose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5930-E041-2B48-A4A5-1A8B06D5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8" y="1150390"/>
            <a:ext cx="5148421" cy="3621288"/>
          </a:xfrm>
        </p:spPr>
        <p:txBody>
          <a:bodyPr numCol="1"/>
          <a:lstStyle/>
          <a:p>
            <a:pPr>
              <a:spcAft>
                <a:spcPts val="400"/>
              </a:spcAft>
            </a:pPr>
            <a:r>
              <a:rPr lang="en-US" dirty="0"/>
              <a:t>Purpose</a:t>
            </a:r>
          </a:p>
          <a:p>
            <a:pPr marL="177800" lvl="2" indent="-174625">
              <a:spcAft>
                <a:spcPts val="400"/>
              </a:spcAft>
            </a:pPr>
            <a:r>
              <a:rPr lang="en-US" sz="1400" dirty="0"/>
              <a:t>Define and report performance measures for </a:t>
            </a:r>
            <a:br>
              <a:rPr lang="en-US" sz="1400" dirty="0"/>
            </a:br>
            <a:r>
              <a:rPr lang="en-US" sz="1400" dirty="0"/>
              <a:t>congestion management</a:t>
            </a:r>
          </a:p>
          <a:p>
            <a:pPr marL="177800" lvl="2" indent="-174625">
              <a:spcAft>
                <a:spcPts val="400"/>
              </a:spcAft>
            </a:pPr>
            <a:r>
              <a:rPr lang="en-US" sz="1400" dirty="0"/>
              <a:t>Describe congestion management strategies and efforts; </a:t>
            </a:r>
            <a:br>
              <a:rPr lang="en-US" sz="1400" dirty="0"/>
            </a:br>
            <a:r>
              <a:rPr lang="en-US" sz="1400" dirty="0"/>
              <a:t>2019-21 work program</a:t>
            </a:r>
          </a:p>
          <a:p>
            <a:pPr>
              <a:spcAft>
                <a:spcPts val="400"/>
              </a:spcAft>
            </a:pPr>
            <a:r>
              <a:rPr lang="en-US" dirty="0"/>
              <a:t>Requirements</a:t>
            </a:r>
          </a:p>
          <a:p>
            <a:pPr marL="177800" lvl="2" indent="-174625">
              <a:spcAft>
                <a:spcPts val="400"/>
              </a:spcAft>
            </a:pPr>
            <a:r>
              <a:rPr lang="en-US" sz="1400" dirty="0"/>
              <a:t>Designated CMA updates every two years</a:t>
            </a:r>
          </a:p>
          <a:p>
            <a:pPr marL="177800" lvl="2" indent="-174625">
              <a:spcAft>
                <a:spcPts val="400"/>
              </a:spcAft>
            </a:pPr>
            <a:r>
              <a:rPr lang="en-US" sz="1400" spc="-30" dirty="0"/>
              <a:t>Auto Level-of-Service (LOS) and </a:t>
            </a:r>
            <a:br>
              <a:rPr lang="en-US" sz="1400" spc="-30" dirty="0"/>
            </a:br>
            <a:r>
              <a:rPr lang="en-US" sz="1400" spc="-30" dirty="0"/>
              <a:t>multimodal performance measures</a:t>
            </a:r>
          </a:p>
          <a:p>
            <a:pPr marL="177800" lvl="2" indent="-174625">
              <a:spcAft>
                <a:spcPts val="400"/>
              </a:spcAft>
            </a:pPr>
            <a:r>
              <a:rPr lang="en-US" sz="1400" spc="-30" dirty="0"/>
              <a:t>Travel Demand Management (TDM) and </a:t>
            </a:r>
            <a:br>
              <a:rPr lang="en-US" sz="1400" spc="-30" dirty="0"/>
            </a:br>
            <a:r>
              <a:rPr lang="en-US" sz="1400" spc="-30" dirty="0"/>
              <a:t>Land us impact analysis</a:t>
            </a:r>
          </a:p>
          <a:p>
            <a:pPr marL="177800" lvl="2" indent="-174625">
              <a:spcAft>
                <a:spcPts val="400"/>
              </a:spcAft>
            </a:pPr>
            <a:r>
              <a:rPr lang="en-US" sz="1400" dirty="0"/>
              <a:t>Capital Improvement Program (CIP)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7EB61-C189-9A40-BCA5-FE4100DA5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21ACA-21C9-D348-8EDE-EF231190367D}"/>
              </a:ext>
            </a:extLst>
          </p:cNvPr>
          <p:cNvSpPr txBox="1"/>
          <p:nvPr/>
        </p:nvSpPr>
        <p:spPr>
          <a:xfrm>
            <a:off x="5669280" y="1150390"/>
            <a:ext cx="3163018" cy="73866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400" b="1" dirty="0">
                <a:latin typeface="Avenir Next LT Pro" panose="020B0504020202020204" pitchFamily="34" charset="77"/>
              </a:rPr>
              <a:t>Approval of CMP</a:t>
            </a:r>
          </a:p>
          <a:p>
            <a:r>
              <a:rPr lang="en-US" sz="1400" dirty="0">
                <a:latin typeface="Avenir Next LT Pro" panose="020B0504020202020204" pitchFamily="34" charset="77"/>
              </a:rPr>
              <a:t>Maintains city’s eligibility for state gas tax and other revenues</a:t>
            </a:r>
          </a:p>
        </p:txBody>
      </p:sp>
      <p:pic>
        <p:nvPicPr>
          <p:cNvPr id="8" name="Google Shape;20;p4">
            <a:extLst>
              <a:ext uri="{FF2B5EF4-FFF2-40B4-BE49-F238E27FC236}">
                <a16:creationId xmlns:a16="http://schemas.microsoft.com/office/drawing/2014/main" id="{0BB64575-99F6-C849-90B2-649678FD60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92E594-9835-DF49-AB49-544670320912}"/>
              </a:ext>
            </a:extLst>
          </p:cNvPr>
          <p:cNvCxnSpPr>
            <a:cxnSpLocks/>
          </p:cNvCxnSpPr>
          <p:nvPr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D51C9A-F43C-6B40-97DC-6576EB4B6A6E}"/>
              </a:ext>
            </a:extLst>
          </p:cNvPr>
          <p:cNvSpPr txBox="1"/>
          <p:nvPr/>
        </p:nvSpPr>
        <p:spPr>
          <a:xfrm>
            <a:off x="5669281" y="1949811"/>
            <a:ext cx="3163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C69"/>
                </a:solidFill>
                <a:latin typeface="Franklin Gothic Medium" panose="020B0603020102020204" pitchFamily="34" charset="0"/>
              </a:rPr>
              <a:t>CMP Monitoring Network 2019</a:t>
            </a:r>
          </a:p>
        </p:txBody>
      </p:sp>
    </p:spTree>
    <p:extLst>
      <p:ext uri="{BB962C8B-B14F-4D97-AF65-F5344CB8AC3E}">
        <p14:creationId xmlns:p14="http://schemas.microsoft.com/office/powerpoint/2010/main" val="105929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89B5-93AC-554F-9546-A3F6C3B1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Automobile LOS Monitoring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74EB-4BD0-8549-9BD4-628907AF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9" y="1150390"/>
            <a:ext cx="2899190" cy="3486622"/>
          </a:xfrm>
        </p:spPr>
        <p:txBody>
          <a:bodyPr numCol="1">
            <a:noAutofit/>
          </a:bodyPr>
          <a:lstStyle/>
          <a:p>
            <a:pPr lvl="2"/>
            <a:r>
              <a:rPr lang="en-US" sz="2000" dirty="0"/>
              <a:t>Level of Service (LOS): Measure of auto congestion, required standard by law.</a:t>
            </a:r>
          </a:p>
          <a:p>
            <a:pPr lvl="2"/>
            <a:r>
              <a:rPr lang="en-US" sz="2000" dirty="0"/>
              <a:t>Average auto speeds decline further on CMP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7913A-744E-9547-B841-DFADE60F5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411155-EDE7-BE47-970F-F77C74471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761479"/>
              </p:ext>
            </p:extLst>
          </p:nvPr>
        </p:nvGraphicFramePr>
        <p:xfrm>
          <a:off x="3353463" y="961692"/>
          <a:ext cx="5478836" cy="367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679">
                  <a:extLst>
                    <a:ext uri="{9D8B030D-6E8A-4147-A177-3AD203B41FA5}">
                      <a16:colId xmlns:a16="http://schemas.microsoft.com/office/drawing/2014/main" val="641737932"/>
                    </a:ext>
                  </a:extLst>
                </a:gridCol>
                <a:gridCol w="960068">
                  <a:extLst>
                    <a:ext uri="{9D8B030D-6E8A-4147-A177-3AD203B41FA5}">
                      <a16:colId xmlns:a16="http://schemas.microsoft.com/office/drawing/2014/main" val="2122953475"/>
                    </a:ext>
                  </a:extLst>
                </a:gridCol>
                <a:gridCol w="1138565">
                  <a:extLst>
                    <a:ext uri="{9D8B030D-6E8A-4147-A177-3AD203B41FA5}">
                      <a16:colId xmlns:a16="http://schemas.microsoft.com/office/drawing/2014/main" val="1657299405"/>
                    </a:ext>
                  </a:extLst>
                </a:gridCol>
                <a:gridCol w="1138565">
                  <a:extLst>
                    <a:ext uri="{9D8B030D-6E8A-4147-A177-3AD203B41FA5}">
                      <a16:colId xmlns:a16="http://schemas.microsoft.com/office/drawing/2014/main" val="1920930260"/>
                    </a:ext>
                  </a:extLst>
                </a:gridCol>
                <a:gridCol w="1049959">
                  <a:extLst>
                    <a:ext uri="{9D8B030D-6E8A-4147-A177-3AD203B41FA5}">
                      <a16:colId xmlns:a16="http://schemas.microsoft.com/office/drawing/2014/main" val="1397580905"/>
                    </a:ext>
                  </a:extLst>
                </a:gridCol>
              </a:tblGrid>
              <a:tr h="853456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facility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period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2019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100" baseline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Percent Change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63606"/>
                  </a:ext>
                </a:extLst>
              </a:tr>
              <a:tr h="70546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Freeway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AM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31.8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31.5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-1%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342079"/>
                  </a:ext>
                </a:extLst>
              </a:tr>
              <a:tr h="70546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Freeway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PM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24.4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" sz="1600" b="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23.6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" sz="1600" b="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-3%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11454"/>
                  </a:ext>
                </a:extLst>
              </a:tr>
              <a:tr h="70546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AM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14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13.3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" sz="1600" b="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-5%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69517"/>
                  </a:ext>
                </a:extLst>
              </a:tr>
              <a:tr h="70546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Medium" panose="020B0603020102020204" pitchFamily="34" charset="0"/>
                        </a:rPr>
                        <a:t>Arterial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</a:rPr>
                        <a:t>PM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12.8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12.2 </a:t>
                      </a:r>
                      <a:r>
                        <a:rPr lang="en-US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mph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600" b="0" dirty="0">
                          <a:solidFill>
                            <a:srgbClr val="5A5958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-5%</a:t>
                      </a:r>
                      <a:endParaRPr lang="en-US" sz="1600" dirty="0">
                        <a:solidFill>
                          <a:srgbClr val="5A5958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6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25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1508DDA-C437-9B48-95AD-F0CEB5C2D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813102"/>
              </p:ext>
            </p:extLst>
          </p:nvPr>
        </p:nvGraphicFramePr>
        <p:xfrm>
          <a:off x="308195" y="1281430"/>
          <a:ext cx="4105325" cy="355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A12258-DCB5-4377-ACF1-50A84BE9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Metric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CF37A-A509-465D-A2C6-1B6C1132F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48317-11F3-4611-B633-EB26831A2426}"/>
              </a:ext>
            </a:extLst>
          </p:cNvPr>
          <p:cNvSpPr txBox="1"/>
          <p:nvPr/>
        </p:nvSpPr>
        <p:spPr>
          <a:xfrm>
            <a:off x="311701" y="965991"/>
            <a:ext cx="2965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  <a:latin typeface="Avenir Next LT Pro" panose="020B0504020202020204" pitchFamily="34" charset="77"/>
              </a:rPr>
              <a:t>Auto Speeds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B17749-62CE-274F-9C56-ADDEA1A31140}"/>
              </a:ext>
            </a:extLst>
          </p:cNvPr>
          <p:cNvSpPr txBox="1"/>
          <p:nvPr/>
        </p:nvSpPr>
        <p:spPr>
          <a:xfrm>
            <a:off x="1721272" y="3761397"/>
            <a:ext cx="600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5A5958"/>
                </a:solidFill>
                <a:latin typeface="Franklin Gothic Book" panose="020B0503020102020204" pitchFamily="34" charset="0"/>
              </a:rPr>
              <a:t>2019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3D620B-5257-3F46-A9FE-672F5311BD9A}"/>
              </a:ext>
            </a:extLst>
          </p:cNvPr>
          <p:cNvCxnSpPr>
            <a:cxnSpLocks/>
          </p:cNvCxnSpPr>
          <p:nvPr/>
        </p:nvCxnSpPr>
        <p:spPr>
          <a:xfrm flipV="1">
            <a:off x="3301979" y="1911928"/>
            <a:ext cx="0" cy="2543694"/>
          </a:xfrm>
          <a:prstGeom prst="line">
            <a:avLst/>
          </a:prstGeom>
          <a:ln>
            <a:solidFill>
              <a:srgbClr val="FF8D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D665843-839C-8340-B8E9-BBEDCAAF558D}"/>
              </a:ext>
            </a:extLst>
          </p:cNvPr>
          <p:cNvSpPr txBox="1"/>
          <p:nvPr/>
        </p:nvSpPr>
        <p:spPr>
          <a:xfrm>
            <a:off x="1312094" y="4027314"/>
            <a:ext cx="1636974" cy="3523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spc="100" dirty="0">
                <a:solidFill>
                  <a:srgbClr val="FF8D6D"/>
                </a:solidFill>
                <a:latin typeface="Franklin Gothic Book" panose="020B0503020102020204" pitchFamily="34" charset="0"/>
              </a:rPr>
              <a:t>DISCONNECT DUE TO DATA PRODUCT CHANGE FROM VENDOR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2B22BA0-82E5-D144-9683-7F7652DC6939}"/>
              </a:ext>
            </a:extLst>
          </p:cNvPr>
          <p:cNvSpPr/>
          <p:nvPr/>
        </p:nvSpPr>
        <p:spPr>
          <a:xfrm>
            <a:off x="2612487" y="4009978"/>
            <a:ext cx="664553" cy="134428"/>
          </a:xfrm>
          <a:custGeom>
            <a:avLst/>
            <a:gdLst>
              <a:gd name="connsiteX0" fmla="*/ 0 w 598636"/>
              <a:gd name="connsiteY0" fmla="*/ 72362 h 92098"/>
              <a:gd name="connsiteX1" fmla="*/ 105255 w 598636"/>
              <a:gd name="connsiteY1" fmla="*/ 32892 h 92098"/>
              <a:gd name="connsiteX2" fmla="*/ 190774 w 598636"/>
              <a:gd name="connsiteY2" fmla="*/ 6578 h 92098"/>
              <a:gd name="connsiteX3" fmla="*/ 243402 w 598636"/>
              <a:gd name="connsiteY3" fmla="*/ 0 h 92098"/>
              <a:gd name="connsiteX4" fmla="*/ 296029 w 598636"/>
              <a:gd name="connsiteY4" fmla="*/ 6578 h 92098"/>
              <a:gd name="connsiteX5" fmla="*/ 328921 w 598636"/>
              <a:gd name="connsiteY5" fmla="*/ 13157 h 92098"/>
              <a:gd name="connsiteX6" fmla="*/ 414441 w 598636"/>
              <a:gd name="connsiteY6" fmla="*/ 19735 h 92098"/>
              <a:gd name="connsiteX7" fmla="*/ 506538 w 598636"/>
              <a:gd name="connsiteY7" fmla="*/ 39470 h 92098"/>
              <a:gd name="connsiteX8" fmla="*/ 546009 w 598636"/>
              <a:gd name="connsiteY8" fmla="*/ 52627 h 92098"/>
              <a:gd name="connsiteX9" fmla="*/ 598636 w 598636"/>
              <a:gd name="connsiteY9" fmla="*/ 92098 h 92098"/>
              <a:gd name="connsiteX0" fmla="*/ 0 w 598636"/>
              <a:gd name="connsiteY0" fmla="*/ 72783 h 92519"/>
              <a:gd name="connsiteX1" fmla="*/ 190774 w 598636"/>
              <a:gd name="connsiteY1" fmla="*/ 6999 h 92519"/>
              <a:gd name="connsiteX2" fmla="*/ 243402 w 598636"/>
              <a:gd name="connsiteY2" fmla="*/ 421 h 92519"/>
              <a:gd name="connsiteX3" fmla="*/ 296029 w 598636"/>
              <a:gd name="connsiteY3" fmla="*/ 6999 h 92519"/>
              <a:gd name="connsiteX4" fmla="*/ 328921 w 598636"/>
              <a:gd name="connsiteY4" fmla="*/ 13578 h 92519"/>
              <a:gd name="connsiteX5" fmla="*/ 414441 w 598636"/>
              <a:gd name="connsiteY5" fmla="*/ 20156 h 92519"/>
              <a:gd name="connsiteX6" fmla="*/ 506538 w 598636"/>
              <a:gd name="connsiteY6" fmla="*/ 39891 h 92519"/>
              <a:gd name="connsiteX7" fmla="*/ 546009 w 598636"/>
              <a:gd name="connsiteY7" fmla="*/ 53048 h 92519"/>
              <a:gd name="connsiteX8" fmla="*/ 598636 w 598636"/>
              <a:gd name="connsiteY8" fmla="*/ 92519 h 92519"/>
              <a:gd name="connsiteX0" fmla="*/ 0 w 598636"/>
              <a:gd name="connsiteY0" fmla="*/ 72362 h 92098"/>
              <a:gd name="connsiteX1" fmla="*/ 243402 w 598636"/>
              <a:gd name="connsiteY1" fmla="*/ 0 h 92098"/>
              <a:gd name="connsiteX2" fmla="*/ 296029 w 598636"/>
              <a:gd name="connsiteY2" fmla="*/ 6578 h 92098"/>
              <a:gd name="connsiteX3" fmla="*/ 328921 w 598636"/>
              <a:gd name="connsiteY3" fmla="*/ 13157 h 92098"/>
              <a:gd name="connsiteX4" fmla="*/ 414441 w 598636"/>
              <a:gd name="connsiteY4" fmla="*/ 19735 h 92098"/>
              <a:gd name="connsiteX5" fmla="*/ 506538 w 598636"/>
              <a:gd name="connsiteY5" fmla="*/ 39470 h 92098"/>
              <a:gd name="connsiteX6" fmla="*/ 546009 w 598636"/>
              <a:gd name="connsiteY6" fmla="*/ 52627 h 92098"/>
              <a:gd name="connsiteX7" fmla="*/ 598636 w 598636"/>
              <a:gd name="connsiteY7" fmla="*/ 92098 h 92098"/>
              <a:gd name="connsiteX0" fmla="*/ 0 w 598636"/>
              <a:gd name="connsiteY0" fmla="*/ 69095 h 88831"/>
              <a:gd name="connsiteX1" fmla="*/ 296029 w 598636"/>
              <a:gd name="connsiteY1" fmla="*/ 3311 h 88831"/>
              <a:gd name="connsiteX2" fmla="*/ 328921 w 598636"/>
              <a:gd name="connsiteY2" fmla="*/ 9890 h 88831"/>
              <a:gd name="connsiteX3" fmla="*/ 414441 w 598636"/>
              <a:gd name="connsiteY3" fmla="*/ 16468 h 88831"/>
              <a:gd name="connsiteX4" fmla="*/ 506538 w 598636"/>
              <a:gd name="connsiteY4" fmla="*/ 36203 h 88831"/>
              <a:gd name="connsiteX5" fmla="*/ 546009 w 598636"/>
              <a:gd name="connsiteY5" fmla="*/ 49360 h 88831"/>
              <a:gd name="connsiteX6" fmla="*/ 598636 w 598636"/>
              <a:gd name="connsiteY6" fmla="*/ 88831 h 88831"/>
              <a:gd name="connsiteX0" fmla="*/ 0 w 598636"/>
              <a:gd name="connsiteY0" fmla="*/ 59205 h 78941"/>
              <a:gd name="connsiteX1" fmla="*/ 328921 w 598636"/>
              <a:gd name="connsiteY1" fmla="*/ 0 h 78941"/>
              <a:gd name="connsiteX2" fmla="*/ 414441 w 598636"/>
              <a:gd name="connsiteY2" fmla="*/ 6578 h 78941"/>
              <a:gd name="connsiteX3" fmla="*/ 506538 w 598636"/>
              <a:gd name="connsiteY3" fmla="*/ 26313 h 78941"/>
              <a:gd name="connsiteX4" fmla="*/ 546009 w 598636"/>
              <a:gd name="connsiteY4" fmla="*/ 39470 h 78941"/>
              <a:gd name="connsiteX5" fmla="*/ 598636 w 598636"/>
              <a:gd name="connsiteY5" fmla="*/ 78941 h 78941"/>
              <a:gd name="connsiteX0" fmla="*/ 0 w 598636"/>
              <a:gd name="connsiteY0" fmla="*/ 52627 h 72363"/>
              <a:gd name="connsiteX1" fmla="*/ 414441 w 598636"/>
              <a:gd name="connsiteY1" fmla="*/ 0 h 72363"/>
              <a:gd name="connsiteX2" fmla="*/ 506538 w 598636"/>
              <a:gd name="connsiteY2" fmla="*/ 19735 h 72363"/>
              <a:gd name="connsiteX3" fmla="*/ 546009 w 598636"/>
              <a:gd name="connsiteY3" fmla="*/ 32892 h 72363"/>
              <a:gd name="connsiteX4" fmla="*/ 598636 w 598636"/>
              <a:gd name="connsiteY4" fmla="*/ 72363 h 72363"/>
              <a:gd name="connsiteX0" fmla="*/ 0 w 598636"/>
              <a:gd name="connsiteY0" fmla="*/ 32892 h 52628"/>
              <a:gd name="connsiteX1" fmla="*/ 506538 w 598636"/>
              <a:gd name="connsiteY1" fmla="*/ 0 h 52628"/>
              <a:gd name="connsiteX2" fmla="*/ 546009 w 598636"/>
              <a:gd name="connsiteY2" fmla="*/ 13157 h 52628"/>
              <a:gd name="connsiteX3" fmla="*/ 598636 w 598636"/>
              <a:gd name="connsiteY3" fmla="*/ 52628 h 52628"/>
              <a:gd name="connsiteX0" fmla="*/ 0 w 598636"/>
              <a:gd name="connsiteY0" fmla="*/ 19735 h 39471"/>
              <a:gd name="connsiteX1" fmla="*/ 546009 w 598636"/>
              <a:gd name="connsiteY1" fmla="*/ 0 h 39471"/>
              <a:gd name="connsiteX2" fmla="*/ 598636 w 598636"/>
              <a:gd name="connsiteY2" fmla="*/ 39471 h 39471"/>
              <a:gd name="connsiteX0" fmla="*/ 0 w 598636"/>
              <a:gd name="connsiteY0" fmla="*/ 0 h 19736"/>
              <a:gd name="connsiteX1" fmla="*/ 598636 w 598636"/>
              <a:gd name="connsiteY1" fmla="*/ 19736 h 19736"/>
              <a:gd name="connsiteX0" fmla="*/ 0 w 598636"/>
              <a:gd name="connsiteY0" fmla="*/ 50575 h 70311"/>
              <a:gd name="connsiteX1" fmla="*/ 598636 w 598636"/>
              <a:gd name="connsiteY1" fmla="*/ 70311 h 70311"/>
              <a:gd name="connsiteX0" fmla="*/ 0 w 598636"/>
              <a:gd name="connsiteY0" fmla="*/ 96275 h 116011"/>
              <a:gd name="connsiteX1" fmla="*/ 598636 w 598636"/>
              <a:gd name="connsiteY1" fmla="*/ 116011 h 116011"/>
              <a:gd name="connsiteX0" fmla="*/ 0 w 627211"/>
              <a:gd name="connsiteY0" fmla="*/ 143747 h 143747"/>
              <a:gd name="connsiteX1" fmla="*/ 627211 w 627211"/>
              <a:gd name="connsiteY1" fmla="*/ 80933 h 143747"/>
              <a:gd name="connsiteX0" fmla="*/ 0 w 627211"/>
              <a:gd name="connsiteY0" fmla="*/ 128529 h 128529"/>
              <a:gd name="connsiteX1" fmla="*/ 627211 w 627211"/>
              <a:gd name="connsiteY1" fmla="*/ 65715 h 128529"/>
              <a:gd name="connsiteX0" fmla="*/ 0 w 722746"/>
              <a:gd name="connsiteY0" fmla="*/ 104043 h 104043"/>
              <a:gd name="connsiteX1" fmla="*/ 722746 w 722746"/>
              <a:gd name="connsiteY1" fmla="*/ 82173 h 104043"/>
              <a:gd name="connsiteX0" fmla="*/ 0 w 722746"/>
              <a:gd name="connsiteY0" fmla="*/ 117754 h 117754"/>
              <a:gd name="connsiteX1" fmla="*/ 722746 w 722746"/>
              <a:gd name="connsiteY1" fmla="*/ 95884 h 117754"/>
              <a:gd name="connsiteX0" fmla="*/ 0 w 716130"/>
              <a:gd name="connsiteY0" fmla="*/ 163124 h 163124"/>
              <a:gd name="connsiteX1" fmla="*/ 716130 w 716130"/>
              <a:gd name="connsiteY1" fmla="*/ 72119 h 163124"/>
              <a:gd name="connsiteX0" fmla="*/ 0 w 716130"/>
              <a:gd name="connsiteY0" fmla="*/ 100540 h 100540"/>
              <a:gd name="connsiteX1" fmla="*/ 716130 w 716130"/>
              <a:gd name="connsiteY1" fmla="*/ 9535 h 100540"/>
              <a:gd name="connsiteX0" fmla="*/ 0 w 716130"/>
              <a:gd name="connsiteY0" fmla="*/ 93882 h 93882"/>
              <a:gd name="connsiteX1" fmla="*/ 716130 w 716130"/>
              <a:gd name="connsiteY1" fmla="*/ 2877 h 93882"/>
              <a:gd name="connsiteX0" fmla="*/ 0 w 524658"/>
              <a:gd name="connsiteY0" fmla="*/ 51507 h 51507"/>
              <a:gd name="connsiteX1" fmla="*/ 524658 w 524658"/>
              <a:gd name="connsiteY1" fmla="*/ 32607 h 51507"/>
              <a:gd name="connsiteX0" fmla="*/ 0 w 524658"/>
              <a:gd name="connsiteY0" fmla="*/ 51507 h 51507"/>
              <a:gd name="connsiteX1" fmla="*/ 524658 w 524658"/>
              <a:gd name="connsiteY1" fmla="*/ 32607 h 51507"/>
              <a:gd name="connsiteX0" fmla="*/ 0 w 524658"/>
              <a:gd name="connsiteY0" fmla="*/ 25738 h 25738"/>
              <a:gd name="connsiteX1" fmla="*/ 524658 w 524658"/>
              <a:gd name="connsiteY1" fmla="*/ 6838 h 25738"/>
              <a:gd name="connsiteX0" fmla="*/ 0 w 518482"/>
              <a:gd name="connsiteY0" fmla="*/ 18865 h 18865"/>
              <a:gd name="connsiteX1" fmla="*/ 518482 w 518482"/>
              <a:gd name="connsiteY1" fmla="*/ 14883 h 18865"/>
              <a:gd name="connsiteX0" fmla="*/ 0 w 518482"/>
              <a:gd name="connsiteY0" fmla="*/ 13480 h 13480"/>
              <a:gd name="connsiteX1" fmla="*/ 518482 w 518482"/>
              <a:gd name="connsiteY1" fmla="*/ 9498 h 13480"/>
              <a:gd name="connsiteX0" fmla="*/ 0 w 518482"/>
              <a:gd name="connsiteY0" fmla="*/ 3982 h 14035"/>
              <a:gd name="connsiteX1" fmla="*/ 518482 w 518482"/>
              <a:gd name="connsiteY1" fmla="*/ 0 h 14035"/>
              <a:gd name="connsiteX0" fmla="*/ 0 w 493776"/>
              <a:gd name="connsiteY0" fmla="*/ 11441 h 18959"/>
              <a:gd name="connsiteX1" fmla="*/ 493776 w 493776"/>
              <a:gd name="connsiteY1" fmla="*/ 0 h 18959"/>
              <a:gd name="connsiteX0" fmla="*/ 0 w 493776"/>
              <a:gd name="connsiteY0" fmla="*/ 11441 h 11441"/>
              <a:gd name="connsiteX1" fmla="*/ 493776 w 493776"/>
              <a:gd name="connsiteY1" fmla="*/ 0 h 11441"/>
              <a:gd name="connsiteX0" fmla="*/ 0 w 493776"/>
              <a:gd name="connsiteY0" fmla="*/ 14692 h 14692"/>
              <a:gd name="connsiteX1" fmla="*/ 493776 w 493776"/>
              <a:gd name="connsiteY1" fmla="*/ 3251 h 14692"/>
              <a:gd name="connsiteX0" fmla="*/ 0 w 493776"/>
              <a:gd name="connsiteY0" fmla="*/ 17994 h 17994"/>
              <a:gd name="connsiteX1" fmla="*/ 493776 w 493776"/>
              <a:gd name="connsiteY1" fmla="*/ 6553 h 17994"/>
              <a:gd name="connsiteX0" fmla="*/ 0 w 493776"/>
              <a:gd name="connsiteY0" fmla="*/ 20104 h 20104"/>
              <a:gd name="connsiteX1" fmla="*/ 493776 w 493776"/>
              <a:gd name="connsiteY1" fmla="*/ 8663 h 2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3776" h="20104">
                <a:moveTo>
                  <a:pt x="0" y="20104"/>
                </a:moveTo>
                <a:cubicBezTo>
                  <a:pt x="156338" y="-1751"/>
                  <a:pt x="295329" y="-6136"/>
                  <a:pt x="493776" y="8663"/>
                </a:cubicBezTo>
              </a:path>
            </a:pathLst>
          </a:custGeom>
          <a:noFill/>
          <a:ln w="6350">
            <a:solidFill>
              <a:srgbClr val="FF8D6D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921AC1-087E-C140-914B-3D7232813292}"/>
              </a:ext>
            </a:extLst>
          </p:cNvPr>
          <p:cNvSpPr txBox="1"/>
          <p:nvPr/>
        </p:nvSpPr>
        <p:spPr>
          <a:xfrm>
            <a:off x="4726972" y="965991"/>
            <a:ext cx="410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  <a:latin typeface="Avenir Next LT Pro" panose="020B0504020202020204" pitchFamily="34" charset="77"/>
              </a:rPr>
              <a:t>Transit (Bus) Speeds</a:t>
            </a:r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id="{FD3F2EE7-90BF-024B-9B11-6BFF72402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5190"/>
              </p:ext>
            </p:extLst>
          </p:nvPr>
        </p:nvGraphicFramePr>
        <p:xfrm>
          <a:off x="4726971" y="1304545"/>
          <a:ext cx="4105326" cy="353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DCDB9C-0BA6-450F-8DF1-2769412DAA2C}"/>
              </a:ext>
            </a:extLst>
          </p:cNvPr>
          <p:cNvSpPr txBox="1"/>
          <p:nvPr/>
        </p:nvSpPr>
        <p:spPr>
          <a:xfrm>
            <a:off x="3837600" y="4663956"/>
            <a:ext cx="522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9787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2258-DCB5-4377-ACF1-50A84BE9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Metric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CF37A-A509-465D-A2C6-1B6C1132F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E60DE8-423B-447E-9B04-F9C9AD6D1FF7}"/>
              </a:ext>
            </a:extLst>
          </p:cNvPr>
          <p:cNvSpPr txBox="1"/>
          <p:nvPr/>
        </p:nvSpPr>
        <p:spPr>
          <a:xfrm>
            <a:off x="4726974" y="965990"/>
            <a:ext cx="4104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  <a:latin typeface="Avenir Next LT Pro" panose="020B0504020202020204" pitchFamily="34" charset="77"/>
              </a:rPr>
              <a:t>Transit Reliability / Variability</a:t>
            </a:r>
          </a:p>
        </p:txBody>
      </p:sp>
      <p:graphicFrame>
        <p:nvGraphicFramePr>
          <p:cNvPr id="21" name="Content Placeholder 10">
            <a:extLst>
              <a:ext uri="{FF2B5EF4-FFF2-40B4-BE49-F238E27FC236}">
                <a16:creationId xmlns:a16="http://schemas.microsoft.com/office/drawing/2014/main" id="{5F11C444-148E-6248-AA27-520E92AD9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34641"/>
              </p:ext>
            </p:extLst>
          </p:nvPr>
        </p:nvGraphicFramePr>
        <p:xfrm>
          <a:off x="4726467" y="1304544"/>
          <a:ext cx="4104820" cy="353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28ADC5C-7C99-F540-996A-B0D7A6B12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700779"/>
              </p:ext>
            </p:extLst>
          </p:nvPr>
        </p:nvGraphicFramePr>
        <p:xfrm>
          <a:off x="311702" y="1304543"/>
          <a:ext cx="4105325" cy="353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391E65-0DED-514E-9901-D1FA008D4D7D}"/>
              </a:ext>
            </a:extLst>
          </p:cNvPr>
          <p:cNvSpPr txBox="1"/>
          <p:nvPr/>
        </p:nvSpPr>
        <p:spPr>
          <a:xfrm>
            <a:off x="311702" y="965991"/>
            <a:ext cx="410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  <a:latin typeface="Avenir Next LT Pro" panose="020B0504020202020204" pitchFamily="34" charset="77"/>
              </a:rPr>
              <a:t>Auto-Transit Speed Ratio</a:t>
            </a:r>
          </a:p>
        </p:txBody>
      </p:sp>
    </p:spTree>
    <p:extLst>
      <p:ext uri="{BB962C8B-B14F-4D97-AF65-F5344CB8AC3E}">
        <p14:creationId xmlns:p14="http://schemas.microsoft.com/office/powerpoint/2010/main" val="94365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E5B3-61EA-CC4D-B6FA-275A1AE8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Updates in 2019 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2CC1-C6EE-CC49-B5EB-975FED7E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lvl="2"/>
            <a:r>
              <a:rPr lang="en-US" sz="2000" b="1" dirty="0"/>
              <a:t>2019 system performance monitoring</a:t>
            </a:r>
          </a:p>
          <a:p>
            <a:pPr lvl="3"/>
            <a:r>
              <a:rPr lang="en-US" sz="2000" dirty="0"/>
              <a:t>Automobile Level-of-Service (LOS or delay) monitoring</a:t>
            </a:r>
          </a:p>
          <a:p>
            <a:pPr lvl="3"/>
            <a:r>
              <a:rPr lang="en-US" sz="2000" dirty="0"/>
              <a:t>Surface transit speed analysis</a:t>
            </a:r>
          </a:p>
          <a:p>
            <a:pPr lvl="2"/>
            <a:r>
              <a:rPr lang="en-US" sz="2000" b="1" dirty="0"/>
              <a:t>Updates on TDM studies and initiatives</a:t>
            </a:r>
          </a:p>
          <a:p>
            <a:pPr lvl="2"/>
            <a:r>
              <a:rPr lang="en-US" sz="2000" b="1" dirty="0"/>
              <a:t>Regional and State policy developments</a:t>
            </a:r>
          </a:p>
          <a:p>
            <a:pPr lvl="2"/>
            <a:r>
              <a:rPr lang="en-US" sz="2000" b="1" dirty="0"/>
              <a:t>Travel forecasting improvements</a:t>
            </a:r>
          </a:p>
          <a:p>
            <a:pPr lvl="2"/>
            <a:r>
              <a:rPr lang="en-US" sz="2000" b="1" dirty="0"/>
              <a:t>Capital Improvement Program (CIP): fund programming activities and project delivery progress</a:t>
            </a:r>
          </a:p>
          <a:p>
            <a:pPr lvl="2"/>
            <a:r>
              <a:rPr lang="en-US" sz="2000" b="1" dirty="0"/>
              <a:t>Interactive visualization website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4F084-9F97-A64B-BF97-43ACA7DE5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2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AA7D1-9B96-A94F-B21C-84BB5918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54" y="0"/>
            <a:ext cx="9156554" cy="514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816E3-4BDD-D148-AC89-7F5C4CDB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05550"/>
            <a:ext cx="3911165" cy="1323439"/>
          </a:xfrm>
          <a:solidFill>
            <a:schemeClr val="bg1">
              <a:alpha val="94000"/>
            </a:schemeClr>
          </a:solidFill>
          <a:ln w="9525">
            <a:noFill/>
          </a:ln>
        </p:spPr>
        <p:txBody>
          <a:bodyPr wrap="square" lIns="182880" rIns="182880" anchor="t" anchorCtr="0">
            <a:spAutoFit/>
          </a:bodyPr>
          <a:lstStyle/>
          <a:p>
            <a:r>
              <a:rPr lang="en-US" dirty="0">
                <a:solidFill>
                  <a:srgbClr val="1B365F"/>
                </a:solidFill>
              </a:rPr>
              <a:t>Congestion Data Visualization Website</a:t>
            </a:r>
            <a:br>
              <a:rPr lang="en-US" dirty="0">
                <a:solidFill>
                  <a:srgbClr val="1B365F"/>
                </a:solidFill>
              </a:rPr>
            </a:br>
            <a:r>
              <a:rPr lang="en-US" sz="1800" b="0" dirty="0">
                <a:solidFill>
                  <a:srgbClr val="04619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http://congestion.sfcta.org/</a:t>
            </a:r>
            <a:endParaRPr lang="en-US" sz="1800" b="0" dirty="0">
              <a:solidFill>
                <a:srgbClr val="046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8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AA7D1-9B96-A94F-B21C-84BB5918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2554" y="0"/>
            <a:ext cx="9156553" cy="514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816E3-4BDD-D148-AC89-7F5C4CDB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05550"/>
            <a:ext cx="3911165" cy="1323439"/>
          </a:xfrm>
          <a:solidFill>
            <a:schemeClr val="bg1">
              <a:alpha val="94000"/>
            </a:schemeClr>
          </a:solidFill>
          <a:ln w="9525">
            <a:noFill/>
          </a:ln>
        </p:spPr>
        <p:txBody>
          <a:bodyPr wrap="square" lIns="182880" rIns="182880" anchor="t" anchorCtr="0">
            <a:spAutoFit/>
          </a:bodyPr>
          <a:lstStyle/>
          <a:p>
            <a:r>
              <a:rPr lang="en-US" dirty="0">
                <a:solidFill>
                  <a:srgbClr val="1B365F"/>
                </a:solidFill>
              </a:rPr>
              <a:t>Collision Data Visualization Website</a:t>
            </a:r>
            <a:br>
              <a:rPr lang="en-US" dirty="0">
                <a:solidFill>
                  <a:srgbClr val="1B365F"/>
                </a:solidFill>
              </a:rPr>
            </a:br>
            <a:r>
              <a:rPr lang="en-US" sz="1800" b="0" dirty="0">
                <a:solidFill>
                  <a:srgbClr val="595959"/>
                </a:solidFill>
              </a:rPr>
              <a:t>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81221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31F0-097F-44DB-B153-590D206EC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73207-FF8A-44F7-9428-3273098E1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19722-C01A-48D6-91B2-C60CF6407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7EE8AEC-F17F-456D-B6F2-17518A6B6E44}" vid="{77BF2E3E-59B8-4AD2-930E-543DB481C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 Presentation Template 2019 FINAL</Template>
  <TotalTime>5509</TotalTime>
  <Words>754</Words>
  <Application>Microsoft Office PowerPoint</Application>
  <PresentationFormat>Custom</PresentationFormat>
  <Paragraphs>207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AvenirNext LT Pro Regular</vt:lpstr>
      <vt:lpstr>Calibri</vt:lpstr>
      <vt:lpstr>Franklin Gothic Book</vt:lpstr>
      <vt:lpstr>Franklin Gothic Medium</vt:lpstr>
      <vt:lpstr>Helvetica</vt:lpstr>
      <vt:lpstr>Office Theme</vt:lpstr>
      <vt:lpstr>San Francisco  Congestion Management Program </vt:lpstr>
      <vt:lpstr>CMP Purpose and Requirements</vt:lpstr>
      <vt:lpstr>Automobile LOS Monitoring - 2019</vt:lpstr>
      <vt:lpstr>Performance Metric Trends</vt:lpstr>
      <vt:lpstr>Performance Metric Trends</vt:lpstr>
      <vt:lpstr>Key Updates in 2019 CMP</vt:lpstr>
      <vt:lpstr>Congestion Data Visualization Website http://congestion.sfcta.org/</vt:lpstr>
      <vt:lpstr>Collision Data Visualization Website under development</vt:lpstr>
      <vt:lpstr>Thank you</vt:lpstr>
      <vt:lpstr>INRIX Data Changes</vt:lpstr>
      <vt:lpstr>Transit (Muni Bus) Speeds</vt:lpstr>
      <vt:lpstr>Transit (Muni Bus) Variability</vt:lpstr>
      <vt:lpstr>Auto-Transit (Bus) Speed Ratio</vt:lpstr>
      <vt:lpstr>ADT and Multimodal Count Locations</vt:lpstr>
      <vt:lpstr>Vehicle Counts</vt:lpstr>
      <vt:lpstr>Bike-Ped Counts (14 Intersections)</vt:lpstr>
      <vt:lpstr>Collisions</vt:lpstr>
      <vt:lpstr>VMT</vt:lpstr>
      <vt:lpstr>Transit Ridership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Bhargava Sana</dc:creator>
  <cp:lastModifiedBy>Bhargava Sana</cp:lastModifiedBy>
  <cp:revision>134</cp:revision>
  <cp:lastPrinted>2019-05-22T22:02:08Z</cp:lastPrinted>
  <dcterms:created xsi:type="dcterms:W3CDTF">2019-05-21T21:12:05Z</dcterms:created>
  <dcterms:modified xsi:type="dcterms:W3CDTF">2019-11-21T00:41:38Z</dcterms:modified>
</cp:coreProperties>
</file>