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32" r:id="rId2"/>
    <p:sldId id="282" r:id="rId3"/>
    <p:sldId id="284" r:id="rId4"/>
    <p:sldId id="285" r:id="rId5"/>
    <p:sldId id="289" r:id="rId6"/>
    <p:sldId id="290" r:id="rId7"/>
    <p:sldId id="291" r:id="rId8"/>
    <p:sldId id="292" r:id="rId9"/>
    <p:sldId id="293" r:id="rId10"/>
    <p:sldId id="298" r:id="rId11"/>
    <p:sldId id="334" r:id="rId12"/>
    <p:sldId id="300" r:id="rId13"/>
    <p:sldId id="301" r:id="rId14"/>
    <p:sldId id="302" r:id="rId15"/>
    <p:sldId id="303" r:id="rId16"/>
    <p:sldId id="304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7" r:id="rId37"/>
    <p:sldId id="330" r:id="rId38"/>
    <p:sldId id="331" r:id="rId39"/>
  </p:sldIdLst>
  <p:sldSz cx="9144000" cy="6858000" type="screen4x3"/>
  <p:notesSz cx="9312275" cy="7026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4" autoAdjust="0"/>
    <p:restoredTop sz="88363" autoAdjust="0"/>
  </p:normalViewPr>
  <p:slideViewPr>
    <p:cSldViewPr showGuides="1">
      <p:cViewPr varScale="1">
        <p:scale>
          <a:sx n="115" d="100"/>
          <a:sy n="115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6163" cy="352754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4005" y="1"/>
            <a:ext cx="4036163" cy="352754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10DE11ED-551A-4468-A11C-152C9E66DD38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3523"/>
            <a:ext cx="4036163" cy="352754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4005" y="6673523"/>
            <a:ext cx="4036163" cy="352754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A795A458-DE25-4302-B413-B6AFAA60B4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12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513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4801" y="0"/>
            <a:ext cx="4035319" cy="351314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/>
            </a:lvl1pPr>
          </a:lstStyle>
          <a:p>
            <a:fld id="{9F9937E8-72A2-4017-BE5B-2EB6D53E46A8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8" rIns="93354" bIns="466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228" y="3337481"/>
            <a:ext cx="7449820" cy="3161824"/>
          </a:xfrm>
          <a:prstGeom prst="rect">
            <a:avLst/>
          </a:prstGeom>
        </p:spPr>
        <p:txBody>
          <a:bodyPr vert="horz" lIns="93354" tIns="46678" rIns="93354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3742"/>
            <a:ext cx="4035319" cy="3513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4801" y="6673742"/>
            <a:ext cx="4035319" cy="351314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/>
            </a:lvl1pPr>
          </a:lstStyle>
          <a:p>
            <a:fld id="{7221C047-D052-45A7-A46A-541AB73ED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6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C047-D052-45A7-A46A-541AB73ED6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8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F4A8C6-60CD-4EC0-887C-9E9E8BA6F5A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662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BD40D6-5F87-41B0-9F4B-941BF48FD96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520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057400" cy="6156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019800" cy="6156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45A349-F5C0-4E7C-B705-108767883C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89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8229600" cy="231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3840163"/>
            <a:ext cx="8229600" cy="231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381750"/>
            <a:ext cx="7543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3817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fld id="{908DDD10-F2CC-4793-B18D-16D39E1BAC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38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0386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0386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5800" y="6381750"/>
            <a:ext cx="7543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3817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fld id="{AC9150A9-04E5-4BBB-98B0-4FE363BDBB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2427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21FB9-81F5-40B4-807F-14C2E4260F6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676400"/>
            <a:ext cx="8458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11" y="0"/>
            <a:ext cx="456798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  <a:t>Federal Programming and the TIP</a:t>
            </a:r>
          </a:p>
        </p:txBody>
      </p:sp>
    </p:spTree>
    <p:extLst>
      <p:ext uri="{BB962C8B-B14F-4D97-AF65-F5344CB8AC3E}">
        <p14:creationId xmlns:p14="http://schemas.microsoft.com/office/powerpoint/2010/main" val="379669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2AE42D-697C-40C5-A35C-96DE7F373C5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010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47D03D-5B44-43A7-9E92-407021EA72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33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C28AC6-1DF3-480C-842F-EE6A5EAE036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18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02FFC4-22EE-439C-9286-B07D368FE2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88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E14E10-B356-449C-B612-C7C96DF061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698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6AC871-DA0F-4723-A526-7ABC254B95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512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750E22-C41A-4F77-8385-E5AFA36C99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97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635DA0-BA2F-4961-8919-37BFDFCE0B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974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chemeClr val="bg1"/>
            </a:gs>
            <a:gs pos="100000">
              <a:srgbClr val="DDDDD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2296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81750"/>
            <a:ext cx="7543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9696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629400"/>
            <a:ext cx="8458200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81750"/>
            <a:ext cx="914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69696"/>
                </a:solidFill>
              </a:defRPr>
            </a:lvl1pPr>
          </a:lstStyle>
          <a:p>
            <a:fld id="{84121FB9-81F5-40B4-807F-14C2E4260F6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3" name="Picture 9" descr="MTC_logo_sansBackgroun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5983288"/>
            <a:ext cx="1066801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 3" pitchFamily="18" charset="2"/>
        <a:buChar char="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nderson@mtc.ca.gov" TargetMode="External"/><Relationship Id="rId2" Type="http://schemas.openxmlformats.org/officeDocument/2006/relationships/hyperlink" Target="mailto:acrenshaw@mtc.ca.gov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ms.mtc.ca.gov/fms/home.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kanderson@mtc.ca.gov" TargetMode="External"/><Relationship Id="rId2" Type="http://schemas.openxmlformats.org/officeDocument/2006/relationships/hyperlink" Target="mailto:acrenshaw@mtc.ca.gov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.ca.gov/hq/transprog/federal/fedfiles/res_publications/rev_amend_proc.pdf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.ca.gov/hq/transprog/federal/fedfiles/res_publications/rev_amend_proc.pdf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7543800" cy="2536825"/>
          </a:xfrm>
          <a:effectLst>
            <a:outerShdw dist="17961" dir="2700000" algn="ctr" rotWithShape="0">
              <a:srgbClr val="969696"/>
            </a:outerShdw>
          </a:effectLst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Federal Programming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and the TIP</a:t>
            </a:r>
            <a:endParaRPr lang="en-US" altLang="en-US" sz="4000" dirty="0">
              <a:solidFill>
                <a:schemeClr val="hlink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114800"/>
            <a:ext cx="6400800" cy="1828800"/>
          </a:xfr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US" sz="1800" dirty="0"/>
              <a:t>Karl Anderson</a:t>
            </a:r>
          </a:p>
          <a:p>
            <a:pPr algn="r">
              <a:spcBef>
                <a:spcPct val="0"/>
              </a:spcBef>
            </a:pPr>
            <a:r>
              <a:rPr lang="en-US" sz="1600" b="0" dirty="0"/>
              <a:t>Metropolitan Transportation Commission</a:t>
            </a:r>
          </a:p>
          <a:p>
            <a:pPr algn="r">
              <a:spcBef>
                <a:spcPct val="40000"/>
              </a:spcBef>
            </a:pPr>
            <a:endParaRPr lang="en-US" sz="2000" dirty="0"/>
          </a:p>
          <a:p>
            <a:pPr algn="r">
              <a:spcBef>
                <a:spcPct val="40000"/>
              </a:spcBef>
            </a:pPr>
            <a:r>
              <a:rPr lang="en-US" sz="1800" dirty="0"/>
              <a:t> SPOC Workshop</a:t>
            </a:r>
          </a:p>
          <a:p>
            <a:pPr algn="r">
              <a:spcBef>
                <a:spcPct val="40000"/>
              </a:spcBef>
            </a:pPr>
            <a:r>
              <a:rPr lang="en-US" sz="1800" dirty="0"/>
              <a:t>Contra Costa County</a:t>
            </a:r>
            <a:br>
              <a:rPr lang="en-US" sz="1800" dirty="0"/>
            </a:br>
            <a:r>
              <a:rPr lang="en-US" sz="1800" b="0" dirty="0"/>
              <a:t>May 23, 2017</a:t>
            </a:r>
            <a:endParaRPr lang="en-US" altLang="en-US" sz="1600" b="0" dirty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H="1">
            <a:off x="0" y="228600"/>
            <a:ext cx="8229600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22313" y="6278563"/>
            <a:ext cx="441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969696"/>
                </a:solidFill>
              </a:rPr>
              <a:t>M e t r o p o l i t a n  T r a n s p o r t a t i o n  C o m m i s s i o n</a:t>
            </a:r>
          </a:p>
        </p:txBody>
      </p:sp>
    </p:spTree>
    <p:extLst>
      <p:ext uri="{BB962C8B-B14F-4D97-AF65-F5344CB8AC3E}">
        <p14:creationId xmlns:p14="http://schemas.microsoft.com/office/powerpoint/2010/main" val="110793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TIP and FMS</a:t>
            </a:r>
          </a:p>
          <a:p>
            <a:pPr marL="457200" lvl="1" indent="0">
              <a:buNone/>
            </a:pPr>
            <a:r>
              <a:rPr lang="en-US" sz="1800" dirty="0"/>
              <a:t>Adam Crenshaw			Karl Anderson</a:t>
            </a:r>
          </a:p>
          <a:p>
            <a:pPr marL="457200" lvl="1" indent="0">
              <a:buNone/>
            </a:pPr>
            <a:r>
              <a:rPr lang="en-US" sz="1800" dirty="0"/>
              <a:t>(415) 778-6794			(415) 778-6645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C00000"/>
                </a:solidFill>
                <a:hlinkClick r:id="rId2"/>
              </a:rPr>
              <a:t>acrenshaw@mtc.ca.gov</a:t>
            </a:r>
            <a:r>
              <a:rPr lang="en-US" sz="1800" dirty="0">
                <a:solidFill>
                  <a:srgbClr val="C00000"/>
                </a:solidFill>
              </a:rPr>
              <a:t>		</a:t>
            </a:r>
            <a:r>
              <a:rPr lang="en-US" sz="1800" dirty="0">
                <a:solidFill>
                  <a:srgbClr val="C00000"/>
                </a:solidFill>
                <a:hlinkClick r:id="rId3"/>
              </a:rPr>
              <a:t>kanderson@mtc.ca.gov</a:t>
            </a:r>
            <a:endParaRPr lang="en-US" sz="18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7543800" cy="2536825"/>
          </a:xfrm>
          <a:effectLst>
            <a:outerShdw dist="17961" dir="2700000" algn="ctr" rotWithShape="0">
              <a:srgbClr val="969696"/>
            </a:outerShdw>
          </a:effectLst>
        </p:spPr>
        <p:txBody>
          <a:bodyPr/>
          <a:lstStyle/>
          <a:p>
            <a:r>
              <a:rPr lang="en-US" sz="4800" dirty="0">
                <a:solidFill>
                  <a:srgbClr val="C00000"/>
                </a:solidFill>
              </a:rPr>
              <a:t>Using FMS</a:t>
            </a:r>
            <a:endParaRPr lang="en-US" altLang="en-US" sz="4800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038600"/>
            <a:ext cx="6400800" cy="1828800"/>
          </a:xfr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US" sz="1800" dirty="0"/>
              <a:t>Karl Anderson</a:t>
            </a:r>
          </a:p>
          <a:p>
            <a:pPr algn="r">
              <a:spcBef>
                <a:spcPct val="0"/>
              </a:spcBef>
            </a:pPr>
            <a:r>
              <a:rPr lang="en-US" sz="1600" b="0" dirty="0"/>
              <a:t>Metropolitan Transportation Commission</a:t>
            </a:r>
          </a:p>
          <a:p>
            <a:pPr algn="r">
              <a:spcBef>
                <a:spcPct val="40000"/>
              </a:spcBef>
            </a:pPr>
            <a:endParaRPr lang="en-US" sz="2000" dirty="0"/>
          </a:p>
          <a:p>
            <a:pPr algn="r">
              <a:spcBef>
                <a:spcPct val="40000"/>
              </a:spcBef>
            </a:pPr>
            <a:r>
              <a:rPr lang="en-US" sz="1800" dirty="0"/>
              <a:t>SPOC Workshop</a:t>
            </a:r>
          </a:p>
          <a:p>
            <a:pPr algn="r">
              <a:spcBef>
                <a:spcPct val="40000"/>
              </a:spcBef>
            </a:pPr>
            <a:r>
              <a:rPr lang="en-US" sz="1800" dirty="0"/>
              <a:t>Contra Costa County</a:t>
            </a:r>
            <a:endParaRPr lang="en-US" sz="1800" b="0" dirty="0"/>
          </a:p>
          <a:p>
            <a:pPr algn="r">
              <a:spcBef>
                <a:spcPts val="1200"/>
              </a:spcBef>
            </a:pPr>
            <a:r>
              <a:rPr lang="en-US" sz="1800" b="0" dirty="0"/>
              <a:t>May 23, 2017</a:t>
            </a:r>
            <a:endParaRPr lang="en-US" altLang="en-US" sz="1600" b="0" dirty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H="1">
            <a:off x="0" y="228600"/>
            <a:ext cx="8229600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22313" y="6278563"/>
            <a:ext cx="441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969696"/>
                </a:solidFill>
              </a:rPr>
              <a:t>M e t r o p o l i t a n  T r a n s p o r t a t i o n  C o m m i s s i o n</a:t>
            </a:r>
          </a:p>
        </p:txBody>
      </p:sp>
    </p:spTree>
    <p:extLst>
      <p:ext uri="{BB962C8B-B14F-4D97-AF65-F5344CB8AC3E}">
        <p14:creationId xmlns:p14="http://schemas.microsoft.com/office/powerpoint/2010/main" val="255467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FMS -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FMS User Accounts</a:t>
            </a:r>
          </a:p>
          <a:p>
            <a:pPr>
              <a:spcBef>
                <a:spcPts val="2400"/>
              </a:spcBef>
            </a:pPr>
            <a:r>
              <a:rPr lang="en-US" dirty="0"/>
              <a:t>TIP Revision Process</a:t>
            </a:r>
          </a:p>
          <a:p>
            <a:pPr>
              <a:spcBef>
                <a:spcPts val="2400"/>
              </a:spcBef>
            </a:pPr>
            <a:r>
              <a:rPr lang="en-US" dirty="0"/>
              <a:t>FMS Universal Application (UA)</a:t>
            </a:r>
          </a:p>
          <a:p>
            <a:pPr>
              <a:spcBef>
                <a:spcPts val="2400"/>
              </a:spcBef>
            </a:pPr>
            <a:r>
              <a:rPr lang="en-US" dirty="0"/>
              <a:t>Project Searches</a:t>
            </a:r>
          </a:p>
          <a:p>
            <a:pPr>
              <a:spcBef>
                <a:spcPts val="2400"/>
              </a:spcBef>
            </a:pPr>
            <a:r>
              <a:rPr lang="en-US" dirty="0"/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3545582911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User Accounts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Creating an Account</a:t>
            </a:r>
          </a:p>
          <a:p>
            <a:pPr lvl="1"/>
            <a:r>
              <a:rPr lang="en-US" dirty="0"/>
              <a:t>Links to Account Creation are on the FMS Home page (</a:t>
            </a:r>
            <a:r>
              <a:rPr lang="en-US" dirty="0">
                <a:hlinkClick r:id="rId2"/>
              </a:rPr>
              <a:t>http://fms.mtc.ca.gov/fms/home.ds</a:t>
            </a:r>
            <a:r>
              <a:rPr lang="en-US" dirty="0"/>
              <a:t>) and the Log In page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MTC Staff will Review the account, assign the appropriate privileges and restrictions, and activate the account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 t="42157" r="34854" b="15685"/>
          <a:stretch>
            <a:fillRect/>
          </a:stretch>
        </p:blipFill>
        <p:spPr bwMode="auto">
          <a:xfrm>
            <a:off x="1143000" y="2895600"/>
            <a:ext cx="2895600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143000" y="2590800"/>
            <a:ext cx="289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0" dirty="0">
                <a:latin typeface="Calibri" pitchFamily="34" charset="0"/>
              </a:rPr>
              <a:t>FMS Home Page</a:t>
            </a:r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 flipH="1">
            <a:off x="3276600" y="4724400"/>
            <a:ext cx="685800" cy="152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i="0" dirty="0">
              <a:solidFill>
                <a:srgbClr val="FFFDBE"/>
              </a:solidFill>
            </a:endParaRPr>
          </a:p>
        </p:txBody>
      </p:sp>
      <p:pic>
        <p:nvPicPr>
          <p:cNvPr id="410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77083" b="60667"/>
          <a:stretch>
            <a:fillRect/>
          </a:stretch>
        </p:blipFill>
        <p:spPr bwMode="auto">
          <a:xfrm>
            <a:off x="5105400" y="2895600"/>
            <a:ext cx="31257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5105400" y="2514600"/>
            <a:ext cx="304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0" dirty="0">
                <a:latin typeface="Calibri" pitchFamily="34" charset="0"/>
              </a:rPr>
              <a:t>FMS Log In Page</a:t>
            </a:r>
          </a:p>
        </p:txBody>
      </p:sp>
      <p:sp>
        <p:nvSpPr>
          <p:cNvPr id="4105" name="Line 13"/>
          <p:cNvSpPr>
            <a:spLocks noChangeShapeType="1"/>
          </p:cNvSpPr>
          <p:nvPr/>
        </p:nvSpPr>
        <p:spPr bwMode="auto">
          <a:xfrm flipH="1">
            <a:off x="7620000" y="4648200"/>
            <a:ext cx="685800" cy="152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i="0" dirty="0">
              <a:solidFill>
                <a:srgbClr val="FFFD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5179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User Accounts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Privileges and Restrictions</a:t>
            </a:r>
          </a:p>
          <a:p>
            <a:pPr lvl="1"/>
            <a:r>
              <a:rPr lang="en-US" dirty="0"/>
              <a:t>Public Users</a:t>
            </a:r>
          </a:p>
          <a:p>
            <a:pPr lvl="2"/>
            <a:r>
              <a:rPr lang="en-US" dirty="0"/>
              <a:t>Can search for projects and view project information</a:t>
            </a:r>
          </a:p>
          <a:p>
            <a:pPr lvl="1"/>
            <a:r>
              <a:rPr lang="en-US" dirty="0"/>
              <a:t>Local Road and Highway Sponsors</a:t>
            </a:r>
          </a:p>
          <a:p>
            <a:pPr lvl="2"/>
            <a:r>
              <a:rPr lang="en-US" dirty="0"/>
              <a:t>Access and edit their own projects through UA</a:t>
            </a:r>
          </a:p>
          <a:p>
            <a:pPr lvl="1"/>
            <a:r>
              <a:rPr lang="en-US" dirty="0"/>
              <a:t>CMAs</a:t>
            </a:r>
          </a:p>
          <a:p>
            <a:pPr lvl="2"/>
            <a:r>
              <a:rPr lang="en-US" dirty="0"/>
              <a:t>Access and edit projects for their own county through UA and submit revisions</a:t>
            </a:r>
          </a:p>
          <a:p>
            <a:pPr lvl="1"/>
            <a:r>
              <a:rPr lang="en-US" dirty="0"/>
              <a:t>Transit Operators</a:t>
            </a:r>
          </a:p>
          <a:p>
            <a:pPr lvl="2"/>
            <a:r>
              <a:rPr lang="en-US" dirty="0"/>
              <a:t>Access and edit their own projects through UA and submit revisions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8561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/>
              <a:t>TIP Revision Process – Lifecycle of a Project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229600" cy="4327525"/>
          </a:xfrm>
        </p:spPr>
        <p:txBody>
          <a:bodyPr/>
          <a:lstStyle/>
          <a:p>
            <a:r>
              <a:rPr lang="en-US" dirty="0"/>
              <a:t>New Project</a:t>
            </a:r>
          </a:p>
          <a:p>
            <a:endParaRPr lang="en-US" dirty="0"/>
          </a:p>
          <a:p>
            <a:r>
              <a:rPr lang="en-US" dirty="0"/>
              <a:t>Revised Project</a:t>
            </a:r>
          </a:p>
          <a:p>
            <a:endParaRPr lang="en-US" dirty="0"/>
          </a:p>
          <a:p>
            <a:r>
              <a:rPr lang="en-US" dirty="0"/>
              <a:t>Archived or Deleted Project</a:t>
            </a:r>
          </a:p>
        </p:txBody>
      </p:sp>
    </p:spTree>
    <p:extLst>
      <p:ext uri="{BB962C8B-B14F-4D97-AF65-F5344CB8AC3E}">
        <p14:creationId xmlns:p14="http://schemas.microsoft.com/office/powerpoint/2010/main" val="572455153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Revision Process – Lifecycle of a Project Revision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New Project Revisions</a:t>
            </a:r>
          </a:p>
          <a:p>
            <a:pPr lvl="1"/>
            <a:r>
              <a:rPr lang="en-US" b="1" dirty="0"/>
              <a:t>New Projects </a:t>
            </a:r>
          </a:p>
          <a:p>
            <a:pPr lvl="2"/>
            <a:r>
              <a:rPr lang="en-US" dirty="0"/>
              <a:t>Universal Application &gt;&gt; Create New Project</a:t>
            </a:r>
          </a:p>
          <a:p>
            <a:pPr lvl="1"/>
            <a:r>
              <a:rPr lang="en-US" b="1" dirty="0"/>
              <a:t>Revisions to Existing Projects</a:t>
            </a:r>
          </a:p>
          <a:p>
            <a:pPr lvl="2"/>
            <a:r>
              <a:rPr lang="en-US" dirty="0"/>
              <a:t>Universal Application &gt;&gt; Create Revision 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b="1" dirty="0"/>
              <a:t>Revisions begin with an “In Process” status</a:t>
            </a:r>
          </a:p>
          <a:p>
            <a:pPr lvl="2"/>
            <a:r>
              <a:rPr lang="en-US" dirty="0"/>
              <a:t>They can be accessed through Universal Application &gt;&gt; Resume In Process Application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1100" y="3439026"/>
            <a:ext cx="6781800" cy="1182688"/>
            <a:chOff x="1181100" y="3886200"/>
            <a:chExt cx="6781800" cy="1182688"/>
          </a:xfrm>
        </p:grpSpPr>
        <p:pic>
          <p:nvPicPr>
            <p:cNvPr id="717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7" r="45000" b="75999"/>
            <a:stretch>
              <a:fillRect/>
            </a:stretch>
          </p:blipFill>
          <p:spPr bwMode="auto">
            <a:xfrm>
              <a:off x="1181100" y="3886200"/>
              <a:ext cx="6781800" cy="118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3" name="Line 6"/>
            <p:cNvSpPr>
              <a:spLocks noChangeShapeType="1"/>
            </p:cNvSpPr>
            <p:nvPr/>
          </p:nvSpPr>
          <p:spPr bwMode="auto">
            <a:xfrm flipV="1">
              <a:off x="1371600" y="4495800"/>
              <a:ext cx="6858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 i="0" dirty="0">
                <a:solidFill>
                  <a:srgbClr val="FFFDBE"/>
                </a:solidFill>
              </a:endParaRPr>
            </a:p>
          </p:txBody>
        </p:sp>
        <p:sp>
          <p:nvSpPr>
            <p:cNvPr id="7174" name="Line 7"/>
            <p:cNvSpPr>
              <a:spLocks noChangeShapeType="1"/>
            </p:cNvSpPr>
            <p:nvPr/>
          </p:nvSpPr>
          <p:spPr bwMode="auto">
            <a:xfrm>
              <a:off x="1371600" y="4572000"/>
              <a:ext cx="68580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 i="0" dirty="0">
                <a:solidFill>
                  <a:srgbClr val="FFFDBE"/>
                </a:solidFill>
              </a:endParaRPr>
            </a:p>
          </p:txBody>
        </p:sp>
        <p:sp>
          <p:nvSpPr>
            <p:cNvPr id="7175" name="Line 8"/>
            <p:cNvSpPr>
              <a:spLocks noChangeShapeType="1"/>
            </p:cNvSpPr>
            <p:nvPr/>
          </p:nvSpPr>
          <p:spPr bwMode="auto">
            <a:xfrm>
              <a:off x="1371600" y="4572000"/>
              <a:ext cx="6858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 i="0" dirty="0">
                <a:solidFill>
                  <a:srgbClr val="FFFDB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051088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/>
              <a:t>TIP Revision Process – </a:t>
            </a:r>
            <a:br>
              <a:rPr lang="en-US" dirty="0"/>
            </a:br>
            <a:r>
              <a:rPr lang="en-US" dirty="0"/>
              <a:t>Lifecycle of a Project Revision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784725"/>
          </a:xfrm>
        </p:spPr>
        <p:txBody>
          <a:bodyPr/>
          <a:lstStyle/>
          <a:p>
            <a:r>
              <a:rPr lang="en-US" sz="2800" dirty="0"/>
              <a:t>Submitting a Revision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MTC Staff reviews Project Revisions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Decline – Project Revision is returned to the sponsor for edits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Accept – Project Revision moves on to the TIP Revision stage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Once accepted Project Revisions are bundled into a TIP Revision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The revision will be included in an Administrative Modification or a Formal Amendment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Given a TIP Revision Number (e.g. 2017-03)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Reviewed by MTC management and executive staff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406315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Revision Process – </a:t>
            </a:r>
            <a:br>
              <a:rPr lang="en-US" dirty="0"/>
            </a:br>
            <a:r>
              <a:rPr lang="en-US" dirty="0"/>
              <a:t>Lifecycle of a Project Revision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Accessibility of Project Revisions by Status</a:t>
            </a:r>
          </a:p>
          <a:p>
            <a:pPr lvl="1"/>
            <a:r>
              <a:rPr lang="en-US" dirty="0"/>
              <a:t>IN PROCESS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Viewable in Project Search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Accessible and editable in UA for users with the appropriate privileges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SUBMITTED and ACCEPTED</a:t>
            </a:r>
          </a:p>
          <a:p>
            <a:pPr lvl="2"/>
            <a:r>
              <a:rPr lang="en-US" dirty="0"/>
              <a:t>Viewable in Project Search but not UA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PROPOSED and ACTIVE</a:t>
            </a:r>
          </a:p>
          <a:p>
            <a:pPr lvl="2"/>
            <a:r>
              <a:rPr lang="en-US" dirty="0"/>
              <a:t>Viewable but not editable through Project Search and UA</a:t>
            </a:r>
          </a:p>
          <a:p>
            <a:pPr lvl="2"/>
            <a:r>
              <a:rPr lang="en-US" dirty="0"/>
              <a:t>Appropriate users may create new revisions using PROPOSED or ACTIVE versions as a base</a:t>
            </a:r>
          </a:p>
        </p:txBody>
      </p:sp>
    </p:spTree>
    <p:extLst>
      <p:ext uri="{BB962C8B-B14F-4D97-AF65-F5344CB8AC3E}">
        <p14:creationId xmlns:p14="http://schemas.microsoft.com/office/powerpoint/2010/main" val="737459553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Detail Tab</a:t>
            </a:r>
          </a:p>
          <a:p>
            <a:pPr lvl="1"/>
            <a:endParaRPr lang="en-US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2743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Project Name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Primary Program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County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95600" y="1905000"/>
            <a:ext cx="289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Sponsor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Implementing Agency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Reason for Revision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43600" y="1828800"/>
            <a:ext cx="289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Description of Change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Project Complete Flag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RTP ID</a:t>
            </a:r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" t="25296" r="-1210" b="10904"/>
          <a:stretch>
            <a:fillRect/>
          </a:stretch>
        </p:blipFill>
        <p:spPr bwMode="auto">
          <a:xfrm>
            <a:off x="762000" y="3276600"/>
            <a:ext cx="7620000" cy="2987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9942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4 Year Program of Projects</a:t>
            </a:r>
          </a:p>
          <a:p>
            <a:pPr>
              <a:spcBef>
                <a:spcPts val="2400"/>
              </a:spcBef>
            </a:pPr>
            <a:r>
              <a:rPr lang="en-US" dirty="0"/>
              <a:t>Clearinghouse of Project Information and Programming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/>
              <a:t>What is the TIP?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1" y="0"/>
            <a:ext cx="456798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  <a:t>Federal Programming and the TIP</a:t>
            </a:r>
          </a:p>
        </p:txBody>
      </p:sp>
    </p:spTree>
    <p:extLst>
      <p:ext uri="{BB962C8B-B14F-4D97-AF65-F5344CB8AC3E}">
        <p14:creationId xmlns:p14="http://schemas.microsoft.com/office/powerpoint/2010/main" val="2746712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FMS – Universal Application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4876800"/>
          </a:xfrm>
        </p:spPr>
        <p:txBody>
          <a:bodyPr/>
          <a:lstStyle/>
          <a:p>
            <a:pPr marL="533400" indent="-533400" eaLnBrk="1" hangingPunct="1">
              <a:spcBef>
                <a:spcPct val="75000"/>
              </a:spcBef>
            </a:pPr>
            <a:r>
              <a:rPr lang="en-US" sz="3200" dirty="0">
                <a:latin typeface="Calibri" pitchFamily="34" charset="0"/>
              </a:rPr>
              <a:t>Project Description Tab</a:t>
            </a:r>
            <a:endParaRPr lang="en-US" dirty="0">
              <a:latin typeface="Cambria" pitchFamily="18" charset="0"/>
            </a:endParaRPr>
          </a:p>
          <a:p>
            <a:pPr marL="914400" lvl="1" indent="-457200" eaLnBrk="1" hangingPunct="1">
              <a:spcBef>
                <a:spcPct val="75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289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Submode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Submode Percentage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Transportation System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1905000"/>
            <a:ext cx="289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Project Type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Purpose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Project Description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943600" y="1828800"/>
            <a:ext cx="2895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Expanded Description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Transportation Problem Addressed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r="50000" b="12750"/>
          <a:stretch/>
        </p:blipFill>
        <p:spPr bwMode="auto">
          <a:xfrm>
            <a:off x="876300" y="3428999"/>
            <a:ext cx="7391400" cy="2644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844609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Description Tab – Issues to be aware of</a:t>
            </a:r>
          </a:p>
          <a:p>
            <a:pPr lvl="1"/>
            <a:r>
              <a:rPr lang="en-US" b="1" dirty="0"/>
              <a:t>Sub-Mode</a:t>
            </a:r>
          </a:p>
          <a:p>
            <a:pPr lvl="2"/>
            <a:r>
              <a:rPr lang="en-US" dirty="0"/>
              <a:t>Enter sub-modes in descending order of priority</a:t>
            </a:r>
          </a:p>
          <a:p>
            <a:pPr lvl="1"/>
            <a:r>
              <a:rPr lang="en-US" b="1" dirty="0"/>
              <a:t>Purpose</a:t>
            </a:r>
          </a:p>
          <a:p>
            <a:pPr lvl="2"/>
            <a:r>
              <a:rPr lang="en-US" dirty="0"/>
              <a:t>Expansion – Project adds capacity to the existing system</a:t>
            </a:r>
          </a:p>
          <a:p>
            <a:pPr lvl="2"/>
            <a:r>
              <a:rPr lang="en-US" dirty="0"/>
              <a:t>Maintenance, Rehab, Replacement – Project preserves existing facilities</a:t>
            </a:r>
          </a:p>
          <a:p>
            <a:pPr lvl="2"/>
            <a:r>
              <a:rPr lang="en-US" dirty="0"/>
              <a:t>Operations – Project funds the administration and operations of agencies</a:t>
            </a:r>
          </a:p>
          <a:p>
            <a:pPr lvl="2"/>
            <a:r>
              <a:rPr lang="en-US" dirty="0"/>
              <a:t>System Management/Travel Demand Management – Project promotes more efficient use of existing facilities</a:t>
            </a:r>
          </a:p>
          <a:p>
            <a:pPr lvl="2"/>
            <a:r>
              <a:rPr lang="en-US" dirty="0"/>
              <a:t>Other – Option of last resort</a:t>
            </a:r>
          </a:p>
        </p:txBody>
      </p:sp>
    </p:spTree>
    <p:extLst>
      <p:ext uri="{BB962C8B-B14F-4D97-AF65-F5344CB8AC3E}">
        <p14:creationId xmlns:p14="http://schemas.microsoft.com/office/powerpoint/2010/main" val="3966539043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Description Tab – Issues to be aware of</a:t>
            </a:r>
          </a:p>
          <a:p>
            <a:pPr lvl="1"/>
            <a:r>
              <a:rPr lang="en-US" b="1" dirty="0"/>
              <a:t>Project Description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Include the name of the jurisdiction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Include the project limits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Include the description of the work being done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Example – City: Street A from Road 1 to Road 2: Rehabilitate roadway, replace curbs and gutters, and patch sidewalks</a:t>
            </a:r>
          </a:p>
        </p:txBody>
      </p:sp>
    </p:spTree>
    <p:extLst>
      <p:ext uri="{BB962C8B-B14F-4D97-AF65-F5344CB8AC3E}">
        <p14:creationId xmlns:p14="http://schemas.microsoft.com/office/powerpoint/2010/main" val="3535602628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Location Tab</a:t>
            </a:r>
          </a:p>
          <a:p>
            <a:pPr lvl="1"/>
            <a:endParaRPr lang="en-US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2727325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Optional Fields - Location, State Route, Post Miles, TIP Mapper Status Area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5800" y="190500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0" dirty="0">
                <a:latin typeface="Cambria" pitchFamily="18" charset="0"/>
              </a:rPr>
              <a:t>Required Fields – State Assembly Districts, State Senate Districts, Congressional Districts</a:t>
            </a: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7" r="17055" b="26666"/>
          <a:stretch>
            <a:fillRect/>
          </a:stretch>
        </p:blipFill>
        <p:spPr bwMode="auto">
          <a:xfrm>
            <a:off x="495300" y="3429000"/>
            <a:ext cx="8153400" cy="2990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844184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Funding Tab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396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r>
              <a:rPr lang="en-US" b="0" i="0" dirty="0">
                <a:latin typeface="Cambria" pitchFamily="18" charset="0"/>
              </a:rPr>
              <a:t>Add a New Fund Line</a:t>
            </a:r>
          </a:p>
          <a:p>
            <a:pPr lvl="1" eaLnBrk="1" hangingPunct="1"/>
            <a:r>
              <a:rPr lang="en-US" b="0" i="0" dirty="0"/>
              <a:t>Edit an Existing Fund Line</a:t>
            </a:r>
            <a:endParaRPr lang="en-US" b="0" i="0" dirty="0">
              <a:latin typeface="Cambria" pitchFamily="18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572000" y="2057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/>
            <a:r>
              <a:rPr lang="en-US" b="0" i="0" dirty="0">
                <a:latin typeface="Cambria" pitchFamily="18" charset="0"/>
              </a:rPr>
              <a:t>Remove funds from a project</a:t>
            </a:r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 r="10834" b="12666"/>
          <a:stretch>
            <a:fillRect/>
          </a:stretch>
        </p:blipFill>
        <p:spPr bwMode="auto">
          <a:xfrm>
            <a:off x="495300" y="2895600"/>
            <a:ext cx="8153400" cy="354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72057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876800"/>
          </a:xfrm>
        </p:spPr>
        <p:txBody>
          <a:bodyPr/>
          <a:lstStyle/>
          <a:p>
            <a:r>
              <a:rPr lang="en-US" dirty="0"/>
              <a:t>Funding Tab – Add New Fund Line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Fund Code</a:t>
            </a:r>
          </a:p>
          <a:p>
            <a:pPr lvl="1"/>
            <a:r>
              <a:rPr lang="en-US" dirty="0"/>
              <a:t>Common issues finding fund </a:t>
            </a:r>
            <a:br>
              <a:rPr lang="en-US" dirty="0"/>
            </a:br>
            <a:r>
              <a:rPr lang="en-US" dirty="0"/>
              <a:t>codes</a:t>
            </a:r>
          </a:p>
          <a:p>
            <a:pPr lvl="2"/>
            <a:r>
              <a:rPr lang="en-US" dirty="0"/>
              <a:t>Regional Measure funds are </a:t>
            </a:r>
            <a:br>
              <a:rPr lang="en-US" dirty="0"/>
            </a:br>
            <a:r>
              <a:rPr lang="en-US" dirty="0"/>
              <a:t>under the “Bridge Tolls” source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Other State and Other Federal </a:t>
            </a:r>
            <a:br>
              <a:rPr lang="en-US" dirty="0"/>
            </a:br>
            <a:r>
              <a:rPr lang="en-US" dirty="0"/>
              <a:t>funds are options of last resort.</a:t>
            </a:r>
            <a:br>
              <a:rPr lang="en-US" dirty="0"/>
            </a:br>
            <a:r>
              <a:rPr lang="en-US" dirty="0"/>
              <a:t>If they must be used, include the full fund source in Reason for Revision and the Expanded Project Description</a:t>
            </a:r>
          </a:p>
          <a:p>
            <a:endParaRPr lang="en-US" dirty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9333" r="32500" b="30667"/>
          <a:stretch>
            <a:fillRect/>
          </a:stretch>
        </p:blipFill>
        <p:spPr bwMode="auto">
          <a:xfrm>
            <a:off x="4800600" y="2895600"/>
            <a:ext cx="40386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55174" r="7500" b="34000"/>
          <a:stretch>
            <a:fillRect/>
          </a:stretch>
        </p:blipFill>
        <p:spPr bwMode="auto">
          <a:xfrm>
            <a:off x="381000" y="1828800"/>
            <a:ext cx="8382000" cy="83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1447800" y="1905000"/>
            <a:ext cx="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i="0" dirty="0">
              <a:solidFill>
                <a:srgbClr val="FFFD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410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Funding Tab – Add New Fund Line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Phase</a:t>
            </a:r>
          </a:p>
          <a:p>
            <a:pPr lvl="2"/>
            <a:r>
              <a:rPr lang="en-US" dirty="0"/>
              <a:t>Most Common – PE, ROW, CON</a:t>
            </a:r>
          </a:p>
          <a:p>
            <a:pPr lvl="2"/>
            <a:r>
              <a:rPr lang="en-US" dirty="0"/>
              <a:t>Other Phases</a:t>
            </a:r>
          </a:p>
          <a:p>
            <a:pPr lvl="3"/>
            <a:r>
              <a:rPr lang="en-US" dirty="0"/>
              <a:t>PSE and ENV for STIP and ATP funded project only</a:t>
            </a:r>
          </a:p>
          <a:p>
            <a:pPr lvl="3"/>
            <a:r>
              <a:rPr lang="en-US" dirty="0"/>
              <a:t>ROW-SUP and CON-CE are Caltrans support for Right-of-Way and Construction phases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1828800"/>
            <a:ext cx="8382000" cy="838200"/>
            <a:chOff x="381000" y="1828800"/>
            <a:chExt cx="8382000" cy="838200"/>
          </a:xfrm>
        </p:grpSpPr>
        <p:pic>
          <p:nvPicPr>
            <p:cNvPr id="1946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55174" r="7500" b="34000"/>
            <a:stretch>
              <a:fillRect/>
            </a:stretch>
          </p:blipFill>
          <p:spPr bwMode="auto">
            <a:xfrm>
              <a:off x="381000" y="1828800"/>
              <a:ext cx="83820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1" name="Line 6"/>
            <p:cNvSpPr>
              <a:spLocks noChangeShapeType="1"/>
            </p:cNvSpPr>
            <p:nvPr/>
          </p:nvSpPr>
          <p:spPr bwMode="auto">
            <a:xfrm>
              <a:off x="2895600" y="1905000"/>
              <a:ext cx="0" cy="3810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 i="0" dirty="0">
                <a:solidFill>
                  <a:srgbClr val="FFFDB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02655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Funding Tab – Add New Fund Line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r>
              <a:rPr lang="en-US" b="1" dirty="0"/>
              <a:t>Apportionment Year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Program Year</a:t>
            </a:r>
          </a:p>
          <a:p>
            <a:pPr lvl="2"/>
            <a:r>
              <a:rPr lang="en-US" dirty="0"/>
              <a:t>Local match funds must be programmed in the same year and phase as the federal funds they are matching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Program Amount</a:t>
            </a:r>
          </a:p>
          <a:p>
            <a:pPr lvl="2"/>
            <a:r>
              <a:rPr lang="en-US" dirty="0"/>
              <a:t>Use positive whole dollar amounts only</a:t>
            </a:r>
          </a:p>
          <a:p>
            <a:pPr lvl="2"/>
            <a:r>
              <a:rPr lang="en-US" dirty="0"/>
              <a:t>Do not round to thousands or millions of dollars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55174" r="7500" b="34000"/>
          <a:stretch>
            <a:fillRect/>
          </a:stretch>
        </p:blipFill>
        <p:spPr bwMode="auto">
          <a:xfrm>
            <a:off x="381000" y="1828800"/>
            <a:ext cx="8382000" cy="83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962400" y="1905000"/>
            <a:ext cx="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i="0" dirty="0">
              <a:solidFill>
                <a:srgbClr val="FFFDBE"/>
              </a:solidFill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953000" y="1905000"/>
            <a:ext cx="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i="0" dirty="0">
              <a:solidFill>
                <a:srgbClr val="FFFDBE"/>
              </a:solidFill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6019800" y="1905000"/>
            <a:ext cx="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i="0" dirty="0">
              <a:solidFill>
                <a:srgbClr val="FFFD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1581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Funding Tab – Editing Existing Fund Lines</a:t>
            </a:r>
          </a:p>
          <a:p>
            <a:pPr lvl="1"/>
            <a:r>
              <a:rPr lang="en-US" dirty="0"/>
              <a:t>Same functionality as adding new fund lines</a:t>
            </a:r>
          </a:p>
          <a:p>
            <a:pPr>
              <a:spcBef>
                <a:spcPts val="1800"/>
              </a:spcBef>
            </a:pPr>
            <a:r>
              <a:rPr lang="en-US" dirty="0"/>
              <a:t>Funding Tab – Removing funding from a project</a:t>
            </a:r>
          </a:p>
          <a:p>
            <a:pPr lvl="1"/>
            <a:r>
              <a:rPr lang="en-US" dirty="0"/>
              <a:t>The “Delete” link will only be displayed next to fund lines that you are allowed to delete</a:t>
            </a:r>
          </a:p>
          <a:p>
            <a:pPr lvl="1"/>
            <a:r>
              <a:rPr lang="en-US" dirty="0"/>
              <a:t>Once fund lines have been included in an approved revision you must zero out the fund line to remove the funds</a:t>
            </a:r>
          </a:p>
        </p:txBody>
      </p:sp>
    </p:spTree>
    <p:extLst>
      <p:ext uri="{BB962C8B-B14F-4D97-AF65-F5344CB8AC3E}">
        <p14:creationId xmlns:p14="http://schemas.microsoft.com/office/powerpoint/2010/main" val="2275432351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Delivery Milestones Tab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25333" r="25000" b="23334"/>
          <a:stretch>
            <a:fillRect/>
          </a:stretch>
        </p:blipFill>
        <p:spPr bwMode="auto">
          <a:xfrm>
            <a:off x="381000" y="2057400"/>
            <a:ext cx="8382000" cy="3960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023792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229600" cy="425132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Scheduling a Field Review</a:t>
            </a:r>
          </a:p>
          <a:p>
            <a:pPr>
              <a:spcBef>
                <a:spcPts val="2400"/>
              </a:spcBef>
            </a:pPr>
            <a:r>
              <a:rPr lang="en-US" dirty="0"/>
              <a:t>Final Caltrans Review of Environmental Documents</a:t>
            </a:r>
          </a:p>
          <a:p>
            <a:pPr>
              <a:spcBef>
                <a:spcPts val="2400"/>
              </a:spcBef>
            </a:pPr>
            <a:r>
              <a:rPr lang="en-US" dirty="0"/>
              <a:t>Obligation of Funding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11" y="0"/>
            <a:ext cx="456798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  <a:t>Federal Programming and the TIP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/>
          <a:lstStyle/>
          <a:p>
            <a:r>
              <a:rPr lang="en-US" dirty="0"/>
              <a:t>Key Milestones that Require TIP Programming</a:t>
            </a:r>
          </a:p>
        </p:txBody>
      </p:sp>
    </p:spTree>
    <p:extLst>
      <p:ext uri="{BB962C8B-B14F-4D97-AF65-F5344CB8AC3E}">
        <p14:creationId xmlns:p14="http://schemas.microsoft.com/office/powerpoint/2010/main" val="1705895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Screening Criteria Tab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17379" r="56820" b="5983"/>
          <a:stretch/>
        </p:blipFill>
        <p:spPr bwMode="auto">
          <a:xfrm>
            <a:off x="685800" y="1828800"/>
            <a:ext cx="8001000" cy="4437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3315859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Information Tab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Click the radio button next to the appropriate contact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Then click the Sponsor Agency, Implementing Agency, or MTC Contact button to assign the contact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25999" r="24167" b="33333"/>
          <a:stretch>
            <a:fillRect/>
          </a:stretch>
        </p:blipFill>
        <p:spPr bwMode="auto">
          <a:xfrm>
            <a:off x="876300" y="1916112"/>
            <a:ext cx="7391400" cy="273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838900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Documents Tab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Do not use this tab for uploading Air Quality Conformity related documents</a:t>
            </a:r>
          </a:p>
          <a:p>
            <a:pPr lvl="1"/>
            <a:r>
              <a:rPr lang="en-US" dirty="0"/>
              <a:t>Do not create a new Revision only to upload a document – Contact MTC if only an upload is needed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24001" r="22501" b="35434"/>
          <a:stretch>
            <a:fillRect/>
          </a:stretch>
        </p:blipFill>
        <p:spPr bwMode="auto">
          <a:xfrm>
            <a:off x="762000" y="1828800"/>
            <a:ext cx="76200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360964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 Quality Tab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spcBef>
                <a:spcPts val="1200"/>
              </a:spcBef>
            </a:pPr>
            <a:r>
              <a:rPr lang="en-US" b="1" dirty="0"/>
              <a:t>Regional Conformity </a:t>
            </a:r>
            <a:r>
              <a:rPr lang="en-US" dirty="0"/>
              <a:t>– Only editable by MTC staff</a:t>
            </a:r>
          </a:p>
          <a:p>
            <a:pPr lvl="1">
              <a:spcBef>
                <a:spcPts val="1200"/>
              </a:spcBef>
            </a:pPr>
            <a:r>
              <a:rPr lang="en-US" b="1" dirty="0"/>
              <a:t>Project Conformity </a:t>
            </a:r>
            <a:r>
              <a:rPr lang="en-US" dirty="0"/>
              <a:t>– Needs to be completed by the Project Sponsor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25334" r="22917" b="17999"/>
          <a:stretch>
            <a:fillRect/>
          </a:stretch>
        </p:blipFill>
        <p:spPr bwMode="auto">
          <a:xfrm>
            <a:off x="1866900" y="1828800"/>
            <a:ext cx="54102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774716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5181600"/>
          </a:xfrm>
        </p:spPr>
        <p:txBody>
          <a:bodyPr/>
          <a:lstStyle/>
          <a:p>
            <a:r>
              <a:rPr lang="en-US" dirty="0"/>
              <a:t>Air Quality Tab – Edit Project Conformity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Answer Questions 1 – 6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Click the checkbox and save the entry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FMS or an MTC Air Quality Coordinator will notify users regarding any further actions that are needed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17334" r="22917" b="25999"/>
          <a:stretch>
            <a:fillRect/>
          </a:stretch>
        </p:blipFill>
        <p:spPr bwMode="auto">
          <a:xfrm>
            <a:off x="1905000" y="1828800"/>
            <a:ext cx="5334000" cy="269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48829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Universal Application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Tab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Side-by-side comparison of the current revision and the previous version – changes are shown in red</a:t>
            </a:r>
          </a:p>
          <a:p>
            <a:pPr lvl="1"/>
            <a:r>
              <a:rPr lang="en-US" dirty="0"/>
              <a:t>Fund lines from current revision are shown as Proposed and prior versions are shown as Active</a:t>
            </a:r>
          </a:p>
          <a:p>
            <a:pPr lvl="1"/>
            <a:r>
              <a:rPr lang="en-US" dirty="0"/>
              <a:t>Revisions may be saved or submitted based on privileges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30667" r="7500" b="42070"/>
          <a:stretch>
            <a:fillRect/>
          </a:stretch>
        </p:blipFill>
        <p:spPr bwMode="auto">
          <a:xfrm>
            <a:off x="685800" y="1828800"/>
            <a:ext cx="6324600" cy="1404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0667" r="7500" b="33333"/>
          <a:stretch>
            <a:fillRect/>
          </a:stretch>
        </p:blipFill>
        <p:spPr bwMode="auto">
          <a:xfrm>
            <a:off x="1905000" y="3276600"/>
            <a:ext cx="510540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12089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Project Searches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for Project Searches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View project information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Run Project Manager Reports</a:t>
            </a:r>
          </a:p>
          <a:p>
            <a:pPr lvl="2"/>
            <a:r>
              <a:rPr lang="en-US" dirty="0"/>
              <a:t>Project Listing Report – project information in the TIP as of the version selected</a:t>
            </a:r>
          </a:p>
          <a:p>
            <a:pPr lvl="2"/>
            <a:r>
              <a:rPr lang="en-US" dirty="0"/>
              <a:t>Project Authorization Report – more information than the Project Listing Report.  This report should be submitted to Caltrans when requesting authorization to begin a phase</a:t>
            </a:r>
          </a:p>
          <a:p>
            <a:pPr lvl="2"/>
            <a:r>
              <a:rPr lang="en-US" dirty="0"/>
              <a:t>Project Detail Report – greatest amount of detail on a project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Edit Project Air Quality Conformity information without creating a revision</a:t>
            </a:r>
          </a:p>
        </p:txBody>
      </p:sp>
    </p:spTree>
    <p:extLst>
      <p:ext uri="{BB962C8B-B14F-4D97-AF65-F5344CB8AC3E}">
        <p14:creationId xmlns:p14="http://schemas.microsoft.com/office/powerpoint/2010/main" val="2019042169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FMS – Contact Information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 and FMS:</a:t>
            </a:r>
          </a:p>
          <a:p>
            <a:pPr marL="457200" lvl="1" indent="0">
              <a:buNone/>
            </a:pPr>
            <a:r>
              <a:rPr lang="en-US" sz="2400" dirty="0"/>
              <a:t>Adam Crenshaw</a:t>
            </a:r>
          </a:p>
          <a:p>
            <a:pPr marL="457200" lvl="1" indent="0">
              <a:buNone/>
            </a:pPr>
            <a:r>
              <a:rPr lang="en-US" sz="2400" dirty="0"/>
              <a:t>(415) 778-6794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C00000"/>
                </a:solidFill>
                <a:hlinkClick r:id="rId2"/>
              </a:rPr>
              <a:t>acrenshaw@mtc.ca.gov</a:t>
            </a:r>
            <a:endParaRPr lang="en-US" sz="24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400" dirty="0"/>
              <a:t>Karl Anderson</a:t>
            </a:r>
          </a:p>
          <a:p>
            <a:pPr marL="457200" lvl="1" indent="0">
              <a:buNone/>
            </a:pPr>
            <a:r>
              <a:rPr lang="en-US" sz="2400" dirty="0"/>
              <a:t>(415) 778-6645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C00000"/>
                </a:solidFill>
                <a:hlinkClick r:id="rId3"/>
              </a:rPr>
              <a:t>kanderson@mtc.ca.gov</a:t>
            </a:r>
            <a:endParaRPr lang="en-US" sz="24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45977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dirty="0"/>
              <a:t>Using FMS – </a:t>
            </a:r>
            <a:br>
              <a:rPr lang="en-US" dirty="0"/>
            </a:br>
            <a:r>
              <a:rPr lang="en-US" dirty="0"/>
              <a:t>Open Forum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6858000" cy="4784725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Questions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Comments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Suggestions</a:t>
            </a:r>
          </a:p>
        </p:txBody>
      </p:sp>
    </p:spTree>
    <p:extLst>
      <p:ext uri="{BB962C8B-B14F-4D97-AF65-F5344CB8AC3E}">
        <p14:creationId xmlns:p14="http://schemas.microsoft.com/office/powerpoint/2010/main" val="407252039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solidFill>
                  <a:prstClr val="black"/>
                </a:solidFill>
                <a:latin typeface="Lucida Bright" pitchFamily="18" charset="0"/>
              </a:rPr>
              <a:t>TIP projects must be consistent with the Regional Transportation Plan (RTP)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Description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Cost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Completion Year</a:t>
            </a:r>
          </a:p>
          <a:p>
            <a:r>
              <a:rPr lang="en-US" dirty="0">
                <a:solidFill>
                  <a:prstClr val="black"/>
                </a:solidFill>
                <a:latin typeface="Lucida Bright" pitchFamily="18" charset="0"/>
              </a:rPr>
              <a:t>TIP projects must be consistent with the Regional Transportation Air Quality Conformity Analysis for the RTP and the TIP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Description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Analysis Year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1" y="0"/>
            <a:ext cx="4567989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chemeClr val="bg2"/>
                </a:solidFill>
                <a:latin typeface="Lucida Sans Unicode" pitchFamily="34" charset="0"/>
                <a:cs typeface="Lucida Sans Unicode" pitchFamily="34" charset="0"/>
              </a:rPr>
              <a:t>Federal Programming and the TIP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/>
              <a:t>Planning Context of the TIP</a:t>
            </a:r>
          </a:p>
        </p:txBody>
      </p:sp>
    </p:spTree>
    <p:extLst>
      <p:ext uri="{BB962C8B-B14F-4D97-AF65-F5344CB8AC3E}">
        <p14:creationId xmlns:p14="http://schemas.microsoft.com/office/powerpoint/2010/main" val="267600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Grouped Listings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Multiple exempt projects included in one TIP listing</a:t>
            </a:r>
          </a:p>
        </p:txBody>
      </p:sp>
    </p:spTree>
    <p:extLst>
      <p:ext uri="{BB962C8B-B14F-4D97-AF65-F5344CB8AC3E}">
        <p14:creationId xmlns:p14="http://schemas.microsoft.com/office/powerpoint/2010/main" val="361409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Grouped Listings – Caltrans Managed Programs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HBP, HSIP, SHOPP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In grouped listing for programming purposes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Individual listings for monitoring and project-level air quality purposes</a:t>
            </a:r>
          </a:p>
        </p:txBody>
      </p:sp>
    </p:spTree>
    <p:extLst>
      <p:ext uri="{BB962C8B-B14F-4D97-AF65-F5344CB8AC3E}">
        <p14:creationId xmlns:p14="http://schemas.microsoft.com/office/powerpoint/2010/main" val="289531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Revisions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Administrative Modifications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Relatively small funding changes and specific non-funding changes allowed per </a:t>
            </a:r>
            <a:r>
              <a:rPr lang="en-US" dirty="0">
                <a:solidFill>
                  <a:srgbClr val="C00000"/>
                </a:solidFill>
                <a:hlinkClick r:id="rId2"/>
              </a:rPr>
              <a:t>http://www.dot.ca.gov/hq/transprog/federal/fedfiles/</a:t>
            </a:r>
            <a:br>
              <a:rPr lang="en-US" dirty="0">
                <a:solidFill>
                  <a:srgbClr val="C00000"/>
                </a:solidFill>
                <a:hlinkClick r:id="rId2"/>
              </a:rPr>
            </a:br>
            <a:r>
              <a:rPr lang="en-US" dirty="0">
                <a:solidFill>
                  <a:srgbClr val="C00000"/>
                </a:solidFill>
                <a:hlinkClick r:id="rId2"/>
              </a:rPr>
              <a:t>res_publications/rev_amend_proc.pdf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Final approval delegated to MTC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Shorter approval timeline</a:t>
            </a:r>
          </a:p>
        </p:txBody>
      </p:sp>
    </p:spTree>
    <p:extLst>
      <p:ext uri="{BB962C8B-B14F-4D97-AF65-F5344CB8AC3E}">
        <p14:creationId xmlns:p14="http://schemas.microsoft.com/office/powerpoint/2010/main" val="423718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Revisions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Amendments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Changes other than those allowed in administrative modifications per </a:t>
            </a:r>
            <a:r>
              <a:rPr lang="en-US" dirty="0">
                <a:hlinkClick r:id="rId2"/>
              </a:rPr>
              <a:t>http://www.dot.ca.gov/hq/transprog/federal/fedfiles/res_publications/rev_amend_proc.pdf</a:t>
            </a:r>
            <a:endParaRPr lang="en-US" dirty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Final approval by FHWA and FTA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Longer approval timeline</a:t>
            </a:r>
          </a:p>
        </p:txBody>
      </p:sp>
    </p:spTree>
    <p:extLst>
      <p:ext uri="{BB962C8B-B14F-4D97-AF65-F5344CB8AC3E}">
        <p14:creationId xmlns:p14="http://schemas.microsoft.com/office/powerpoint/2010/main" val="106457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9100" y="1676400"/>
            <a:ext cx="8458200" cy="5181600"/>
          </a:xfrm>
        </p:spPr>
        <p:txBody>
          <a:bodyPr/>
          <a:lstStyle/>
          <a:p>
            <a:r>
              <a:rPr lang="en-US" dirty="0"/>
              <a:t>For Administrative modifications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Amendments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19150" y="2133600"/>
            <a:ext cx="7886700" cy="1524000"/>
            <a:chOff x="628650" y="2401136"/>
            <a:chExt cx="7886700" cy="1524000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" t="34666" r="48750" b="50000"/>
            <a:stretch>
              <a:fillRect/>
            </a:stretch>
          </p:blipFill>
          <p:spPr bwMode="auto">
            <a:xfrm>
              <a:off x="628650" y="2401136"/>
              <a:ext cx="7886700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762000" y="3581400"/>
              <a:ext cx="7543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4152900" y="3581400"/>
              <a:ext cx="8382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200" i="0" dirty="0">
                  <a:solidFill>
                    <a:prstClr val="black"/>
                  </a:solidFill>
                </a:rPr>
                <a:t>1 Month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3900" y="4364340"/>
            <a:ext cx="8077200" cy="1828800"/>
            <a:chOff x="533400" y="4364340"/>
            <a:chExt cx="8077200" cy="1828800"/>
          </a:xfrm>
        </p:grpSpPr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46667" r="14999" b="33720"/>
            <a:stretch>
              <a:fillRect/>
            </a:stretch>
          </p:blipFill>
          <p:spPr bwMode="auto">
            <a:xfrm>
              <a:off x="533400" y="4364340"/>
              <a:ext cx="80772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800100" y="5287962"/>
              <a:ext cx="3390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4191000" y="5287962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5334000" y="5287962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6400800" y="5287962"/>
              <a:ext cx="2133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838200" y="5364162"/>
              <a:ext cx="33528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200" i="0" dirty="0">
                  <a:solidFill>
                    <a:prstClr val="black"/>
                  </a:solidFill>
                </a:rPr>
                <a:t>6 weeks</a:t>
              </a: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4267200" y="5364162"/>
              <a:ext cx="10668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200" i="0" dirty="0">
                  <a:solidFill>
                    <a:prstClr val="black"/>
                  </a:solidFill>
                </a:rPr>
                <a:t>2 weeks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5334000" y="5364162"/>
              <a:ext cx="10668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200" i="0" dirty="0">
                  <a:solidFill>
                    <a:prstClr val="black"/>
                  </a:solidFill>
                </a:rPr>
                <a:t>4 weeks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6477000" y="5364162"/>
              <a:ext cx="2057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200" i="0" dirty="0">
                  <a:solidFill>
                    <a:prstClr val="black"/>
                  </a:solidFill>
                </a:rPr>
                <a:t>4 weeks</a:t>
              </a:r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762000" y="5745162"/>
              <a:ext cx="777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4152900" y="5745162"/>
              <a:ext cx="8382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200" i="0" dirty="0">
                  <a:solidFill>
                    <a:prstClr val="black"/>
                  </a:solidFill>
                </a:rPr>
                <a:t>16 Weeks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Revisions</a:t>
            </a:r>
          </a:p>
        </p:txBody>
      </p:sp>
    </p:spTree>
    <p:extLst>
      <p:ext uri="{BB962C8B-B14F-4D97-AF65-F5344CB8AC3E}">
        <p14:creationId xmlns:p14="http://schemas.microsoft.com/office/powerpoint/2010/main" val="3675797394"/>
      </p:ext>
    </p:extLst>
  </p:cSld>
  <p:clrMapOvr>
    <a:masterClrMapping/>
  </p:clrMapOvr>
</p:sld>
</file>

<file path=ppt/theme/theme1.xml><?xml version="1.0" encoding="utf-8"?>
<a:theme xmlns:a="http://schemas.openxmlformats.org/drawingml/2006/main" name="MTC_RedWhiteBlue">
  <a:themeElements>
    <a:clrScheme name="Custom 6">
      <a:dk1>
        <a:srgbClr val="1F497D"/>
      </a:dk1>
      <a:lt1>
        <a:srgbClr val="E6ECEC"/>
      </a:lt1>
      <a:dk2>
        <a:srgbClr val="244061"/>
      </a:dk2>
      <a:lt2>
        <a:srgbClr val="FFFFFF"/>
      </a:lt2>
      <a:accent1>
        <a:srgbClr val="FFC000"/>
      </a:accent1>
      <a:accent2>
        <a:srgbClr val="9F6D51"/>
      </a:accent2>
      <a:accent3>
        <a:srgbClr val="9BBB59"/>
      </a:accent3>
      <a:accent4>
        <a:srgbClr val="8996A0"/>
      </a:accent4>
      <a:accent5>
        <a:srgbClr val="84B3BE"/>
      </a:accent5>
      <a:accent6>
        <a:srgbClr val="E36C09"/>
      </a:accent6>
      <a:hlink>
        <a:srgbClr val="C00000"/>
      </a:hlink>
      <a:folHlink>
        <a:srgbClr val="F79646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305C"/>
        </a:dk2>
        <a:lt2>
          <a:srgbClr val="5F5F5F"/>
        </a:lt2>
        <a:accent1>
          <a:srgbClr val="0066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B95C"/>
        </a:accent6>
        <a:hlink>
          <a:srgbClr val="FF0000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305C"/>
        </a:dk2>
        <a:lt2>
          <a:srgbClr val="5F5F5F"/>
        </a:lt2>
        <a:accent1>
          <a:srgbClr val="0066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B95C"/>
        </a:accent6>
        <a:hlink>
          <a:srgbClr val="D42E12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MTC_RedWhiteBlue</Template>
  <TotalTime>3478</TotalTime>
  <Words>1409</Words>
  <Application>Microsoft Office PowerPoint</Application>
  <PresentationFormat>On-screen Show (4:3)</PresentationFormat>
  <Paragraphs>301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Cambria</vt:lpstr>
      <vt:lpstr>Lucida Bright</vt:lpstr>
      <vt:lpstr>Lucida Sans Unicode</vt:lpstr>
      <vt:lpstr>Tahoma</vt:lpstr>
      <vt:lpstr>Times New Roman</vt:lpstr>
      <vt:lpstr>Wingdings 3</vt:lpstr>
      <vt:lpstr>MTC_RedWhiteBlue</vt:lpstr>
      <vt:lpstr>Federal Programming  and the TIP</vt:lpstr>
      <vt:lpstr>What is the TIP?</vt:lpstr>
      <vt:lpstr>Key Milestones that Require TIP Programming</vt:lpstr>
      <vt:lpstr>Planning Context of the TIP</vt:lpstr>
      <vt:lpstr>Grouped Listings</vt:lpstr>
      <vt:lpstr>Grouped Listings – Caltrans Managed Programs</vt:lpstr>
      <vt:lpstr>TIP Revisions</vt:lpstr>
      <vt:lpstr>TIP Revisions</vt:lpstr>
      <vt:lpstr>TIP Revisions</vt:lpstr>
      <vt:lpstr>Contacts</vt:lpstr>
      <vt:lpstr>Using FMS</vt:lpstr>
      <vt:lpstr>Using FMS - Overview</vt:lpstr>
      <vt:lpstr>FMS – User Accounts</vt:lpstr>
      <vt:lpstr>FMS – User Accounts</vt:lpstr>
      <vt:lpstr>TIP Revision Process – Lifecycle of a Project</vt:lpstr>
      <vt:lpstr>TIP Revision Process – Lifecycle of a Project Revision</vt:lpstr>
      <vt:lpstr>TIP Revision Process –  Lifecycle of a Project Revision</vt:lpstr>
      <vt:lpstr>TIP Revision Process –  Lifecycle of a Project Revision</vt:lpstr>
      <vt:lpstr>FMS – Universal Application</vt:lpstr>
      <vt:lpstr>FMS – Universal Application</vt:lpstr>
      <vt:lpstr>FMS – Universal Application</vt:lpstr>
      <vt:lpstr>FMS – Universal Application</vt:lpstr>
      <vt:lpstr>FMS – Universal Application</vt:lpstr>
      <vt:lpstr>FMS – Universal Application</vt:lpstr>
      <vt:lpstr>FMS – Universal Application</vt:lpstr>
      <vt:lpstr>FMS – Universal Application</vt:lpstr>
      <vt:lpstr>FMS – Universal Application</vt:lpstr>
      <vt:lpstr>FMS – Universal Application</vt:lpstr>
      <vt:lpstr>FMS – Universal Application</vt:lpstr>
      <vt:lpstr>FMS – Universal Application</vt:lpstr>
      <vt:lpstr>FMS – Universal Application</vt:lpstr>
      <vt:lpstr>FMS – Universal Application</vt:lpstr>
      <vt:lpstr>FMS – Universal Application</vt:lpstr>
      <vt:lpstr>FMS – Universal Application</vt:lpstr>
      <vt:lpstr>FMS – Universal Application</vt:lpstr>
      <vt:lpstr>FMS – Project Searches</vt:lpstr>
      <vt:lpstr>FMS – Contact Information</vt:lpstr>
      <vt:lpstr>Using FMS –  Open Forum</vt:lpstr>
    </vt:vector>
  </TitlesOfParts>
  <Company>MTC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Pots of Gold An Overview of Transportation Funding and Project Delivery Requirements</dc:title>
  <dc:creator>Michele Stone</dc:creator>
  <cp:lastModifiedBy>Aprile Smith</cp:lastModifiedBy>
  <cp:revision>48</cp:revision>
  <cp:lastPrinted>2017-05-08T22:50:44Z</cp:lastPrinted>
  <dcterms:created xsi:type="dcterms:W3CDTF">2014-02-25T23:53:46Z</dcterms:created>
  <dcterms:modified xsi:type="dcterms:W3CDTF">2019-02-07T00:23:29Z</dcterms:modified>
</cp:coreProperties>
</file>