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handoutMasterIdLst>
    <p:handoutMasterId r:id="rId25"/>
  </p:handoutMasterIdLst>
  <p:sldIdLst>
    <p:sldId id="256" r:id="rId2"/>
    <p:sldId id="258" r:id="rId3"/>
    <p:sldId id="259" r:id="rId4"/>
    <p:sldId id="260" r:id="rId5"/>
    <p:sldId id="288" r:id="rId6"/>
    <p:sldId id="261" r:id="rId7"/>
    <p:sldId id="266" r:id="rId8"/>
    <p:sldId id="269" r:id="rId9"/>
    <p:sldId id="271" r:id="rId10"/>
    <p:sldId id="273" r:id="rId11"/>
    <p:sldId id="272" r:id="rId12"/>
    <p:sldId id="275" r:id="rId13"/>
    <p:sldId id="276" r:id="rId14"/>
    <p:sldId id="277" r:id="rId15"/>
    <p:sldId id="278" r:id="rId16"/>
    <p:sldId id="279" r:id="rId17"/>
    <p:sldId id="280" r:id="rId18"/>
    <p:sldId id="289" r:id="rId19"/>
    <p:sldId id="282" r:id="rId20"/>
    <p:sldId id="287" r:id="rId21"/>
    <p:sldId id="286" r:id="rId22"/>
    <p:sldId id="26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anda Hirsch" initials="ADH" lastIdx="4" clrIdx="0"/>
  <p:cmAuthor id="1" name="Douglas Legg" initials="DL" lastIdx="6"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1" autoAdjust="0"/>
    <p:restoredTop sz="59415" autoAdjust="0"/>
  </p:normalViewPr>
  <p:slideViewPr>
    <p:cSldViewPr>
      <p:cViewPr varScale="1">
        <p:scale>
          <a:sx n="55" d="100"/>
          <a:sy n="55" d="100"/>
        </p:scale>
        <p:origin x="-148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A31DBF1-D5E8-4EA0-850C-5415DD0010F1}" type="datetimeFigureOut">
              <a:rPr lang="en-US" smtClean="0"/>
              <a:pPr/>
              <a:t>12/2/2014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493623-55C3-46CD-A7CB-0C044C1B24AA}" type="slidenum">
              <a:rPr lang="en-US" smtClean="0"/>
              <a:pPr/>
              <a:t>‹#›</a:t>
            </a:fld>
            <a:endParaRPr lang="en-US"/>
          </a:p>
        </p:txBody>
      </p:sp>
    </p:spTree>
    <p:extLst>
      <p:ext uri="{BB962C8B-B14F-4D97-AF65-F5344CB8AC3E}">
        <p14:creationId xmlns:p14="http://schemas.microsoft.com/office/powerpoint/2010/main" xmlns="" val="3901280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80A0E7-2D47-498D-9E18-727D38643CA3}" type="datetimeFigureOut">
              <a:rPr lang="en-US" smtClean="0"/>
              <a:pPr/>
              <a:t>12/2/2014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47E9A9-CD2E-4DFD-B48B-EAF2E4D65FF4}" type="slidenum">
              <a:rPr lang="en-US" smtClean="0"/>
              <a:pPr/>
              <a:t>‹#›</a:t>
            </a:fld>
            <a:endParaRPr lang="en-US"/>
          </a:p>
        </p:txBody>
      </p:sp>
    </p:spTree>
    <p:extLst>
      <p:ext uri="{BB962C8B-B14F-4D97-AF65-F5344CB8AC3E}">
        <p14:creationId xmlns:p14="http://schemas.microsoft.com/office/powerpoint/2010/main" xmlns="" val="2425598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47E9A9-CD2E-4DFD-B48B-EAF2E4D65FF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NEPA</a:t>
            </a:r>
            <a:r>
              <a:rPr lang="en-US" baseline="0" dirty="0" smtClean="0"/>
              <a:t> for any w/ $1 Fed. Different than CEQA</a:t>
            </a:r>
          </a:p>
          <a:p>
            <a:endParaRPr lang="en-US" baseline="0" dirty="0" smtClean="0"/>
          </a:p>
          <a:p>
            <a:r>
              <a:rPr lang="en-US" baseline="0" dirty="0" smtClean="0"/>
              <a:t>PES form- primary goal- help determine what need to study and probable level of NEPA Clearance-CE (categorical exclusion), EA (</a:t>
            </a:r>
            <a:r>
              <a:rPr lang="en-US" baseline="0" dirty="0" err="1" smtClean="0"/>
              <a:t>enviro</a:t>
            </a:r>
            <a:r>
              <a:rPr lang="en-US" baseline="0" dirty="0" smtClean="0"/>
              <a:t> assessment), or EIS</a:t>
            </a:r>
          </a:p>
          <a:p>
            <a:r>
              <a:rPr lang="en-US" baseline="0" dirty="0" smtClean="0"/>
              <a:t>	state-wide 95% local projects are CE- no impact, or little impact will be mitigated. </a:t>
            </a:r>
          </a:p>
          <a:p>
            <a:endParaRPr lang="en-US" baseline="0" dirty="0" smtClean="0"/>
          </a:p>
          <a:p>
            <a:r>
              <a:rPr lang="en-US" baseline="0" dirty="0" smtClean="0"/>
              <a:t>Questions cover topics from noise impacts during and after construction, to impact on biological resources, farmland, and cultural resources. Form is a series of yes- no – TBD questions, but requires additional info for each question. Answers will help determine what requires either more research or additional study. </a:t>
            </a:r>
            <a:endParaRPr lang="en-US" dirty="0"/>
          </a:p>
        </p:txBody>
      </p:sp>
      <p:sp>
        <p:nvSpPr>
          <p:cNvPr id="4" name="Slide Number Placeholder 3"/>
          <p:cNvSpPr>
            <a:spLocks noGrp="1"/>
          </p:cNvSpPr>
          <p:nvPr>
            <p:ph type="sldNum" sz="quarter" idx="10"/>
          </p:nvPr>
        </p:nvSpPr>
        <p:spPr/>
        <p:txBody>
          <a:bodyPr/>
          <a:lstStyle/>
          <a:p>
            <a:fld id="{9D47E9A9-CD2E-4DFD-B48B-EAF2E4D65FF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Field Review form and process- goal is to gather</a:t>
            </a:r>
            <a:r>
              <a:rPr lang="en-US" baseline="0" dirty="0" smtClean="0"/>
              <a:t> initial project engineering info and related project data (like scope, functional </a:t>
            </a:r>
            <a:r>
              <a:rPr lang="en-US" baseline="0" dirty="0" err="1" smtClean="0"/>
              <a:t>classificaiton</a:t>
            </a:r>
            <a:r>
              <a:rPr lang="en-US" baseline="0" dirty="0" smtClean="0"/>
              <a:t> of road, cost by phase, schedule).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May be formal or informal- if off National Hwy System…if on- Caltrans decides review type. </a:t>
            </a:r>
          </a:p>
          <a:p>
            <a:endParaRPr lang="en-US" baseline="0" dirty="0" smtClean="0"/>
          </a:p>
          <a:p>
            <a:r>
              <a:rPr lang="en-US" sz="1200" kern="1200" baseline="0" dirty="0" smtClean="0">
                <a:solidFill>
                  <a:schemeClr val="tx1"/>
                </a:solidFill>
                <a:latin typeface="+mn-lt"/>
                <a:ea typeface="+mn-ea"/>
                <a:cs typeface="+mn-cs"/>
              </a:rPr>
              <a:t>It is intended to bring together all interested parties (like agency, DLA, and railroads, other utilities) and come to an agreement on the project requirements necessary to comply with federal and state laws and regulations. </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federally funding all phases- </a:t>
            </a:r>
            <a:r>
              <a:rPr lang="en-US" i="1" baseline="0" dirty="0" smtClean="0"/>
              <a:t>usually form is submitted before PE E-76. (Not how it looks on the chart)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When—for HBP- must be completed before any authorization.</a:t>
            </a:r>
          </a:p>
          <a:p>
            <a:endParaRPr lang="en-US" dirty="0" smtClean="0"/>
          </a:p>
          <a:p>
            <a:pPr>
              <a:buFontTx/>
              <a:buChar char="-"/>
            </a:pPr>
            <a:endParaRPr lang="en-US" dirty="0"/>
          </a:p>
        </p:txBody>
      </p:sp>
      <p:sp>
        <p:nvSpPr>
          <p:cNvPr id="4" name="Slide Number Placeholder 3"/>
          <p:cNvSpPr>
            <a:spLocks noGrp="1"/>
          </p:cNvSpPr>
          <p:nvPr>
            <p:ph type="sldNum" sz="quarter" idx="10"/>
          </p:nvPr>
        </p:nvSpPr>
        <p:spPr/>
        <p:txBody>
          <a:bodyPr/>
          <a:lstStyle/>
          <a:p>
            <a:fld id="{9D47E9A9-CD2E-4DFD-B48B-EAF2E4D65FF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Char char="-"/>
              <a:tabLst/>
              <a:defRPr/>
            </a:pPr>
            <a:r>
              <a:rPr lang="en-US" sz="1200" dirty="0" smtClean="0"/>
              <a:t>Can help get public input on alternatives, incorporate community needs into final design, etc. </a:t>
            </a:r>
          </a:p>
          <a:p>
            <a:pPr>
              <a:buFontTx/>
              <a:buNone/>
            </a:pPr>
            <a:endParaRPr lang="en-US" dirty="0" smtClean="0"/>
          </a:p>
          <a:p>
            <a:pPr>
              <a:buFontTx/>
              <a:buChar char="-"/>
            </a:pPr>
            <a:r>
              <a:rPr lang="en-US" dirty="0" smtClean="0"/>
              <a:t>Required</a:t>
            </a:r>
          </a:p>
          <a:p>
            <a:pPr lvl="1">
              <a:buFontTx/>
              <a:buChar char="-"/>
            </a:pPr>
            <a:r>
              <a:rPr lang="en-US" dirty="0" smtClean="0"/>
              <a:t>Environmental</a:t>
            </a:r>
            <a:r>
              <a:rPr lang="en-US" baseline="0" dirty="0" smtClean="0"/>
              <a:t> review level may dictate public hearing(s)</a:t>
            </a:r>
          </a:p>
          <a:p>
            <a:pPr lvl="1">
              <a:buFontTx/>
              <a:buChar char="-"/>
            </a:pPr>
            <a:r>
              <a:rPr lang="en-US" baseline="0" dirty="0" smtClean="0"/>
              <a:t>Requested- by public or another agency.</a:t>
            </a:r>
          </a:p>
          <a:p>
            <a:pPr lvl="1">
              <a:buFontTx/>
              <a:buChar char="-"/>
            </a:pPr>
            <a:endParaRPr lang="en-US" baseline="0" dirty="0" smtClean="0"/>
          </a:p>
          <a:p>
            <a:pPr lvl="0">
              <a:buFontTx/>
              <a:buChar char="-"/>
            </a:pPr>
            <a:r>
              <a:rPr lang="en-US" baseline="0" dirty="0" smtClean="0"/>
              <a:t>If holding a hearing- source for details on minutes requirements, location selection, etc.</a:t>
            </a:r>
          </a:p>
          <a:p>
            <a:pPr lvl="0">
              <a:buFontTx/>
              <a:buChar char="-"/>
            </a:pPr>
            <a:r>
              <a:rPr lang="en-US" baseline="0" dirty="0" smtClean="0"/>
              <a:t>Notification </a:t>
            </a:r>
            <a:r>
              <a:rPr lang="en-US" baseline="0" dirty="0" err="1" smtClean="0"/>
              <a:t>reqs</a:t>
            </a:r>
            <a:r>
              <a:rPr lang="en-US" baseline="0" dirty="0" smtClean="0"/>
              <a:t>- for example- published 2 times in papers circulated in area- in specified period. </a:t>
            </a:r>
            <a:endParaRPr lang="en-US" dirty="0"/>
          </a:p>
        </p:txBody>
      </p:sp>
      <p:sp>
        <p:nvSpPr>
          <p:cNvPr id="4" name="Slide Number Placeholder 3"/>
          <p:cNvSpPr>
            <a:spLocks noGrp="1"/>
          </p:cNvSpPr>
          <p:nvPr>
            <p:ph type="sldNum" sz="quarter" idx="10"/>
          </p:nvPr>
        </p:nvSpPr>
        <p:spPr/>
        <p:txBody>
          <a:bodyPr/>
          <a:lstStyle/>
          <a:p>
            <a:fld id="{9D47E9A9-CD2E-4DFD-B48B-EAF2E4D65FF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Must</a:t>
            </a:r>
            <a:r>
              <a:rPr lang="en-US" baseline="0" dirty="0" smtClean="0"/>
              <a:t> meet requirements and get state certification as a DBE to count toward goals</a:t>
            </a:r>
          </a:p>
          <a:p>
            <a:pPr>
              <a:buFontTx/>
              <a:buNone/>
            </a:pPr>
            <a:endParaRPr lang="en-US" dirty="0" smtClean="0"/>
          </a:p>
          <a:p>
            <a:pPr>
              <a:buFontTx/>
              <a:buChar char="-"/>
            </a:pPr>
            <a:r>
              <a:rPr lang="en-US" dirty="0" smtClean="0"/>
              <a:t>Why</a:t>
            </a:r>
            <a:r>
              <a:rPr lang="en-US" baseline="0" dirty="0" smtClean="0"/>
              <a:t> keep changing their DBE calculation and approach---</a:t>
            </a:r>
            <a:r>
              <a:rPr lang="en-US" dirty="0" smtClean="0"/>
              <a:t>CA keep</a:t>
            </a:r>
            <a:r>
              <a:rPr lang="en-US" baseline="0" dirty="0" smtClean="0"/>
              <a:t>s failing to meet federal goals for state</a:t>
            </a:r>
          </a:p>
          <a:p>
            <a:pPr>
              <a:buFontTx/>
              <a:buChar char="-"/>
            </a:pPr>
            <a:endParaRPr lang="en-US" baseline="0" dirty="0" smtClean="0"/>
          </a:p>
          <a:p>
            <a:pPr>
              <a:buFontTx/>
              <a:buChar char="-"/>
            </a:pPr>
            <a:r>
              <a:rPr lang="en-US" baseline="0" dirty="0" smtClean="0"/>
              <a:t>Agency responsibilities</a:t>
            </a:r>
          </a:p>
          <a:p>
            <a:pPr lvl="1">
              <a:buFontTx/>
              <a:buChar char="-"/>
            </a:pPr>
            <a:r>
              <a:rPr lang="en-US" sz="2000" dirty="0" smtClean="0"/>
              <a:t>Establish and maintain a program</a:t>
            </a:r>
          </a:p>
          <a:p>
            <a:pPr lvl="1">
              <a:buFontTx/>
              <a:buChar char="-"/>
            </a:pPr>
            <a:r>
              <a:rPr lang="en-US" sz="2000" dirty="0" smtClean="0"/>
              <a:t>Set up a </a:t>
            </a:r>
            <a:r>
              <a:rPr lang="en-US" sz="2000" dirty="0" smtClean="0"/>
              <a:t>liaison</a:t>
            </a:r>
            <a:r>
              <a:rPr lang="en-US" sz="2000" baseline="0" dirty="0" smtClean="0"/>
              <a:t> </a:t>
            </a:r>
            <a:r>
              <a:rPr lang="en-US" sz="2000" dirty="0" smtClean="0"/>
              <a:t>who leads agency’s activities.</a:t>
            </a:r>
            <a:endParaRPr lang="en-US" sz="2000" dirty="0" smtClean="0"/>
          </a:p>
          <a:p>
            <a:pPr lvl="1">
              <a:buFontTx/>
              <a:buChar char="-"/>
            </a:pPr>
            <a:r>
              <a:rPr lang="en-US" sz="2000" dirty="0" smtClean="0"/>
              <a:t>Enforce compliance- RE and </a:t>
            </a:r>
            <a:r>
              <a:rPr lang="en-US" sz="2000" dirty="0" err="1" smtClean="0"/>
              <a:t>liason</a:t>
            </a:r>
            <a:endParaRPr lang="en-US" sz="2000" dirty="0" smtClean="0"/>
          </a:p>
          <a:p>
            <a:pPr lvl="1">
              <a:buFontTx/>
              <a:buChar char="-"/>
            </a:pPr>
            <a:r>
              <a:rPr lang="en-US" sz="2000" dirty="0" smtClean="0"/>
              <a:t>File utilization report</a:t>
            </a:r>
          </a:p>
          <a:p>
            <a:pPr>
              <a:buFontTx/>
              <a:buChar char="-"/>
            </a:pPr>
            <a:endParaRPr lang="en-US" dirty="0"/>
          </a:p>
        </p:txBody>
      </p:sp>
      <p:sp>
        <p:nvSpPr>
          <p:cNvPr id="4" name="Slide Number Placeholder 3"/>
          <p:cNvSpPr>
            <a:spLocks noGrp="1"/>
          </p:cNvSpPr>
          <p:nvPr>
            <p:ph type="sldNum" sz="quarter" idx="10"/>
          </p:nvPr>
        </p:nvSpPr>
        <p:spPr/>
        <p:txBody>
          <a:bodyPr/>
          <a:lstStyle/>
          <a:p>
            <a:fld id="{9D47E9A9-CD2E-4DFD-B48B-EAF2E4D65FF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Can negotiate </a:t>
            </a:r>
            <a:r>
              <a:rPr lang="en-US" dirty="0" smtClean="0"/>
              <a:t>AFTER ranking</a:t>
            </a:r>
            <a:r>
              <a:rPr lang="en-US" baseline="0" dirty="0" smtClean="0"/>
              <a:t> </a:t>
            </a:r>
            <a:r>
              <a:rPr lang="en-US" baseline="0" dirty="0" smtClean="0"/>
              <a:t>complete</a:t>
            </a:r>
          </a:p>
          <a:p>
            <a:pPr>
              <a:buFontTx/>
              <a:buChar char="-"/>
            </a:pPr>
            <a:endParaRPr lang="en-US" baseline="0" dirty="0" smtClean="0"/>
          </a:p>
          <a:p>
            <a:pPr>
              <a:buFontTx/>
              <a:buChar char="-"/>
            </a:pPr>
            <a:r>
              <a:rPr lang="en-US" baseline="0" dirty="0" smtClean="0"/>
              <a:t>Paperwork and process increases w/ size of contract. </a:t>
            </a:r>
          </a:p>
          <a:p>
            <a:pPr>
              <a:buFontTx/>
              <a:buChar char="-"/>
            </a:pPr>
            <a:endParaRPr lang="en-US" baseline="0" dirty="0" smtClean="0"/>
          </a:p>
          <a:p>
            <a:pPr lvl="0">
              <a:buFontTx/>
              <a:buChar char="-"/>
            </a:pPr>
            <a:r>
              <a:rPr lang="en-US" baseline="0" dirty="0" smtClean="0"/>
              <a:t>CE cannot be done by design </a:t>
            </a:r>
            <a:r>
              <a:rPr lang="en-US" baseline="0" dirty="0" smtClean="0"/>
              <a:t>consultant</a:t>
            </a:r>
          </a:p>
          <a:p>
            <a:pPr lvl="0">
              <a:buFontTx/>
              <a:buChar char="-"/>
            </a:pPr>
            <a:endParaRPr lang="en-US" baseline="0" dirty="0" smtClean="0"/>
          </a:p>
          <a:p>
            <a:pPr lvl="0">
              <a:buFontTx/>
              <a:buChar char="-"/>
            </a:pPr>
            <a:r>
              <a:rPr lang="en-US" baseline="0" dirty="0" smtClean="0"/>
              <a:t>Review chapter to ensure your process is appropriate for the size/scope of your contracted work. </a:t>
            </a:r>
            <a:endParaRPr lang="en-US" baseline="0" dirty="0" smtClean="0"/>
          </a:p>
          <a:p>
            <a:pPr lvl="0">
              <a:buFontTx/>
              <a:buChar char="-"/>
            </a:pPr>
            <a:endParaRPr lang="en-US" dirty="0"/>
          </a:p>
        </p:txBody>
      </p:sp>
      <p:sp>
        <p:nvSpPr>
          <p:cNvPr id="4" name="Slide Number Placeholder 3"/>
          <p:cNvSpPr>
            <a:spLocks noGrp="1"/>
          </p:cNvSpPr>
          <p:nvPr>
            <p:ph type="sldNum" sz="quarter" idx="10"/>
          </p:nvPr>
        </p:nvSpPr>
        <p:spPr/>
        <p:txBody>
          <a:bodyPr/>
          <a:lstStyle/>
          <a:p>
            <a:fld id="{9D47E9A9-CD2E-4DFD-B48B-EAF2E4D65FF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These </a:t>
            </a:r>
            <a:r>
              <a:rPr lang="en-US" dirty="0" smtClean="0"/>
              <a:t>define</a:t>
            </a:r>
            <a:r>
              <a:rPr lang="en-US" baseline="0" dirty="0" smtClean="0"/>
              <a:t> statewide minimum standards. On Local roads- off the NHS, we can and do use local </a:t>
            </a:r>
            <a:r>
              <a:rPr lang="en-US" baseline="0" dirty="0" smtClean="0"/>
              <a:t>standards.</a:t>
            </a:r>
          </a:p>
          <a:p>
            <a:pPr>
              <a:buFontTx/>
              <a:buChar char="-"/>
            </a:pPr>
            <a:endParaRPr lang="en-US" baseline="0" dirty="0" smtClean="0"/>
          </a:p>
          <a:p>
            <a:pPr>
              <a:buFontTx/>
              <a:buChar char="-"/>
            </a:pPr>
            <a:r>
              <a:rPr lang="en-US" baseline="0" dirty="0" smtClean="0"/>
              <a:t>Defines process for what to do when an exception to standards is warranted- formal process required for work on bridges and highways- if for something like stopping sight distance or lane and shoulder </a:t>
            </a:r>
            <a:r>
              <a:rPr lang="en-US" baseline="0" dirty="0" smtClean="0"/>
              <a:t>width. Because NHS has been expanded, SF may need design exceptions to keep standards consistent throughout City. Need to document justification for exception on each project on NHS. </a:t>
            </a:r>
            <a:endParaRPr lang="en-US" baseline="0" dirty="0" smtClean="0"/>
          </a:p>
          <a:p>
            <a:pPr>
              <a:buFontTx/>
              <a:buNone/>
            </a:pPr>
            <a:endParaRPr lang="en-US" baseline="0" dirty="0" smtClean="0"/>
          </a:p>
          <a:p>
            <a:pPr>
              <a:buFontTx/>
              <a:buChar char="-"/>
            </a:pPr>
            <a:r>
              <a:rPr lang="en-US" baseline="0" dirty="0" smtClean="0"/>
              <a:t>No exceptions for Manual of Uniform Traffic Control Device Standards</a:t>
            </a:r>
            <a:endParaRPr lang="en-US" dirty="0" smtClean="0"/>
          </a:p>
        </p:txBody>
      </p:sp>
      <p:sp>
        <p:nvSpPr>
          <p:cNvPr id="4" name="Slide Number Placeholder 3"/>
          <p:cNvSpPr>
            <a:spLocks noGrp="1"/>
          </p:cNvSpPr>
          <p:nvPr>
            <p:ph type="sldNum" sz="quarter" idx="10"/>
          </p:nvPr>
        </p:nvSpPr>
        <p:spPr/>
        <p:txBody>
          <a:bodyPr/>
          <a:lstStyle/>
          <a:p>
            <a:fld id="{9D47E9A9-CD2E-4DFD-B48B-EAF2E4D65FF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PS&amp;E-</a:t>
            </a:r>
            <a:r>
              <a:rPr lang="en-US" baseline="0" dirty="0" smtClean="0"/>
              <a:t> set of legal documents that become the heart of the contract that goes out to bid. </a:t>
            </a:r>
          </a:p>
          <a:p>
            <a:pPr>
              <a:buFontTx/>
              <a:buChar char="-"/>
            </a:pPr>
            <a:r>
              <a:rPr lang="en-US" baseline="0" dirty="0" smtClean="0"/>
              <a:t>PS&amp;E certification- local agency cert. Compliance w/ applicable fed/state/local laws re: design codes and standards, standard specs, estimate, </a:t>
            </a:r>
            <a:r>
              <a:rPr lang="en-US" dirty="0" smtClean="0"/>
              <a:t>Federal </a:t>
            </a:r>
            <a:r>
              <a:rPr lang="en-US" baseline="0" dirty="0" smtClean="0"/>
              <a:t>requirements pertaining to DBE, wage rates, etc. </a:t>
            </a:r>
          </a:p>
          <a:p>
            <a:pPr>
              <a:buFontTx/>
              <a:buChar char="-"/>
            </a:pPr>
            <a:endParaRPr lang="en-US" dirty="0" smtClean="0"/>
          </a:p>
          <a:p>
            <a:pPr>
              <a:buFontTx/>
              <a:buChar char="-"/>
            </a:pPr>
            <a:r>
              <a:rPr lang="en-US" dirty="0" smtClean="0"/>
              <a:t> includes Final</a:t>
            </a:r>
            <a:r>
              <a:rPr lang="en-US" baseline="0" dirty="0" smtClean="0"/>
              <a:t> design- CANNOT come before NEPA clearance</a:t>
            </a:r>
          </a:p>
          <a:p>
            <a:pPr>
              <a:buFontTx/>
              <a:buChar char="-"/>
            </a:pPr>
            <a:endParaRPr lang="en-US" baseline="0" dirty="0" smtClean="0"/>
          </a:p>
          <a:p>
            <a:pPr>
              <a:buFontTx/>
              <a:buChar char="-"/>
            </a:pPr>
            <a:r>
              <a:rPr lang="en-US" baseline="0" dirty="0" smtClean="0"/>
              <a:t>Includes engineers estimate- quantifies contract items for bidding purposes.</a:t>
            </a:r>
          </a:p>
          <a:p>
            <a:pPr>
              <a:buFontTx/>
              <a:buChar char="-"/>
            </a:pPr>
            <a:endParaRPr lang="en-US" baseline="0" dirty="0" smtClean="0"/>
          </a:p>
          <a:p>
            <a:pPr>
              <a:buFontTx/>
              <a:buChar char="-"/>
            </a:pPr>
            <a:r>
              <a:rPr lang="en-US" baseline="0" dirty="0" smtClean="0"/>
              <a:t>3 construction methods</a:t>
            </a:r>
          </a:p>
          <a:p>
            <a:pPr lvl="1">
              <a:buFontTx/>
              <a:buChar char="-"/>
            </a:pPr>
            <a:r>
              <a:rPr lang="en-US" baseline="0" dirty="0" smtClean="0"/>
              <a:t>Contract- goes to lowest bidder who is responsive and responsible</a:t>
            </a:r>
          </a:p>
          <a:p>
            <a:pPr lvl="1">
              <a:buFontTx/>
              <a:buChar char="-"/>
            </a:pPr>
            <a:r>
              <a:rPr lang="en-US" baseline="0" dirty="0" smtClean="0"/>
              <a:t>Force Account (must justify- why in public interest (cheaper) way to go, </a:t>
            </a:r>
            <a:r>
              <a:rPr lang="en-US" baseline="0" dirty="0" smtClean="0"/>
              <a:t>or why City is only </a:t>
            </a:r>
            <a:r>
              <a:rPr lang="en-US" baseline="0" dirty="0" smtClean="0"/>
              <a:t>entity </a:t>
            </a:r>
            <a:r>
              <a:rPr lang="en-US" baseline="0" dirty="0" smtClean="0"/>
              <a:t>capable to perform work)</a:t>
            </a:r>
            <a:endParaRPr lang="en-US" baseline="0" dirty="0" smtClean="0"/>
          </a:p>
          <a:p>
            <a:pPr lvl="1">
              <a:buFontTx/>
              <a:buChar char="-"/>
            </a:pPr>
            <a:r>
              <a:rPr lang="en-US" baseline="0" dirty="0" smtClean="0"/>
              <a:t>Emergency Work (no detailed PS&amp;E required)</a:t>
            </a:r>
            <a:endParaRPr lang="en-US" dirty="0" smtClean="0"/>
          </a:p>
          <a:p>
            <a:pPr>
              <a:buFontTx/>
              <a:buChar char="-"/>
            </a:pPr>
            <a:endParaRPr lang="en-US" baseline="0" dirty="0" smtClean="0"/>
          </a:p>
          <a:p>
            <a:pPr>
              <a:buFontTx/>
              <a:buChar char="-"/>
            </a:pPr>
            <a:endParaRPr lang="en-US" dirty="0" smtClean="0"/>
          </a:p>
        </p:txBody>
      </p:sp>
      <p:sp>
        <p:nvSpPr>
          <p:cNvPr id="4" name="Slide Number Placeholder 3"/>
          <p:cNvSpPr>
            <a:spLocks noGrp="1"/>
          </p:cNvSpPr>
          <p:nvPr>
            <p:ph type="sldNum" sz="quarter" idx="10"/>
          </p:nvPr>
        </p:nvSpPr>
        <p:spPr/>
        <p:txBody>
          <a:bodyPr/>
          <a:lstStyle/>
          <a:p>
            <a:fld id="{9D47E9A9-CD2E-4DFD-B48B-EAF2E4D65FF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baseline="0" dirty="0" smtClean="0"/>
              <a:t>You </a:t>
            </a:r>
            <a:r>
              <a:rPr lang="en-US" baseline="0" dirty="0" smtClean="0"/>
              <a:t>need to program money for a distinct ROW phase if </a:t>
            </a:r>
            <a:r>
              <a:rPr lang="en-US" u="sng" baseline="0" dirty="0" smtClean="0"/>
              <a:t>acquiring</a:t>
            </a:r>
            <a:r>
              <a:rPr lang="en-US" baseline="0" dirty="0" smtClean="0"/>
              <a:t> R/W. This chapter gives extensive detail on the actual acquisition process and related forms. </a:t>
            </a:r>
          </a:p>
          <a:p>
            <a:pPr lvl="1">
              <a:buFontTx/>
              <a:buChar char="-"/>
            </a:pPr>
            <a:r>
              <a:rPr lang="en-US" baseline="0" dirty="0" smtClean="0"/>
              <a:t>Preliminary ROW work can happen under PE- but only limited activities- planning studies and prelim appraisal</a:t>
            </a:r>
          </a:p>
          <a:p>
            <a:pPr lvl="1">
              <a:buFontTx/>
              <a:buChar char="-"/>
            </a:pPr>
            <a:r>
              <a:rPr lang="en-US" baseline="0" dirty="0" smtClean="0"/>
              <a:t>Actual appraisal and acquisition must be post ROW authorization. Must have appraisal complete before make any offer for purchase. </a:t>
            </a:r>
          </a:p>
          <a:p>
            <a:pPr lvl="1">
              <a:buFontTx/>
              <a:buChar char="-"/>
            </a:pPr>
            <a:endParaRPr lang="en-US" baseline="0" dirty="0" smtClean="0"/>
          </a:p>
          <a:p>
            <a:pPr lvl="0">
              <a:buFontTx/>
              <a:buChar char="-"/>
            </a:pPr>
            <a:r>
              <a:rPr lang="en-US" u="sng" baseline="0" dirty="0" smtClean="0"/>
              <a:t>ROW Cert </a:t>
            </a:r>
            <a:r>
              <a:rPr lang="en-US" u="sng" baseline="0" dirty="0" smtClean="0"/>
              <a:t>form will be needed for all projects</a:t>
            </a:r>
            <a:r>
              <a:rPr lang="en-US" baseline="0" dirty="0" smtClean="0"/>
              <a:t>- </a:t>
            </a:r>
            <a:r>
              <a:rPr lang="en-US" baseline="0" dirty="0" smtClean="0"/>
              <a:t>short form in NO ROW required (okay if there is MINOR utility work- raising manhole covers only. ) Otherwise- long form</a:t>
            </a:r>
            <a:r>
              <a:rPr lang="en-US" baseline="0" dirty="0" smtClean="0"/>
              <a:t>. Nearly all projects require long form.  </a:t>
            </a:r>
            <a:endParaRPr lang="en-US" baseline="0" dirty="0" smtClean="0"/>
          </a:p>
          <a:p>
            <a:pPr>
              <a:buFontTx/>
              <a:buChar char="-"/>
            </a:pPr>
            <a:endParaRPr lang="en-US" baseline="0" dirty="0" smtClean="0"/>
          </a:p>
          <a:p>
            <a:pPr>
              <a:buFontTx/>
              <a:buChar char="-"/>
            </a:pPr>
            <a:r>
              <a:rPr lang="en-US" baseline="0" dirty="0" smtClean="0"/>
              <a:t>Utilities- Chapter 14 is only for local projects. Caltrans ROW manual applies for state highway projects. </a:t>
            </a:r>
          </a:p>
          <a:p>
            <a:pPr lvl="1">
              <a:buFontTx/>
              <a:buChar char="-"/>
            </a:pPr>
            <a:r>
              <a:rPr lang="en-US" baseline="0" dirty="0" smtClean="0"/>
              <a:t>ID utility conflicts early- good to invite utility staff from Caltrans to Field review if anticipate. </a:t>
            </a:r>
          </a:p>
          <a:p>
            <a:pPr lvl="1">
              <a:buFontTx/>
              <a:buChar char="-"/>
            </a:pPr>
            <a:endParaRPr lang="en-US" baseline="0" dirty="0" smtClean="0"/>
          </a:p>
          <a:p>
            <a:pPr lvl="0">
              <a:buFontTx/>
              <a:buChar char="-"/>
            </a:pPr>
            <a:r>
              <a:rPr lang="en-US" baseline="0" dirty="0" smtClean="0"/>
              <a:t>Chapter outlines utility procedures from mapping to notifying owners and relocating. </a:t>
            </a:r>
          </a:p>
          <a:p>
            <a:pPr lvl="1">
              <a:buFontTx/>
              <a:buChar char="-"/>
            </a:pPr>
            <a:endParaRPr lang="en-US" dirty="0" smtClean="0"/>
          </a:p>
        </p:txBody>
      </p:sp>
      <p:sp>
        <p:nvSpPr>
          <p:cNvPr id="4" name="Slide Number Placeholder 3"/>
          <p:cNvSpPr>
            <a:spLocks noGrp="1"/>
          </p:cNvSpPr>
          <p:nvPr>
            <p:ph type="sldNum" sz="quarter" idx="10"/>
          </p:nvPr>
        </p:nvSpPr>
        <p:spPr/>
        <p:txBody>
          <a:bodyPr/>
          <a:lstStyle/>
          <a:p>
            <a:fld id="{9D47E9A9-CD2E-4DFD-B48B-EAF2E4D65FF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47E9A9-CD2E-4DFD-B48B-EAF2E4D65FF4}"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Construct admin-</a:t>
            </a:r>
            <a:r>
              <a:rPr lang="en-US" baseline="0" dirty="0" smtClean="0"/>
              <a:t> for non NHS- just need checklist complete for E-76, if NHS- actual procedures need approval</a:t>
            </a:r>
          </a:p>
          <a:p>
            <a:pPr>
              <a:buFontTx/>
              <a:buChar char="-"/>
            </a:pPr>
            <a:endParaRPr lang="en-US" dirty="0" smtClean="0"/>
          </a:p>
          <a:p>
            <a:pPr>
              <a:buFontTx/>
              <a:buChar char="-"/>
            </a:pPr>
            <a:r>
              <a:rPr lang="en-US" dirty="0" smtClean="0"/>
              <a:t>E-76 must have final signature</a:t>
            </a:r>
            <a:r>
              <a:rPr lang="en-US" baseline="0" dirty="0" smtClean="0"/>
              <a:t> in </a:t>
            </a:r>
            <a:r>
              <a:rPr lang="en-US" baseline="0" dirty="0" smtClean="0"/>
              <a:t>FMIS. This will be last signature on E-76 form- confirm the document you have has one. </a:t>
            </a:r>
            <a:endParaRPr lang="en-US" baseline="0" dirty="0" smtClean="0"/>
          </a:p>
          <a:p>
            <a:pPr>
              <a:buFontTx/>
              <a:buChar char="-"/>
            </a:pPr>
            <a:endParaRPr lang="en-US" baseline="0" dirty="0" smtClean="0"/>
          </a:p>
          <a:p>
            <a:pPr>
              <a:buFontTx/>
              <a:buChar char="-"/>
            </a:pPr>
            <a:r>
              <a:rPr lang="en-US" baseline="0" dirty="0" smtClean="0"/>
              <a:t>May not get PSA now, if got one for PE phase. Will get a revised, approved finance letter. </a:t>
            </a:r>
          </a:p>
          <a:p>
            <a:pPr>
              <a:buFontTx/>
              <a:buChar char="-"/>
            </a:pPr>
            <a:endParaRPr lang="en-US" baseline="0" dirty="0" smtClean="0"/>
          </a:p>
          <a:p>
            <a:pPr>
              <a:buFontTx/>
              <a:buChar char="-"/>
            </a:pPr>
            <a:r>
              <a:rPr lang="en-US" baseline="0" dirty="0" smtClean="0"/>
              <a:t>Bid opening</a:t>
            </a:r>
          </a:p>
          <a:p>
            <a:pPr lvl="1">
              <a:buFontTx/>
              <a:buChar char="-"/>
            </a:pPr>
            <a:r>
              <a:rPr lang="en-US" baseline="0" dirty="0" smtClean="0"/>
              <a:t>Goes to lowest bidder who is</a:t>
            </a:r>
          </a:p>
          <a:p>
            <a:pPr lvl="2">
              <a:buFontTx/>
              <a:buChar char="-"/>
            </a:pPr>
            <a:r>
              <a:rPr lang="en-US" baseline="0" dirty="0" smtClean="0"/>
              <a:t>“response”-meets all advertisement requirements</a:t>
            </a:r>
          </a:p>
          <a:p>
            <a:pPr lvl="2">
              <a:buFontTx/>
              <a:buChar char="-"/>
            </a:pPr>
            <a:r>
              <a:rPr lang="en-US" baseline="0" dirty="0" smtClean="0"/>
              <a:t>“responsible”-physically organized and financially capable to complete the contract </a:t>
            </a:r>
            <a:endParaRPr lang="en-US" baseline="0" dirty="0" smtClean="0"/>
          </a:p>
          <a:p>
            <a:pPr lvl="0">
              <a:buFontTx/>
              <a:buChar char="-"/>
            </a:pPr>
            <a:endParaRPr lang="en-US" baseline="0" dirty="0" smtClean="0"/>
          </a:p>
          <a:p>
            <a:pPr lvl="0">
              <a:buFontTx/>
              <a:buChar char="-"/>
            </a:pPr>
            <a:r>
              <a:rPr lang="en-US" baseline="0" dirty="0" smtClean="0"/>
              <a:t>Award- </a:t>
            </a:r>
            <a:r>
              <a:rPr lang="en-US" baseline="0" dirty="0" smtClean="0"/>
              <a:t>ensure sufficient funds for lowest bidder. Submit award </a:t>
            </a:r>
            <a:r>
              <a:rPr lang="en-US" baseline="0" dirty="0" smtClean="0"/>
              <a:t>package to Caltrans promptly.  Award package should go to Caltrans with first invoice for CON. </a:t>
            </a:r>
            <a:endParaRPr lang="en-US" baseline="0" dirty="0" smtClean="0"/>
          </a:p>
          <a:p>
            <a:pPr lvl="0">
              <a:buFontTx/>
              <a:buChar char="-"/>
            </a:pPr>
            <a:endParaRPr lang="en-US" baseline="0" dirty="0" smtClean="0"/>
          </a:p>
          <a:p>
            <a:pPr lvl="0">
              <a:buFontTx/>
              <a:buChar char="-"/>
            </a:pPr>
            <a:r>
              <a:rPr lang="en-US" baseline="0" dirty="0" smtClean="0"/>
              <a:t>Chapter covers details of what goes in the award package, too. </a:t>
            </a:r>
            <a:endParaRPr lang="en-US" dirty="0" smtClean="0"/>
          </a:p>
        </p:txBody>
      </p:sp>
      <p:sp>
        <p:nvSpPr>
          <p:cNvPr id="4" name="Slide Number Placeholder 3"/>
          <p:cNvSpPr>
            <a:spLocks noGrp="1"/>
          </p:cNvSpPr>
          <p:nvPr>
            <p:ph type="sldNum" sz="quarter" idx="10"/>
          </p:nvPr>
        </p:nvSpPr>
        <p:spPr/>
        <p:txBody>
          <a:bodyPr/>
          <a:lstStyle/>
          <a:p>
            <a:fld id="{9D47E9A9-CD2E-4DFD-B48B-EAF2E4D65FF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solidFill>
                  <a:schemeClr val="bg1">
                    <a:lumMod val="75000"/>
                  </a:schemeClr>
                </a:solidFill>
              </a:rPr>
              <a:t>MAP-21- June 2012-</a:t>
            </a:r>
            <a:r>
              <a:rPr lang="en-US" baseline="0" dirty="0" smtClean="0">
                <a:solidFill>
                  <a:schemeClr val="bg1">
                    <a:lumMod val="75000"/>
                  </a:schemeClr>
                </a:solidFill>
              </a:rPr>
              <a:t> replaced much-extended SAFETEA-LU. </a:t>
            </a:r>
          </a:p>
          <a:p>
            <a:pPr marL="4572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solidFill>
                  <a:schemeClr val="bg1">
                    <a:lumMod val="75000"/>
                  </a:schemeClr>
                </a:solidFill>
              </a:rPr>
              <a:t>2yrs</a:t>
            </a:r>
          </a:p>
          <a:p>
            <a:pPr lvl="1">
              <a:buFont typeface="Arial" pitchFamily="34" charset="0"/>
              <a:buNone/>
            </a:pPr>
            <a:endParaRPr lang="en-US" sz="1200" kern="1200" baseline="0" dirty="0" smtClean="0">
              <a:solidFill>
                <a:schemeClr val="tx1"/>
              </a:solidFill>
              <a:latin typeface="+mn-lt"/>
              <a:ea typeface="+mn-ea"/>
              <a:cs typeface="+mn-cs"/>
            </a:endParaRPr>
          </a:p>
          <a:p>
            <a:pPr>
              <a:buFont typeface="Arial" pitchFamily="34" charset="0"/>
              <a:buChar char="•"/>
            </a:pPr>
            <a:r>
              <a:rPr lang="en-US" sz="1200" kern="1200" baseline="0" dirty="0" smtClean="0">
                <a:solidFill>
                  <a:schemeClr val="tx1"/>
                </a:solidFill>
                <a:latin typeface="+mn-lt"/>
                <a:ea typeface="+mn-ea"/>
                <a:cs typeface="+mn-cs"/>
              </a:rPr>
              <a:t>Highway Trust Fund</a:t>
            </a:r>
          </a:p>
          <a:p>
            <a:pPr lvl="1">
              <a:buFont typeface="Arial" pitchFamily="34" charset="0"/>
              <a:buChar char="•"/>
            </a:pPr>
            <a:r>
              <a:rPr lang="en-US" sz="1200" kern="1200" baseline="0" dirty="0" smtClean="0">
                <a:solidFill>
                  <a:schemeClr val="tx1"/>
                </a:solidFill>
                <a:latin typeface="+mn-lt"/>
                <a:ea typeface="+mn-ea"/>
                <a:cs typeface="+mn-cs"/>
              </a:rPr>
              <a:t>Gas tax funded- hasn’t increased since 1993. </a:t>
            </a:r>
          </a:p>
          <a:p>
            <a:pPr>
              <a:buFont typeface="Arial" pitchFamily="34" charset="0"/>
              <a:buChar char="•"/>
            </a:pPr>
            <a:endParaRPr lang="en-US" sz="1200" kern="1200" baseline="0" dirty="0" smtClean="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solidFill>
                  <a:schemeClr val="bg1">
                    <a:lumMod val="75000"/>
                  </a:schemeClr>
                </a:solidFill>
              </a:rPr>
              <a:t>Federal, state, regional, local responsibilities to program and deliver projects</a:t>
            </a:r>
          </a:p>
          <a:p>
            <a:endParaRPr lang="en-US" dirty="0"/>
          </a:p>
        </p:txBody>
      </p:sp>
      <p:sp>
        <p:nvSpPr>
          <p:cNvPr id="4" name="Slide Number Placeholder 3"/>
          <p:cNvSpPr>
            <a:spLocks noGrp="1"/>
          </p:cNvSpPr>
          <p:nvPr>
            <p:ph type="sldNum" sz="quarter" idx="10"/>
          </p:nvPr>
        </p:nvSpPr>
        <p:spPr/>
        <p:txBody>
          <a:bodyPr/>
          <a:lstStyle/>
          <a:p>
            <a:fld id="{9D47E9A9-CD2E-4DFD-B48B-EAF2E4D65FF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CE- can </a:t>
            </a:r>
            <a:r>
              <a:rPr lang="en-US" dirty="0" smtClean="0"/>
              <a:t>get </a:t>
            </a:r>
            <a:r>
              <a:rPr lang="en-US" dirty="0" smtClean="0"/>
              <a:t>CE over 15% authorized by DLA- would need approval and enough funds</a:t>
            </a:r>
            <a:r>
              <a:rPr lang="en-US" baseline="0" dirty="0" smtClean="0"/>
              <a:t> to cover. </a:t>
            </a:r>
          </a:p>
          <a:p>
            <a:pPr lvl="1">
              <a:buFontTx/>
              <a:buChar char="-"/>
            </a:pPr>
            <a:r>
              <a:rPr lang="en-US" baseline="0" dirty="0" smtClean="0"/>
              <a:t>Otherwise- have to overmatch project- use excess local funds to cover CE overages. </a:t>
            </a:r>
          </a:p>
          <a:p>
            <a:pPr lvl="1">
              <a:buFontTx/>
              <a:buNone/>
            </a:pPr>
            <a:endParaRPr lang="en-US" baseline="0" dirty="0" smtClean="0"/>
          </a:p>
          <a:p>
            <a:pPr>
              <a:buFontTx/>
              <a:buChar char="-"/>
            </a:pPr>
            <a:r>
              <a:rPr lang="en-US" baseline="0" dirty="0" smtClean="0"/>
              <a:t>Pre-CON </a:t>
            </a:r>
            <a:r>
              <a:rPr lang="en-US" baseline="0" dirty="0" smtClean="0"/>
              <a:t>conference- </a:t>
            </a:r>
            <a:r>
              <a:rPr lang="en-US" baseline="0" dirty="0" smtClean="0"/>
              <a:t>chance to enhance communication w/ contractor, review schedule, EEO &amp; DBE</a:t>
            </a:r>
          </a:p>
          <a:p>
            <a:pPr>
              <a:buFontTx/>
              <a:buChar char="-"/>
            </a:pPr>
            <a:endParaRPr lang="en-US" baseline="0" dirty="0" smtClean="0"/>
          </a:p>
          <a:p>
            <a:pPr>
              <a:buFontTx/>
              <a:buChar char="-"/>
            </a:pPr>
            <a:r>
              <a:rPr lang="en-US" baseline="0" dirty="0" smtClean="0"/>
              <a:t>Documentation-</a:t>
            </a:r>
          </a:p>
          <a:p>
            <a:pPr lvl="1">
              <a:buFontTx/>
              <a:buChar char="-"/>
            </a:pPr>
            <a:r>
              <a:rPr lang="en-US" baseline="0" dirty="0" smtClean="0"/>
              <a:t>Keep separate files for each Federal Project- if multiple federal funding on one project- need to keep distinct track of costs. </a:t>
            </a:r>
          </a:p>
          <a:p>
            <a:pPr lvl="1">
              <a:buFontTx/>
              <a:buChar char="-"/>
            </a:pPr>
            <a:r>
              <a:rPr lang="en-US" baseline="0" dirty="0" smtClean="0"/>
              <a:t>Resident Engineer to keep a </a:t>
            </a:r>
            <a:r>
              <a:rPr lang="en-US" baseline="0" dirty="0" smtClean="0"/>
              <a:t>daily journal. </a:t>
            </a:r>
            <a:endParaRPr lang="en-US" baseline="0" dirty="0" smtClean="0"/>
          </a:p>
          <a:p>
            <a:pPr lvl="1">
              <a:buFontTx/>
              <a:buChar char="-"/>
            </a:pPr>
            <a:r>
              <a:rPr lang="en-US" baseline="0" dirty="0" smtClean="0"/>
              <a:t>Details for contents of all outlined in LAPM</a:t>
            </a:r>
          </a:p>
          <a:p>
            <a:pPr lvl="1">
              <a:buFontTx/>
              <a:buChar char="-"/>
            </a:pPr>
            <a:r>
              <a:rPr lang="en-US" baseline="0" dirty="0" smtClean="0"/>
              <a:t>Must retain Paper </a:t>
            </a:r>
            <a:r>
              <a:rPr lang="en-US" baseline="0" dirty="0" smtClean="0"/>
              <a:t>files</a:t>
            </a:r>
            <a:r>
              <a:rPr lang="en-US" baseline="0" dirty="0" smtClean="0"/>
              <a:t>! These will be needed, in case of an audit. </a:t>
            </a:r>
            <a:endParaRPr lang="en-US" baseline="0" dirty="0" smtClean="0"/>
          </a:p>
          <a:p>
            <a:pPr lvl="1">
              <a:buFontTx/>
              <a:buChar char="-"/>
            </a:pPr>
            <a:r>
              <a:rPr lang="en-US" baseline="0" dirty="0" smtClean="0"/>
              <a:t>All files must be retained for 3 years after “final voucher”- which usually takes 6 months after city accepts project and submits final invoice. </a:t>
            </a:r>
          </a:p>
        </p:txBody>
      </p:sp>
      <p:sp>
        <p:nvSpPr>
          <p:cNvPr id="4" name="Slide Number Placeholder 3"/>
          <p:cNvSpPr>
            <a:spLocks noGrp="1"/>
          </p:cNvSpPr>
          <p:nvPr>
            <p:ph type="sldNum" sz="quarter" idx="10"/>
          </p:nvPr>
        </p:nvSpPr>
        <p:spPr/>
        <p:txBody>
          <a:bodyPr/>
          <a:lstStyle/>
          <a:p>
            <a:fld id="{9D47E9A9-CD2E-4DFD-B48B-EAF2E4D65FF4}"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Final agency paperwork- includes final expenditure report to doc.</a:t>
            </a:r>
            <a:r>
              <a:rPr lang="en-US" baseline="0" dirty="0" smtClean="0"/>
              <a:t> Completion of CON, </a:t>
            </a:r>
            <a:r>
              <a:rPr lang="en-US" baseline="0" dirty="0" err="1" smtClean="0"/>
              <a:t>enviro</a:t>
            </a:r>
            <a:r>
              <a:rPr lang="en-US" baseline="0" dirty="0" smtClean="0"/>
              <a:t> mitigation measures, and acceptance of project by local agency.  Forms include final detail estimate, DBE report, materials cert., etc.</a:t>
            </a:r>
            <a:endParaRPr lang="en-US" dirty="0" smtClean="0"/>
          </a:p>
          <a:p>
            <a:pPr>
              <a:buFontTx/>
              <a:buChar char="-"/>
            </a:pPr>
            <a:endParaRPr lang="en-US" dirty="0" smtClean="0"/>
          </a:p>
          <a:p>
            <a:pPr>
              <a:buFontTx/>
              <a:buChar char="-"/>
            </a:pPr>
            <a:r>
              <a:rPr lang="en-US" dirty="0" smtClean="0"/>
              <a:t>Chapter</a:t>
            </a:r>
            <a:r>
              <a:rPr lang="en-US" baseline="0" dirty="0" smtClean="0"/>
              <a:t> </a:t>
            </a:r>
            <a:r>
              <a:rPr lang="en-US" baseline="0" dirty="0" smtClean="0"/>
              <a:t>18- Maintenance Requirement, Chapter 19, Process Review, Chapter 20- Deficiencies and Sanctions</a:t>
            </a:r>
          </a:p>
          <a:p>
            <a:pPr lvl="1">
              <a:buFontTx/>
              <a:buChar char="-"/>
            </a:pPr>
            <a:r>
              <a:rPr lang="en-US" baseline="0" dirty="0" smtClean="0"/>
              <a:t>Caltrans is responsible for ensuring maintenance of all bridges on federal-aid routes, and all projects done w/ fed aid dollars. If fail to maintain, could actually end up having to pay back fed. </a:t>
            </a:r>
          </a:p>
          <a:p>
            <a:pPr lvl="0">
              <a:buFontTx/>
              <a:buChar char="-"/>
            </a:pPr>
            <a:r>
              <a:rPr lang="en-US" baseline="0" dirty="0" smtClean="0"/>
              <a:t>Process Review- like an audit but for a specific process/ procedure that Caltrans is focusing on evaluating. –can be formal or not. </a:t>
            </a:r>
          </a:p>
          <a:p>
            <a:pPr lvl="1">
              <a:buFontTx/>
              <a:buChar char="-"/>
            </a:pPr>
            <a:r>
              <a:rPr lang="en-US" baseline="0" dirty="0" smtClean="0"/>
              <a:t>Result is report of their findings having looked at a topic across projects and agencies.	</a:t>
            </a:r>
          </a:p>
          <a:p>
            <a:pPr lvl="0">
              <a:buFontTx/>
              <a:buChar char="-"/>
            </a:pPr>
            <a:r>
              <a:rPr lang="en-US" baseline="0" dirty="0" smtClean="0"/>
              <a:t>Sanctions- some fatal flaws=return federal funds</a:t>
            </a:r>
          </a:p>
          <a:p>
            <a:pPr lvl="1">
              <a:buFontTx/>
              <a:buChar char="-"/>
            </a:pPr>
            <a:r>
              <a:rPr lang="en-US" baseline="0" dirty="0" smtClean="0"/>
              <a:t>Examples- proceed to phase pre-E-76</a:t>
            </a:r>
          </a:p>
          <a:p>
            <a:pPr lvl="2">
              <a:buFontTx/>
              <a:buChar char="-"/>
            </a:pPr>
            <a:r>
              <a:rPr lang="en-US" baseline="0" dirty="0" smtClean="0"/>
              <a:t>Project not really in FSTIP or doesn’t match</a:t>
            </a:r>
          </a:p>
          <a:p>
            <a:pPr lvl="2">
              <a:buFontTx/>
              <a:buChar char="-"/>
            </a:pPr>
            <a:r>
              <a:rPr lang="en-US" baseline="0" dirty="0" smtClean="0"/>
              <a:t>Proceed to final design pre NEPA approval</a:t>
            </a:r>
          </a:p>
          <a:p>
            <a:pPr lvl="2">
              <a:buFontTx/>
              <a:buChar char="-"/>
            </a:pPr>
            <a:r>
              <a:rPr lang="en-US" baseline="0" dirty="0" smtClean="0"/>
              <a:t>Doesn’t meet </a:t>
            </a:r>
            <a:r>
              <a:rPr lang="en-US" baseline="0" dirty="0" err="1" smtClean="0"/>
              <a:t>enviro</a:t>
            </a:r>
            <a:r>
              <a:rPr lang="en-US" baseline="0" dirty="0" smtClean="0"/>
              <a:t> mitigations </a:t>
            </a:r>
          </a:p>
          <a:p>
            <a:pPr lvl="2">
              <a:buFontTx/>
              <a:buChar char="-"/>
            </a:pPr>
            <a:r>
              <a:rPr lang="en-US" baseline="0" dirty="0" smtClean="0"/>
              <a:t>Consultant contract doesn’t have required federal provisions</a:t>
            </a:r>
          </a:p>
          <a:p>
            <a:pPr lvl="2">
              <a:buFontTx/>
              <a:buChar char="-"/>
            </a:pPr>
            <a:r>
              <a:rPr lang="en-US" baseline="0" dirty="0" smtClean="0"/>
              <a:t>Award improperly- not lowest, negotiate pre-award</a:t>
            </a:r>
          </a:p>
          <a:p>
            <a:pPr lvl="2">
              <a:buFontTx/>
              <a:buChar char="-"/>
            </a:pPr>
            <a:r>
              <a:rPr lang="en-US" baseline="0" dirty="0" smtClean="0"/>
              <a:t>Fail to enforce DBE with regard to utilization, </a:t>
            </a:r>
            <a:r>
              <a:rPr lang="en-US" baseline="0" dirty="0" err="1" smtClean="0"/>
              <a:t>subsitution</a:t>
            </a:r>
            <a:r>
              <a:rPr lang="en-US" baseline="0" dirty="0" smtClean="0"/>
              <a:t> or good-faith determination. </a:t>
            </a:r>
            <a:endParaRPr lang="en-US" dirty="0" smtClean="0"/>
          </a:p>
        </p:txBody>
      </p:sp>
      <p:sp>
        <p:nvSpPr>
          <p:cNvPr id="4" name="Slide Number Placeholder 3"/>
          <p:cNvSpPr>
            <a:spLocks noGrp="1"/>
          </p:cNvSpPr>
          <p:nvPr>
            <p:ph type="sldNum" sz="quarter" idx="10"/>
          </p:nvPr>
        </p:nvSpPr>
        <p:spPr/>
        <p:txBody>
          <a:bodyPr/>
          <a:lstStyle/>
          <a:p>
            <a:fld id="{9D47E9A9-CD2E-4DFD-B48B-EAF2E4D65FF4}"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Documents- paper forms…save 3 years</a:t>
            </a:r>
            <a:r>
              <a:rPr lang="en-US" baseline="0" dirty="0" smtClean="0"/>
              <a:t> after final voucher.</a:t>
            </a:r>
          </a:p>
          <a:p>
            <a:endParaRPr lang="en-US" baseline="0" dirty="0" smtClean="0"/>
          </a:p>
          <a:p>
            <a:r>
              <a:rPr lang="en-US" baseline="0" dirty="0" smtClean="0"/>
              <a:t>These are legal commitments by agency. Fed can take money back for failure to comply. </a:t>
            </a:r>
            <a:endParaRPr lang="en-US" baseline="0" dirty="0" smtClean="0"/>
          </a:p>
          <a:p>
            <a:endParaRPr lang="en-US" baseline="0" dirty="0" smtClean="0"/>
          </a:p>
          <a:p>
            <a:r>
              <a:rPr lang="en-US" baseline="0" dirty="0" smtClean="0"/>
              <a:t>Because some things aren’t set in the LAPM or LAPG, communication with Caltrans is key. For example, what constitutes a utility has proven to cause some confusion—and often requires CT confirmation (in writing). </a:t>
            </a:r>
            <a:endParaRPr lang="en-US" dirty="0"/>
          </a:p>
        </p:txBody>
      </p:sp>
      <p:sp>
        <p:nvSpPr>
          <p:cNvPr id="4" name="Slide Number Placeholder 3"/>
          <p:cNvSpPr>
            <a:spLocks noGrp="1"/>
          </p:cNvSpPr>
          <p:nvPr>
            <p:ph type="sldNum" sz="quarter" idx="10"/>
          </p:nvPr>
        </p:nvSpPr>
        <p:spPr/>
        <p:txBody>
          <a:bodyPr/>
          <a:lstStyle/>
          <a:p>
            <a:fld id="{9D47E9A9-CD2E-4DFD-B48B-EAF2E4D65FF4}" type="slidenum">
              <a:rPr lang="en-US" smtClean="0"/>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LAPM- is the step-by-step </a:t>
            </a:r>
            <a:r>
              <a:rPr lang="en-US" baseline="0" dirty="0" smtClean="0"/>
              <a:t>to the federal process. My slides  correspond to chapters of the LAPM. </a:t>
            </a:r>
            <a:r>
              <a:rPr lang="en-US" baseline="0" dirty="0" smtClean="0"/>
              <a:t>It is over 1,000 pages. Best to focus on each section, as it is relevant to that project stage. It is where </a:t>
            </a:r>
            <a:r>
              <a:rPr lang="en-US" baseline="0" dirty="0" smtClean="0"/>
              <a:t>to start for answers to </a:t>
            </a:r>
            <a:r>
              <a:rPr lang="en-US" baseline="0" dirty="0" smtClean="0"/>
              <a:t>questions.</a:t>
            </a:r>
            <a:endParaRPr lang="en-US" baseline="0" dirty="0" smtClean="0"/>
          </a:p>
          <a:p>
            <a:endParaRPr lang="en-US" baseline="0" dirty="0" smtClean="0"/>
          </a:p>
          <a:p>
            <a:endParaRPr lang="en-US" baseline="0" dirty="0" smtClean="0"/>
          </a:p>
          <a:p>
            <a:r>
              <a:rPr lang="en-US" baseline="0" dirty="0" smtClean="0"/>
              <a:t>LAPG- focuses on different funding programs and includes eligibility guidelines, funding details, project selection, implementation, reporting, and timely use of funds information. </a:t>
            </a:r>
          </a:p>
          <a:p>
            <a:endParaRPr lang="en-US" baseline="0" dirty="0" smtClean="0"/>
          </a:p>
          <a:p>
            <a:r>
              <a:rPr lang="en-US" baseline="0" dirty="0" smtClean="0"/>
              <a:t>These are living documents. Sometimes changes to LAPM or LAPG are made via Office Bulletin and not made directly in the document for many months. Must check OBs regularly, too. </a:t>
            </a:r>
            <a:endParaRPr lang="en-US" dirty="0"/>
          </a:p>
        </p:txBody>
      </p:sp>
      <p:sp>
        <p:nvSpPr>
          <p:cNvPr id="4" name="Slide Number Placeholder 3"/>
          <p:cNvSpPr>
            <a:spLocks noGrp="1"/>
          </p:cNvSpPr>
          <p:nvPr>
            <p:ph type="sldNum" sz="quarter" idx="10"/>
          </p:nvPr>
        </p:nvSpPr>
        <p:spPr/>
        <p:txBody>
          <a:bodyPr/>
          <a:lstStyle/>
          <a:p>
            <a:fld id="{9D47E9A9-CD2E-4DFD-B48B-EAF2E4D65FF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FHWA- role includes--approves/makes</a:t>
            </a:r>
            <a:r>
              <a:rPr lang="en-US" baseline="0" dirty="0" smtClean="0"/>
              <a:t> all Project agreements, Obligates funds. </a:t>
            </a:r>
          </a:p>
          <a:p>
            <a:r>
              <a:rPr lang="en-US" baseline="0" dirty="0" smtClean="0"/>
              <a:t>(</a:t>
            </a:r>
            <a:r>
              <a:rPr lang="en-US" sz="1200" kern="1200" baseline="0" dirty="0" smtClean="0">
                <a:solidFill>
                  <a:schemeClr val="tx1"/>
                </a:solidFill>
                <a:latin typeface="+mn-lt"/>
                <a:ea typeface="+mn-ea"/>
                <a:cs typeface="+mn-cs"/>
              </a:rPr>
              <a:t>Obligation - The federal government’s legal commitment (promise) to pay or reimburse the</a:t>
            </a:r>
          </a:p>
          <a:p>
            <a:r>
              <a:rPr lang="en-US" sz="1200" kern="1200" baseline="0" dirty="0" smtClean="0">
                <a:solidFill>
                  <a:schemeClr val="tx1"/>
                </a:solidFill>
                <a:latin typeface="+mn-lt"/>
                <a:ea typeface="+mn-ea"/>
                <a:cs typeface="+mn-cs"/>
              </a:rPr>
              <a:t>states or other entities for the federal share of a project’s eligible costs.)</a:t>
            </a:r>
          </a:p>
          <a:p>
            <a:endParaRPr lang="en-US" baseline="0" dirty="0" smtClean="0"/>
          </a:p>
          <a:p>
            <a:r>
              <a:rPr lang="en-US" baseline="0" dirty="0" smtClean="0"/>
              <a:t>Caltrans- establish policies and procedures for local agencies—w/ FHWA approval, program delivery and monitoring, </a:t>
            </a:r>
          </a:p>
          <a:p>
            <a:r>
              <a:rPr lang="en-US" baseline="0" dirty="0" smtClean="0"/>
              <a:t>processing E-76’s, Field and </a:t>
            </a:r>
            <a:r>
              <a:rPr lang="en-US" baseline="0" dirty="0" err="1" smtClean="0"/>
              <a:t>enviro</a:t>
            </a:r>
            <a:r>
              <a:rPr lang="en-US" baseline="0" dirty="0" smtClean="0"/>
              <a:t> review (NEPA)</a:t>
            </a:r>
          </a:p>
          <a:p>
            <a:r>
              <a:rPr lang="en-US" baseline="0" dirty="0" smtClean="0"/>
              <a:t>DBE and EEO compliance</a:t>
            </a:r>
          </a:p>
          <a:p>
            <a:endParaRPr lang="en-US" baseline="0" dirty="0" smtClean="0"/>
          </a:p>
          <a:p>
            <a:r>
              <a:rPr lang="en-US" baseline="0" dirty="0" smtClean="0"/>
              <a:t>MPO/RTPA- in this case MTC in Oakland</a:t>
            </a:r>
          </a:p>
          <a:p>
            <a:r>
              <a:rPr lang="en-US" baseline="0" dirty="0" smtClean="0"/>
              <a:t>Schedules projects for the region</a:t>
            </a:r>
          </a:p>
          <a:p>
            <a:r>
              <a:rPr lang="en-US" baseline="0" dirty="0" smtClean="0"/>
              <a:t>Monitors progress and deadlines</a:t>
            </a:r>
          </a:p>
          <a:p>
            <a:endParaRPr lang="en-US" baseline="0" dirty="0" smtClean="0"/>
          </a:p>
          <a:p>
            <a:r>
              <a:rPr lang="en-US" baseline="0" dirty="0" smtClean="0"/>
              <a:t>CTC- program and allocate state funds- for example, DPW’s current projects with TE funds- STIP is match, so need </a:t>
            </a:r>
            <a:r>
              <a:rPr lang="en-US" baseline="0" dirty="0" err="1" smtClean="0"/>
              <a:t>caltrans</a:t>
            </a:r>
            <a:r>
              <a:rPr lang="en-US" baseline="0" dirty="0" smtClean="0"/>
              <a:t> and CTC approval before expend.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Local-nominate projects, prepare documents (including NEPA technical studies, plans specs and estimates, ROW clearance, </a:t>
            </a:r>
            <a:r>
              <a:rPr lang="en-US" baseline="0" dirty="0" err="1" smtClean="0"/>
              <a:t>etc</a:t>
            </a:r>
            <a:r>
              <a:rPr lang="en-US" baseline="0" dirty="0" smtClean="0"/>
              <a:t>). and request authorization to spend funds (Obligation- is commitment to give you the money, authorization actually gives you the ability to spend and get reimbursed for a particular phase), expend funds according to regulations, and maintain the improvements. </a:t>
            </a:r>
          </a:p>
          <a:p>
            <a:endParaRPr lang="en-US" baseline="0" dirty="0" smtClean="0"/>
          </a:p>
          <a:p>
            <a:r>
              <a:rPr lang="en-US" baseline="0" dirty="0" smtClean="0"/>
              <a:t>Implications for agencies- getting  approvals takes time- they often go to local assistance, then HQ in </a:t>
            </a:r>
            <a:r>
              <a:rPr lang="en-US" baseline="0" dirty="0" err="1" smtClean="0"/>
              <a:t>sacto</a:t>
            </a:r>
            <a:r>
              <a:rPr lang="en-US" baseline="0" dirty="0" smtClean="0"/>
              <a:t>, then up to FHWA for final signature. </a:t>
            </a:r>
          </a:p>
          <a:p>
            <a:r>
              <a:rPr lang="en-US" baseline="0" dirty="0" smtClean="0"/>
              <a:t>Can be audited by Caltrans or FHWA. Also- Caltrans procedures are dictated by Fed- so can/do change based on Fed </a:t>
            </a:r>
          </a:p>
          <a:p>
            <a:endParaRPr lang="en-US" baseline="0" dirty="0" smtClean="0"/>
          </a:p>
        </p:txBody>
      </p:sp>
      <p:sp>
        <p:nvSpPr>
          <p:cNvPr id="4" name="Slide Number Placeholder 3"/>
          <p:cNvSpPr>
            <a:spLocks noGrp="1"/>
          </p:cNvSpPr>
          <p:nvPr>
            <p:ph type="sldNum" sz="quarter" idx="10"/>
          </p:nvPr>
        </p:nvSpPr>
        <p:spPr/>
        <p:txBody>
          <a:bodyPr/>
          <a:lstStyle/>
          <a:p>
            <a:fld id="{9D47E9A9-CD2E-4DFD-B48B-EAF2E4D65FF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r>
              <a:rPr lang="en-US" baseline="0" dirty="0" smtClean="0"/>
              <a:t> $1 on project- still need meet all </a:t>
            </a:r>
            <a:r>
              <a:rPr lang="en-US" baseline="0" dirty="0" smtClean="0"/>
              <a:t>requirements- particularly NEPA. </a:t>
            </a:r>
            <a:endParaRPr lang="en-US" baseline="0" dirty="0" smtClean="0"/>
          </a:p>
          <a:p>
            <a:endParaRPr lang="en-US" baseline="0" dirty="0" smtClean="0"/>
          </a:p>
          <a:p>
            <a:r>
              <a:rPr lang="en-US" baseline="0" dirty="0" smtClean="0"/>
              <a:t>FSTIP-</a:t>
            </a:r>
            <a:r>
              <a:rPr lang="en-US" dirty="0" smtClean="0"/>
              <a:t>Federal Statewide Transportation Improvement Program </a:t>
            </a:r>
          </a:p>
          <a:p>
            <a:endParaRPr lang="en-US" baseline="0" dirty="0" smtClean="0"/>
          </a:p>
          <a:p>
            <a:r>
              <a:rPr lang="en-US" baseline="0" dirty="0" smtClean="0"/>
              <a:t>Note- reference chapters. Talk timelines! From MTC/Caltrans/Fed/CTC</a:t>
            </a:r>
          </a:p>
          <a:p>
            <a:endParaRPr lang="en-US" baseline="0" dirty="0" smtClean="0"/>
          </a:p>
          <a:p>
            <a:r>
              <a:rPr lang="en-US" baseline="0" dirty="0" smtClean="0"/>
              <a:t>“Authorize= E-76”</a:t>
            </a:r>
            <a:endParaRPr lang="en-US" baseline="0" dirty="0" smtClean="0"/>
          </a:p>
          <a:p>
            <a:endParaRPr lang="en-US" baseline="0" dirty="0" smtClean="0"/>
          </a:p>
          <a:p>
            <a:r>
              <a:rPr lang="en-US" baseline="0" dirty="0" smtClean="0"/>
              <a:t>MTC role- and engaging them early and understanding how your project is scheduled in the TIP- keeping them abreast of any changes.  They play key role in setting up timeline for moving through the steps in this chart. </a:t>
            </a:r>
          </a:p>
          <a:p>
            <a:endParaRPr lang="en-US" baseline="0" dirty="0" smtClean="0"/>
          </a:p>
          <a:p>
            <a:r>
              <a:rPr lang="en-US" baseline="0" dirty="0" smtClean="0"/>
              <a:t>Engaging Caltrans early- and paying attention to federal process early- even if no Fed money on PE phase, but will be later.  Stress utility of Field Review. </a:t>
            </a:r>
          </a:p>
          <a:p>
            <a:endParaRPr lang="en-US" baseline="0" dirty="0" smtClean="0"/>
          </a:p>
          <a:p>
            <a:r>
              <a:rPr lang="en-US" dirty="0" smtClean="0"/>
              <a:t>Yellow box- before can expend any Federal funds- need to get</a:t>
            </a:r>
            <a:r>
              <a:rPr lang="en-US" baseline="0" dirty="0" smtClean="0"/>
              <a:t> Accept and Expend approval from your local oversight board- </a:t>
            </a:r>
            <a:r>
              <a:rPr lang="en-US" baseline="0" dirty="0" smtClean="0"/>
              <a:t>Board of Supervisors for Public Works. </a:t>
            </a:r>
            <a:endParaRPr lang="en-US" dirty="0"/>
          </a:p>
        </p:txBody>
      </p:sp>
      <p:sp>
        <p:nvSpPr>
          <p:cNvPr id="4" name="Slide Number Placeholder 3"/>
          <p:cNvSpPr>
            <a:spLocks noGrp="1"/>
          </p:cNvSpPr>
          <p:nvPr>
            <p:ph type="sldNum" sz="quarter" idx="10"/>
          </p:nvPr>
        </p:nvSpPr>
        <p:spPr/>
        <p:txBody>
          <a:bodyPr/>
          <a:lstStyle/>
          <a:p>
            <a:fld id="{9D47E9A9-CD2E-4DFD-B48B-EAF2E4D65FF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Truth is- once there</a:t>
            </a:r>
            <a:r>
              <a:rPr lang="en-US" baseline="0" dirty="0" smtClean="0"/>
              <a:t> is an obligation for a project- you don’t just get a check and can spend freely.  Is a promise, not a guarantee– if miss deadlines, fail to meet fed requirements, etc- could not get funds. </a:t>
            </a:r>
          </a:p>
          <a:p>
            <a:r>
              <a:rPr lang="en-US" baseline="0" dirty="0" smtClean="0"/>
              <a:t> </a:t>
            </a:r>
          </a:p>
          <a:p>
            <a:endParaRPr lang="en-US" baseline="0" dirty="0" smtClean="0"/>
          </a:p>
          <a:p>
            <a:r>
              <a:rPr lang="en-US" baseline="0" dirty="0" smtClean="0"/>
              <a:t>Authorization.  (E-76)</a:t>
            </a:r>
          </a:p>
          <a:p>
            <a:endParaRPr lang="en-US" baseline="0" dirty="0" smtClean="0"/>
          </a:p>
          <a:p>
            <a:r>
              <a:rPr lang="en-US" baseline="0" dirty="0" smtClean="0"/>
              <a:t>Documents needed depends on phase- Field Review form, Environmental Documents, ROW Cert, PS&amp;E package, Administration Cert. </a:t>
            </a:r>
          </a:p>
          <a:p>
            <a:endParaRPr lang="en-US" baseline="0" dirty="0" smtClean="0"/>
          </a:p>
          <a:p>
            <a:r>
              <a:rPr lang="en-US" baseline="0" dirty="0" smtClean="0"/>
              <a:t>CANNOT do work from next phase before E-76- manual gives detail on what, if anything can be done before next phase starts.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D47E9A9-CD2E-4DFD-B48B-EAF2E4D65FF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Agreements detail responsibilities and reimbursement</a:t>
            </a:r>
            <a:r>
              <a:rPr lang="en-US" baseline="0" dirty="0" smtClean="0"/>
              <a:t> process.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Master- one per agency-covers--</a:t>
            </a:r>
            <a:r>
              <a:rPr lang="en-US" baseline="0" dirty="0" smtClean="0"/>
              <a:t>Sets relationship </a:t>
            </a:r>
            <a:r>
              <a:rPr lang="en-US" baseline="0" dirty="0" smtClean="0"/>
              <a:t>between local </a:t>
            </a:r>
            <a:r>
              <a:rPr lang="en-US" baseline="0" dirty="0" smtClean="0"/>
              <a:t>agency and state. Timely use of funds, required retain records for 3 years after final voucher--</a:t>
            </a:r>
            <a:r>
              <a:rPr lang="en-US" dirty="0" smtClean="0"/>
              <a:t> general</a:t>
            </a:r>
            <a:r>
              <a:rPr lang="en-US" baseline="0" dirty="0" smtClean="0"/>
              <a:t> conditions for all projects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PSA- one per project- location, work and cost details for project, </a:t>
            </a:r>
            <a:r>
              <a:rPr lang="en-US" baseline="0" dirty="0" smtClean="0"/>
              <a:t>federal aid </a:t>
            </a:r>
            <a:r>
              <a:rPr lang="en-US" baseline="0" dirty="0" err="1" smtClean="0"/>
              <a:t>proj</a:t>
            </a:r>
            <a:r>
              <a:rPr lang="en-US" baseline="0" dirty="0" smtClean="0"/>
              <a:t>. number</a:t>
            </a:r>
          </a:p>
          <a:p>
            <a:endParaRPr lang="en-US" dirty="0" smtClean="0"/>
          </a:p>
          <a:p>
            <a:r>
              <a:rPr lang="en-US" dirty="0" smtClean="0"/>
              <a:t>	Finance letter will update funding for each phase. </a:t>
            </a:r>
          </a:p>
          <a:p>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D47E9A9-CD2E-4DFD-B48B-EAF2E4D65FF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E-76</a:t>
            </a:r>
          </a:p>
          <a:p>
            <a:r>
              <a:rPr lang="en-US" baseline="0" dirty="0" smtClean="0"/>
              <a:t> for correct phase</a:t>
            </a:r>
          </a:p>
          <a:p>
            <a:r>
              <a:rPr lang="en-US" baseline="0" dirty="0" smtClean="0"/>
              <a:t>Proves project has budget authority (TIP programming) and appropriation of funds, as well as other fed. documents submitted</a:t>
            </a:r>
          </a:p>
          <a:p>
            <a:r>
              <a:rPr lang="en-US" baseline="0" dirty="0" smtClean="0"/>
              <a:t>Also gives reimbursement ratio of federal. Federal often 80-or 88%. </a:t>
            </a:r>
          </a:p>
          <a:p>
            <a:endParaRPr lang="en-US" dirty="0" smtClean="0"/>
          </a:p>
          <a:p>
            <a:r>
              <a:rPr lang="en-US" dirty="0" smtClean="0"/>
              <a:t>Indirect cost</a:t>
            </a:r>
            <a:r>
              <a:rPr lang="en-US" baseline="0" dirty="0" smtClean="0"/>
              <a:t> plans- need pre-approval by state auditor. </a:t>
            </a:r>
          </a:p>
          <a:p>
            <a:endParaRPr lang="en-US" baseline="0" dirty="0" smtClean="0"/>
          </a:p>
          <a:p>
            <a:r>
              <a:rPr lang="en-US" baseline="0" dirty="0" smtClean="0"/>
              <a:t>Invoice- frequency depends on amount in project- typically Caltrans requires invoices every 6 months.  Final project cost-due 180 days after completion- w/ Final report. Costs limited by E-76.</a:t>
            </a:r>
          </a:p>
          <a:p>
            <a:endParaRPr lang="en-US" baseline="0" dirty="0" smtClean="0"/>
          </a:p>
          <a:p>
            <a:r>
              <a:rPr lang="en-US" baseline="0" dirty="0" smtClean="0"/>
              <a:t>Audit- Caltrans determines if needed. </a:t>
            </a:r>
            <a:endParaRPr lang="en-US" dirty="0"/>
          </a:p>
        </p:txBody>
      </p:sp>
      <p:sp>
        <p:nvSpPr>
          <p:cNvPr id="4" name="Slide Number Placeholder 3"/>
          <p:cNvSpPr>
            <a:spLocks noGrp="1"/>
          </p:cNvSpPr>
          <p:nvPr>
            <p:ph type="sldNum" sz="quarter" idx="10"/>
          </p:nvPr>
        </p:nvSpPr>
        <p:spPr/>
        <p:txBody>
          <a:bodyPr/>
          <a:lstStyle/>
          <a:p>
            <a:fld id="{9D47E9A9-CD2E-4DFD-B48B-EAF2E4D65FF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State has deadlines</a:t>
            </a:r>
            <a:r>
              <a:rPr lang="en-US" baseline="0" dirty="0" smtClean="0"/>
              <a:t> to ensure expenditure of available funds. </a:t>
            </a:r>
          </a:p>
          <a:p>
            <a:endParaRPr lang="en-US" baseline="0" dirty="0" smtClean="0"/>
          </a:p>
          <a:p>
            <a:r>
              <a:rPr lang="en-US" baseline="0" dirty="0" smtClean="0"/>
              <a:t>= deadlines around when must get E-76 by in the year funds programmed. Once have e-76, starts deadlines to invoice, advertise (if CON phase) - generally make progress. </a:t>
            </a:r>
            <a:endParaRPr lang="en-US" dirty="0"/>
          </a:p>
        </p:txBody>
      </p:sp>
      <p:sp>
        <p:nvSpPr>
          <p:cNvPr id="4" name="Slide Number Placeholder 3"/>
          <p:cNvSpPr>
            <a:spLocks noGrp="1"/>
          </p:cNvSpPr>
          <p:nvPr>
            <p:ph type="sldNum" sz="quarter" idx="10"/>
          </p:nvPr>
        </p:nvSpPr>
        <p:spPr/>
        <p:txBody>
          <a:bodyPr/>
          <a:lstStyle/>
          <a:p>
            <a:fld id="{9D47E9A9-CD2E-4DFD-B48B-EAF2E4D65FF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E10A6CCF-A1DE-4548-BED2-E2650D9B94EC}" type="datetimeFigureOut">
              <a:rPr lang="en-US" smtClean="0"/>
              <a:pPr/>
              <a:t>12/2/2014</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2FFD5991-D110-470D-AE7D-D8A5255DDE3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10A6CCF-A1DE-4548-BED2-E2650D9B94EC}" type="datetimeFigureOut">
              <a:rPr lang="en-US" smtClean="0"/>
              <a:pPr/>
              <a:t>12/2/2014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FFD5991-D110-470D-AE7D-D8A5255DDE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10A6CCF-A1DE-4548-BED2-E2650D9B94EC}" type="datetimeFigureOut">
              <a:rPr lang="en-US" smtClean="0"/>
              <a:pPr/>
              <a:t>12/2/2014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FFD5991-D110-470D-AE7D-D8A5255DDE3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10A6CCF-A1DE-4548-BED2-E2650D9B94EC}" type="datetimeFigureOut">
              <a:rPr lang="en-US" smtClean="0"/>
              <a:pPr/>
              <a:t>12/2/2014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FFD5991-D110-470D-AE7D-D8A5255DDE3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10A6CCF-A1DE-4548-BED2-E2650D9B94EC}" type="datetimeFigureOut">
              <a:rPr lang="en-US" smtClean="0"/>
              <a:pPr/>
              <a:t>12/2/2014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FFD5991-D110-470D-AE7D-D8A5255DDE3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10A6CCF-A1DE-4548-BED2-E2650D9B94EC}" type="datetimeFigureOut">
              <a:rPr lang="en-US" smtClean="0"/>
              <a:pPr/>
              <a:t>12/2/2014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FFD5991-D110-470D-AE7D-D8A5255DDE3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10A6CCF-A1DE-4548-BED2-E2650D9B94EC}" type="datetimeFigureOut">
              <a:rPr lang="en-US" smtClean="0"/>
              <a:pPr/>
              <a:t>12/2/2014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2FFD5991-D110-470D-AE7D-D8A5255DDE3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10A6CCF-A1DE-4548-BED2-E2650D9B94EC}" type="datetimeFigureOut">
              <a:rPr lang="en-US" smtClean="0"/>
              <a:pPr/>
              <a:t>12/2/2014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2FFD5991-D110-470D-AE7D-D8A5255DDE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E10A6CCF-A1DE-4548-BED2-E2650D9B94EC}" type="datetimeFigureOut">
              <a:rPr lang="en-US" smtClean="0"/>
              <a:pPr/>
              <a:t>12/2/2014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2FFD5991-D110-470D-AE7D-D8A5255DDE3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10A6CCF-A1DE-4548-BED2-E2650D9B94EC}" type="datetimeFigureOut">
              <a:rPr lang="en-US" smtClean="0"/>
              <a:pPr/>
              <a:t>12/2/2014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FFD5991-D110-470D-AE7D-D8A5255DDE3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E10A6CCF-A1DE-4548-BED2-E2650D9B94EC}" type="datetimeFigureOut">
              <a:rPr lang="en-US" smtClean="0"/>
              <a:pPr/>
              <a:t>12/2/2014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FFD5991-D110-470D-AE7D-D8A5255DDE3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10A6CCF-A1DE-4548-BED2-E2650D9B94EC}" type="datetimeFigureOut">
              <a:rPr lang="en-US" smtClean="0"/>
              <a:pPr/>
              <a:t>12/2/2014</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FFD5991-D110-470D-AE7D-D8A5255DDE3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981200"/>
            <a:ext cx="7406640" cy="2154702"/>
          </a:xfrm>
        </p:spPr>
        <p:txBody>
          <a:bodyPr>
            <a:normAutofit/>
          </a:bodyPr>
          <a:lstStyle/>
          <a:p>
            <a:pPr algn="ctr"/>
            <a:r>
              <a:rPr lang="en-US" dirty="0" smtClean="0"/>
              <a:t>Overview of the Federal Aid Process for Transportation Projects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Text Placeholder 2"/>
          <p:cNvSpPr>
            <a:spLocks noGrp="1"/>
          </p:cNvSpPr>
          <p:nvPr>
            <p:ph type="body" idx="2"/>
          </p:nvPr>
        </p:nvSpPr>
        <p:spPr/>
        <p:txBody>
          <a:bodyPr>
            <a:normAutofit/>
          </a:bodyPr>
          <a:lstStyle/>
          <a:p>
            <a:r>
              <a:rPr lang="en-US" sz="1800" dirty="0" smtClean="0"/>
              <a:t>Environmental Procedures</a:t>
            </a:r>
            <a:endParaRPr lang="en-US" sz="1800" dirty="0"/>
          </a:p>
        </p:txBody>
      </p:sp>
      <p:sp>
        <p:nvSpPr>
          <p:cNvPr id="4" name="Content Placeholder 3"/>
          <p:cNvSpPr>
            <a:spLocks noGrp="1"/>
          </p:cNvSpPr>
          <p:nvPr>
            <p:ph sz="half" idx="1"/>
          </p:nvPr>
        </p:nvSpPr>
        <p:spPr/>
        <p:txBody>
          <a:bodyPr>
            <a:normAutofit/>
          </a:bodyPr>
          <a:lstStyle/>
          <a:p>
            <a:r>
              <a:rPr lang="en-US" sz="2400" dirty="0" smtClean="0"/>
              <a:t>NEPA v. CEQA</a:t>
            </a:r>
          </a:p>
          <a:p>
            <a:pPr>
              <a:buNone/>
            </a:pPr>
            <a:endParaRPr lang="en-US" sz="2400" dirty="0" smtClean="0"/>
          </a:p>
          <a:p>
            <a:r>
              <a:rPr lang="en-US" sz="2400" dirty="0" smtClean="0"/>
              <a:t>Preliminary Environmental Studies (PES) Form= 36 questions to help:</a:t>
            </a:r>
          </a:p>
          <a:p>
            <a:pPr lvl="1"/>
            <a:r>
              <a:rPr lang="en-US" sz="2000" dirty="0" smtClean="0"/>
              <a:t>Examine project effect on environment</a:t>
            </a:r>
          </a:p>
          <a:p>
            <a:pPr lvl="1"/>
            <a:r>
              <a:rPr lang="en-US" sz="2000" dirty="0" smtClean="0"/>
              <a:t>Determine which studies needed to evaluate impacts</a:t>
            </a:r>
          </a:p>
          <a:p>
            <a:pPr lvl="1"/>
            <a:r>
              <a:rPr lang="en-US" sz="2000" dirty="0" smtClean="0"/>
              <a:t>Determines the probable level of NEPA document</a:t>
            </a:r>
            <a:endParaRPr lang="en-US" sz="1600"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a:t>
            </a:r>
            <a:endParaRPr lang="en-US" dirty="0"/>
          </a:p>
        </p:txBody>
      </p:sp>
      <p:sp>
        <p:nvSpPr>
          <p:cNvPr id="3" name="Text Placeholder 2"/>
          <p:cNvSpPr>
            <a:spLocks noGrp="1"/>
          </p:cNvSpPr>
          <p:nvPr>
            <p:ph type="body" idx="2"/>
          </p:nvPr>
        </p:nvSpPr>
        <p:spPr/>
        <p:txBody>
          <a:bodyPr>
            <a:normAutofit/>
          </a:bodyPr>
          <a:lstStyle/>
          <a:p>
            <a:r>
              <a:rPr lang="en-US" sz="1800" dirty="0" smtClean="0"/>
              <a:t>Project Field Review </a:t>
            </a:r>
            <a:endParaRPr lang="en-US" sz="1800" dirty="0"/>
          </a:p>
        </p:txBody>
      </p:sp>
      <p:sp>
        <p:nvSpPr>
          <p:cNvPr id="4" name="Content Placeholder 3"/>
          <p:cNvSpPr>
            <a:spLocks noGrp="1"/>
          </p:cNvSpPr>
          <p:nvPr>
            <p:ph sz="half" idx="1"/>
          </p:nvPr>
        </p:nvSpPr>
        <p:spPr/>
        <p:txBody>
          <a:bodyPr>
            <a:normAutofit/>
          </a:bodyPr>
          <a:lstStyle/>
          <a:p>
            <a:r>
              <a:rPr lang="en-US" sz="2400" dirty="0" smtClean="0"/>
              <a:t>Form is required for E-76</a:t>
            </a:r>
          </a:p>
          <a:p>
            <a:pPr lvl="1"/>
            <a:endParaRPr lang="en-US" sz="2000" dirty="0" smtClean="0"/>
          </a:p>
          <a:p>
            <a:r>
              <a:rPr lang="en-US" sz="2400" dirty="0" smtClean="0"/>
              <a:t>Actual field review usually optional, but recommended</a:t>
            </a:r>
          </a:p>
          <a:p>
            <a:pPr lvl="1"/>
            <a:r>
              <a:rPr lang="en-US" sz="2000" dirty="0" smtClean="0"/>
              <a:t>Benefits- catch possible issues early</a:t>
            </a:r>
          </a:p>
          <a:p>
            <a:pPr lvl="1"/>
            <a:r>
              <a:rPr lang="en-US" sz="2000" dirty="0" smtClean="0"/>
              <a:t>Get Caltrans input on questions</a:t>
            </a:r>
          </a:p>
          <a:p>
            <a:endParaRPr lang="en-US" sz="2400"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Text Placeholder 2"/>
          <p:cNvSpPr>
            <a:spLocks noGrp="1"/>
          </p:cNvSpPr>
          <p:nvPr>
            <p:ph type="body" idx="2"/>
          </p:nvPr>
        </p:nvSpPr>
        <p:spPr/>
        <p:txBody>
          <a:bodyPr>
            <a:normAutofit/>
          </a:bodyPr>
          <a:lstStyle/>
          <a:p>
            <a:r>
              <a:rPr lang="en-US" sz="1800" dirty="0" smtClean="0"/>
              <a:t>Public Hearings</a:t>
            </a:r>
            <a:endParaRPr lang="en-US" sz="1800" dirty="0"/>
          </a:p>
        </p:txBody>
      </p:sp>
      <p:sp>
        <p:nvSpPr>
          <p:cNvPr id="4" name="Content Placeholder 3"/>
          <p:cNvSpPr>
            <a:spLocks noGrp="1"/>
          </p:cNvSpPr>
          <p:nvPr>
            <p:ph sz="half" idx="1"/>
          </p:nvPr>
        </p:nvSpPr>
        <p:spPr>
          <a:xfrm>
            <a:off x="457200" y="2362200"/>
            <a:ext cx="8686800" cy="3992563"/>
          </a:xfrm>
        </p:spPr>
        <p:txBody>
          <a:bodyPr>
            <a:normAutofit/>
          </a:bodyPr>
          <a:lstStyle/>
          <a:p>
            <a:pPr>
              <a:spcBef>
                <a:spcPts val="1800"/>
              </a:spcBef>
            </a:pPr>
            <a:r>
              <a:rPr lang="en-US" sz="2400" dirty="0" smtClean="0"/>
              <a:t>When a hearing is required</a:t>
            </a:r>
          </a:p>
          <a:p>
            <a:pPr lvl="1">
              <a:spcBef>
                <a:spcPts val="1800"/>
              </a:spcBef>
            </a:pPr>
            <a:r>
              <a:rPr lang="en-US" sz="2000" dirty="0" smtClean="0"/>
              <a:t>Potential controversy</a:t>
            </a:r>
          </a:p>
          <a:p>
            <a:pPr lvl="1">
              <a:spcBef>
                <a:spcPts val="1800"/>
              </a:spcBef>
            </a:pPr>
            <a:r>
              <a:rPr lang="en-US" sz="2000" dirty="0" smtClean="0"/>
              <a:t>Requested</a:t>
            </a:r>
          </a:p>
          <a:p>
            <a:pPr lvl="1">
              <a:spcBef>
                <a:spcPts val="1800"/>
              </a:spcBef>
            </a:pPr>
            <a:r>
              <a:rPr lang="en-US" sz="2000" dirty="0" smtClean="0"/>
              <a:t>Significant ROW</a:t>
            </a:r>
          </a:p>
          <a:p>
            <a:pPr>
              <a:spcBef>
                <a:spcPts val="1800"/>
              </a:spcBef>
            </a:pPr>
            <a:r>
              <a:rPr lang="en-US" sz="2400" dirty="0" smtClean="0"/>
              <a:t>Structure of hearings- formal and informal</a:t>
            </a:r>
          </a:p>
          <a:p>
            <a:pPr>
              <a:spcBef>
                <a:spcPts val="1800"/>
              </a:spcBef>
            </a:pPr>
            <a:r>
              <a:rPr lang="en-US" sz="2400" dirty="0" smtClean="0"/>
              <a:t>Notification requirements</a:t>
            </a:r>
          </a:p>
          <a:p>
            <a:pPr>
              <a:spcBef>
                <a:spcPts val="1800"/>
              </a:spcBef>
            </a:pPr>
            <a:endParaRPr lang="en-US" sz="2400" dirty="0" smtClean="0"/>
          </a:p>
        </p:txBody>
      </p:sp>
      <p:pic>
        <p:nvPicPr>
          <p:cNvPr id="5" name="Picture 4" descr="bms1.jpg"/>
          <p:cNvPicPr>
            <a:picLocks noChangeAspect="1"/>
          </p:cNvPicPr>
          <p:nvPr/>
        </p:nvPicPr>
        <p:blipFill>
          <a:blip r:embed="rId3" cstate="print"/>
          <a:stretch>
            <a:fillRect/>
          </a:stretch>
        </p:blipFill>
        <p:spPr>
          <a:xfrm>
            <a:off x="4495800" y="1295400"/>
            <a:ext cx="4191000" cy="279120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a:t>
            </a:r>
            <a:endParaRPr lang="en-US" dirty="0"/>
          </a:p>
        </p:txBody>
      </p:sp>
      <p:sp>
        <p:nvSpPr>
          <p:cNvPr id="3" name="Text Placeholder 2"/>
          <p:cNvSpPr>
            <a:spLocks noGrp="1"/>
          </p:cNvSpPr>
          <p:nvPr>
            <p:ph type="body" idx="2"/>
          </p:nvPr>
        </p:nvSpPr>
        <p:spPr/>
        <p:txBody>
          <a:bodyPr>
            <a:normAutofit/>
          </a:bodyPr>
          <a:lstStyle/>
          <a:p>
            <a:r>
              <a:rPr lang="en-US" sz="1800" dirty="0" smtClean="0"/>
              <a:t>Disadvantaged Business Enterprise</a:t>
            </a:r>
            <a:endParaRPr lang="en-US" sz="1800" dirty="0"/>
          </a:p>
        </p:txBody>
      </p:sp>
      <p:sp>
        <p:nvSpPr>
          <p:cNvPr id="4" name="Content Placeholder 3"/>
          <p:cNvSpPr>
            <a:spLocks noGrp="1"/>
          </p:cNvSpPr>
          <p:nvPr>
            <p:ph sz="half" idx="1"/>
          </p:nvPr>
        </p:nvSpPr>
        <p:spPr/>
        <p:txBody>
          <a:bodyPr>
            <a:normAutofit/>
          </a:bodyPr>
          <a:lstStyle/>
          <a:p>
            <a:r>
              <a:rPr lang="en-US" sz="2400" dirty="0" smtClean="0"/>
              <a:t>DBE=small business majority owned/controlled by socially and economically disadvantaged individuals</a:t>
            </a:r>
          </a:p>
          <a:p>
            <a:endParaRPr lang="en-US" sz="2400" dirty="0" smtClean="0"/>
          </a:p>
          <a:p>
            <a:r>
              <a:rPr lang="en-US" sz="2400" dirty="0" smtClean="0"/>
              <a:t>Latest change- race </a:t>
            </a:r>
            <a:r>
              <a:rPr lang="en-US" sz="2400" dirty="0" smtClean="0"/>
              <a:t>neutrality and Caltrans review of DBE contract goals and good faith efforts (Office Bulletin 14-06)</a:t>
            </a:r>
            <a:endParaRPr lang="en-US" sz="2400" dirty="0" smtClean="0"/>
          </a:p>
          <a:p>
            <a:endParaRPr lang="en-US" sz="2400" dirty="0" smtClean="0"/>
          </a:p>
          <a:p>
            <a:r>
              <a:rPr lang="en-US" sz="2400" dirty="0" smtClean="0"/>
              <a:t>Local </a:t>
            </a:r>
            <a:r>
              <a:rPr lang="en-US" sz="2400" dirty="0"/>
              <a:t>a</a:t>
            </a:r>
            <a:r>
              <a:rPr lang="en-US" sz="2400" dirty="0" smtClean="0"/>
              <a:t>gencies </a:t>
            </a:r>
            <a:r>
              <a:rPr lang="en-US" sz="2400" dirty="0"/>
              <a:t>r</a:t>
            </a:r>
            <a:r>
              <a:rPr lang="en-US" sz="2400" dirty="0" smtClean="0"/>
              <a:t>esponsible for compliance</a:t>
            </a:r>
          </a:p>
          <a:p>
            <a:endParaRPr lang="en-US" sz="2400"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10</a:t>
            </a:r>
            <a:endParaRPr lang="en-US" dirty="0"/>
          </a:p>
        </p:txBody>
      </p:sp>
      <p:sp>
        <p:nvSpPr>
          <p:cNvPr id="3" name="Text Placeholder 2"/>
          <p:cNvSpPr>
            <a:spLocks noGrp="1"/>
          </p:cNvSpPr>
          <p:nvPr>
            <p:ph type="body" idx="2"/>
          </p:nvPr>
        </p:nvSpPr>
        <p:spPr/>
        <p:txBody>
          <a:bodyPr>
            <a:normAutofit/>
          </a:bodyPr>
          <a:lstStyle/>
          <a:p>
            <a:r>
              <a:rPr lang="en-US" sz="1800" dirty="0" smtClean="0"/>
              <a:t>Consultant Selection</a:t>
            </a:r>
            <a:endParaRPr lang="en-US" sz="1800" dirty="0"/>
          </a:p>
        </p:txBody>
      </p:sp>
      <p:sp>
        <p:nvSpPr>
          <p:cNvPr id="4" name="Content Placeholder 3"/>
          <p:cNvSpPr>
            <a:spLocks noGrp="1"/>
          </p:cNvSpPr>
          <p:nvPr>
            <p:ph sz="half" idx="1"/>
          </p:nvPr>
        </p:nvSpPr>
        <p:spPr/>
        <p:txBody>
          <a:bodyPr>
            <a:normAutofit/>
          </a:bodyPr>
          <a:lstStyle/>
          <a:p>
            <a:r>
              <a:rPr lang="en-US" sz="2400" dirty="0" smtClean="0"/>
              <a:t>Requires </a:t>
            </a:r>
            <a:r>
              <a:rPr lang="en-US" sz="2400" dirty="0" smtClean="0"/>
              <a:t>open competition and selection based on competence and professional qualifications</a:t>
            </a:r>
          </a:p>
          <a:p>
            <a:endParaRPr lang="en-US" sz="2400" dirty="0" smtClean="0"/>
          </a:p>
          <a:p>
            <a:r>
              <a:rPr lang="en-US" sz="2400" dirty="0" smtClean="0"/>
              <a:t>CANNOT consider cost when ranking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11</a:t>
            </a:r>
            <a:endParaRPr lang="en-US" dirty="0"/>
          </a:p>
        </p:txBody>
      </p:sp>
      <p:sp>
        <p:nvSpPr>
          <p:cNvPr id="3" name="Text Placeholder 2"/>
          <p:cNvSpPr>
            <a:spLocks noGrp="1"/>
          </p:cNvSpPr>
          <p:nvPr>
            <p:ph type="body" idx="2"/>
          </p:nvPr>
        </p:nvSpPr>
        <p:spPr/>
        <p:txBody>
          <a:bodyPr>
            <a:normAutofit/>
          </a:bodyPr>
          <a:lstStyle/>
          <a:p>
            <a:r>
              <a:rPr lang="en-US" sz="1800" dirty="0" smtClean="0"/>
              <a:t>Design Standards</a:t>
            </a:r>
            <a:endParaRPr lang="en-US" sz="1800" dirty="0"/>
          </a:p>
        </p:txBody>
      </p:sp>
      <p:sp>
        <p:nvSpPr>
          <p:cNvPr id="4" name="Content Placeholder 3"/>
          <p:cNvSpPr>
            <a:spLocks noGrp="1"/>
          </p:cNvSpPr>
          <p:nvPr>
            <p:ph sz="half" idx="1"/>
          </p:nvPr>
        </p:nvSpPr>
        <p:spPr/>
        <p:txBody>
          <a:bodyPr>
            <a:normAutofit/>
          </a:bodyPr>
          <a:lstStyle/>
          <a:p>
            <a:r>
              <a:rPr lang="en-US" sz="2400" dirty="0" smtClean="0"/>
              <a:t>Statewide standards</a:t>
            </a:r>
          </a:p>
          <a:p>
            <a:r>
              <a:rPr lang="en-US" sz="2400" dirty="0" smtClean="0"/>
              <a:t>On v. Off the National Highway System </a:t>
            </a:r>
          </a:p>
          <a:p>
            <a:r>
              <a:rPr lang="en-US" sz="2400" dirty="0" smtClean="0"/>
              <a:t>Exceptions</a:t>
            </a:r>
          </a:p>
          <a:p>
            <a:endParaRPr lang="en-US" sz="2400" dirty="0" smtClean="0"/>
          </a:p>
        </p:txBody>
      </p:sp>
      <p:pic>
        <p:nvPicPr>
          <p:cNvPr id="6" name="Picture 5" descr="Upsidedown-light2.jpg"/>
          <p:cNvPicPr>
            <a:picLocks noChangeAspect="1"/>
          </p:cNvPicPr>
          <p:nvPr/>
        </p:nvPicPr>
        <p:blipFill>
          <a:blip r:embed="rId3" cstate="print"/>
          <a:srcRect l="8962" t="9331" r="6828"/>
          <a:stretch>
            <a:fillRect/>
          </a:stretch>
        </p:blipFill>
        <p:spPr>
          <a:xfrm>
            <a:off x="1295400" y="3962400"/>
            <a:ext cx="2514600" cy="2412656"/>
          </a:xfrm>
          <a:prstGeom prst="rect">
            <a:avLst/>
          </a:prstGeom>
        </p:spPr>
      </p:pic>
      <p:pic>
        <p:nvPicPr>
          <p:cNvPr id="7" name="Picture 6" descr="blue_stop_sign.jpg"/>
          <p:cNvPicPr>
            <a:picLocks noChangeAspect="1"/>
          </p:cNvPicPr>
          <p:nvPr/>
        </p:nvPicPr>
        <p:blipFill>
          <a:blip r:embed="rId4" cstate="print"/>
          <a:stretch>
            <a:fillRect/>
          </a:stretch>
        </p:blipFill>
        <p:spPr>
          <a:xfrm>
            <a:off x="4572000" y="3810000"/>
            <a:ext cx="3581400" cy="268605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12</a:t>
            </a:r>
            <a:endParaRPr lang="en-US" dirty="0"/>
          </a:p>
        </p:txBody>
      </p:sp>
      <p:sp>
        <p:nvSpPr>
          <p:cNvPr id="3" name="Text Placeholder 2"/>
          <p:cNvSpPr>
            <a:spLocks noGrp="1"/>
          </p:cNvSpPr>
          <p:nvPr>
            <p:ph type="body" idx="2"/>
          </p:nvPr>
        </p:nvSpPr>
        <p:spPr/>
        <p:txBody>
          <a:bodyPr>
            <a:normAutofit/>
          </a:bodyPr>
          <a:lstStyle/>
          <a:p>
            <a:r>
              <a:rPr lang="en-US" sz="1800" dirty="0" smtClean="0"/>
              <a:t>Plans, Specifications, and Estimate (PS&amp;E)</a:t>
            </a:r>
            <a:endParaRPr lang="en-US" sz="1800" dirty="0"/>
          </a:p>
        </p:txBody>
      </p:sp>
      <p:sp>
        <p:nvSpPr>
          <p:cNvPr id="4" name="Content Placeholder 3"/>
          <p:cNvSpPr>
            <a:spLocks noGrp="1"/>
          </p:cNvSpPr>
          <p:nvPr>
            <p:ph sz="half" idx="1"/>
          </p:nvPr>
        </p:nvSpPr>
        <p:spPr/>
        <p:txBody>
          <a:bodyPr>
            <a:normAutofit/>
          </a:bodyPr>
          <a:lstStyle/>
          <a:p>
            <a:r>
              <a:rPr lang="en-US" sz="2400" dirty="0" smtClean="0"/>
              <a:t>Helps ensure construction bids are competitive</a:t>
            </a:r>
          </a:p>
          <a:p>
            <a:endParaRPr lang="en-US" sz="2400" dirty="0" smtClean="0"/>
          </a:p>
          <a:p>
            <a:r>
              <a:rPr lang="en-US" sz="2400" dirty="0" smtClean="0"/>
              <a:t>Package includes: </a:t>
            </a:r>
          </a:p>
          <a:p>
            <a:pPr lvl="1"/>
            <a:r>
              <a:rPr lang="en-US" sz="2000" dirty="0" smtClean="0"/>
              <a:t>Project plans and cost estimate</a:t>
            </a:r>
          </a:p>
          <a:p>
            <a:pPr lvl="1"/>
            <a:r>
              <a:rPr lang="en-US" sz="2000" dirty="0" smtClean="0"/>
              <a:t>Special contract provisions</a:t>
            </a:r>
          </a:p>
          <a:p>
            <a:pPr lvl="1"/>
            <a:r>
              <a:rPr lang="en-US" sz="2000" dirty="0" smtClean="0"/>
              <a:t>Federal documentation and requirements</a:t>
            </a:r>
          </a:p>
          <a:p>
            <a:pPr lvl="1"/>
            <a:endParaRPr lang="en-US" sz="2000" dirty="0" smtClean="0"/>
          </a:p>
          <a:p>
            <a:r>
              <a:rPr lang="en-US" sz="2400" dirty="0" smtClean="0"/>
              <a:t>Method of Construction</a:t>
            </a:r>
          </a:p>
          <a:p>
            <a:pPr lvl="1"/>
            <a:endParaRPr lang="en-US" sz="20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13 &amp;14</a:t>
            </a:r>
            <a:endParaRPr lang="en-US" dirty="0"/>
          </a:p>
        </p:txBody>
      </p:sp>
      <p:sp>
        <p:nvSpPr>
          <p:cNvPr id="3" name="Text Placeholder 2"/>
          <p:cNvSpPr>
            <a:spLocks noGrp="1"/>
          </p:cNvSpPr>
          <p:nvPr>
            <p:ph type="body" idx="2"/>
          </p:nvPr>
        </p:nvSpPr>
        <p:spPr/>
        <p:txBody>
          <a:bodyPr>
            <a:normAutofit/>
          </a:bodyPr>
          <a:lstStyle/>
          <a:p>
            <a:r>
              <a:rPr lang="en-US" sz="1800" dirty="0" smtClean="0"/>
              <a:t>Right of Way and Utilities</a:t>
            </a:r>
            <a:endParaRPr lang="en-US" sz="1800" dirty="0"/>
          </a:p>
        </p:txBody>
      </p:sp>
      <p:sp>
        <p:nvSpPr>
          <p:cNvPr id="4" name="Content Placeholder 3"/>
          <p:cNvSpPr>
            <a:spLocks noGrp="1"/>
          </p:cNvSpPr>
          <p:nvPr>
            <p:ph sz="half" idx="1"/>
          </p:nvPr>
        </p:nvSpPr>
        <p:spPr/>
        <p:txBody>
          <a:bodyPr>
            <a:normAutofit/>
          </a:bodyPr>
          <a:lstStyle/>
          <a:p>
            <a:r>
              <a:rPr lang="en-US" sz="2400" dirty="0" smtClean="0"/>
              <a:t>ROW E-76- need for acquisition </a:t>
            </a:r>
          </a:p>
          <a:p>
            <a:endParaRPr lang="en-US" sz="2400" dirty="0" smtClean="0"/>
          </a:p>
          <a:p>
            <a:r>
              <a:rPr lang="en-US" sz="2400" dirty="0" smtClean="0"/>
              <a:t>ROW E-76- may need for utility relocation</a:t>
            </a:r>
          </a:p>
          <a:p>
            <a:endParaRPr lang="en-US" sz="24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3807538" cy="1143000"/>
          </a:xfrm>
        </p:spPr>
        <p:txBody>
          <a:bodyPr>
            <a:normAutofit/>
          </a:bodyPr>
          <a:lstStyle/>
          <a:p>
            <a:r>
              <a:rPr lang="en-US" dirty="0" smtClean="0"/>
              <a:t>Almost there. </a:t>
            </a:r>
            <a:endParaRPr lang="en-US" dirty="0"/>
          </a:p>
        </p:txBody>
      </p:sp>
      <p:sp>
        <p:nvSpPr>
          <p:cNvPr id="5" name="Title 1"/>
          <p:cNvSpPr txBox="1">
            <a:spLocks/>
          </p:cNvSpPr>
          <p:nvPr/>
        </p:nvSpPr>
        <p:spPr>
          <a:xfrm>
            <a:off x="4102140" y="4507523"/>
            <a:ext cx="4390292" cy="1143000"/>
          </a:xfrm>
          <a:prstGeom prst="rect">
            <a:avLst/>
          </a:prstGeom>
        </p:spPr>
        <p:txBody>
          <a:bodyPr anchor="ctr">
            <a:normAutofit fontScale="925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dirty="0" smtClean="0"/>
              <a:t>Ready to Advertise?</a:t>
            </a:r>
            <a:endParaRPr lang="en-US" dirty="0"/>
          </a:p>
        </p:txBody>
      </p:sp>
      <p:sp>
        <p:nvSpPr>
          <p:cNvPr id="6" name="Title 1"/>
          <p:cNvSpPr txBox="1">
            <a:spLocks/>
          </p:cNvSpPr>
          <p:nvPr/>
        </p:nvSpPr>
        <p:spPr>
          <a:xfrm>
            <a:off x="2367242" y="1600200"/>
            <a:ext cx="3575304"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dirty="0" smtClean="0"/>
              <a:t>Tired yet?</a:t>
            </a:r>
            <a:endParaRPr lang="en-US" dirty="0"/>
          </a:p>
        </p:txBody>
      </p:sp>
      <p:sp>
        <p:nvSpPr>
          <p:cNvPr id="8" name="Title 1"/>
          <p:cNvSpPr txBox="1">
            <a:spLocks/>
          </p:cNvSpPr>
          <p:nvPr/>
        </p:nvSpPr>
        <p:spPr>
          <a:xfrm>
            <a:off x="2919046" y="3048000"/>
            <a:ext cx="4390292"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dirty="0" smtClean="0"/>
              <a:t>Questions so far?  </a:t>
            </a:r>
            <a:endParaRPr lang="en-US" dirty="0"/>
          </a:p>
        </p:txBody>
      </p:sp>
    </p:spTree>
    <p:extLst>
      <p:ext uri="{BB962C8B-B14F-4D97-AF65-F5344CB8AC3E}">
        <p14:creationId xmlns:p14="http://schemas.microsoft.com/office/powerpoint/2010/main" xmlns="" val="34973989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15</a:t>
            </a:r>
            <a:endParaRPr lang="en-US" dirty="0"/>
          </a:p>
        </p:txBody>
      </p:sp>
      <p:sp>
        <p:nvSpPr>
          <p:cNvPr id="3" name="Text Placeholder 2"/>
          <p:cNvSpPr>
            <a:spLocks noGrp="1"/>
          </p:cNvSpPr>
          <p:nvPr>
            <p:ph type="body" idx="2"/>
          </p:nvPr>
        </p:nvSpPr>
        <p:spPr/>
        <p:txBody>
          <a:bodyPr>
            <a:normAutofit/>
          </a:bodyPr>
          <a:lstStyle/>
          <a:p>
            <a:r>
              <a:rPr lang="en-US" sz="1800" dirty="0" smtClean="0"/>
              <a:t>Advertisement and Award</a:t>
            </a:r>
            <a:endParaRPr lang="en-US" sz="1800" dirty="0"/>
          </a:p>
        </p:txBody>
      </p:sp>
      <p:sp>
        <p:nvSpPr>
          <p:cNvPr id="4" name="Content Placeholder 3"/>
          <p:cNvSpPr>
            <a:spLocks noGrp="1"/>
          </p:cNvSpPr>
          <p:nvPr>
            <p:ph sz="half" idx="1"/>
          </p:nvPr>
        </p:nvSpPr>
        <p:spPr/>
        <p:txBody>
          <a:bodyPr>
            <a:normAutofit fontScale="92500" lnSpcReduction="20000"/>
          </a:bodyPr>
          <a:lstStyle/>
          <a:p>
            <a:r>
              <a:rPr lang="en-US" sz="2400" dirty="0" smtClean="0"/>
              <a:t>Before can advertise need Caltrans approved:</a:t>
            </a:r>
          </a:p>
          <a:p>
            <a:pPr lvl="1"/>
            <a:r>
              <a:rPr lang="en-US" sz="2000" dirty="0" smtClean="0"/>
              <a:t>Construction administration procedures</a:t>
            </a:r>
          </a:p>
          <a:p>
            <a:pPr lvl="1"/>
            <a:r>
              <a:rPr lang="en-US" sz="2000" dirty="0" smtClean="0"/>
              <a:t>NEPA approval and ROW Cert </a:t>
            </a:r>
          </a:p>
          <a:p>
            <a:pPr lvl="1"/>
            <a:r>
              <a:rPr lang="en-US" sz="2000" dirty="0" smtClean="0"/>
              <a:t>Certified PS&amp;E package</a:t>
            </a:r>
          </a:p>
          <a:p>
            <a:pPr lvl="1"/>
            <a:r>
              <a:rPr lang="en-US" sz="2000" b="1" dirty="0" smtClean="0"/>
              <a:t>FHWA Authorized E-76</a:t>
            </a:r>
          </a:p>
          <a:p>
            <a:pPr lvl="1"/>
            <a:endParaRPr lang="en-US" sz="2000" b="1" dirty="0" smtClean="0"/>
          </a:p>
          <a:p>
            <a:r>
              <a:rPr lang="en-US" sz="2400" dirty="0" smtClean="0"/>
              <a:t>Bid Opening</a:t>
            </a:r>
          </a:p>
          <a:p>
            <a:endParaRPr lang="en-US" sz="2400" dirty="0" smtClean="0"/>
          </a:p>
          <a:p>
            <a:r>
              <a:rPr lang="en-US" sz="2400" dirty="0" smtClean="0"/>
              <a:t>Award </a:t>
            </a:r>
            <a:r>
              <a:rPr lang="en-US" sz="2400" dirty="0" smtClean="0"/>
              <a:t>Package </a:t>
            </a:r>
          </a:p>
          <a:p>
            <a:endParaRPr lang="en-US" sz="2400" dirty="0" smtClean="0"/>
          </a:p>
          <a:p>
            <a:r>
              <a:rPr lang="en-US" sz="2400" dirty="0" smtClean="0"/>
              <a:t>Office Bulletin 14-08,  NTP letter must go to Caltrans when it is sent to Contractor.</a:t>
            </a:r>
            <a:endParaRPr lang="en-US" sz="2400" dirty="0"/>
          </a:p>
        </p:txBody>
      </p:sp>
    </p:spTree>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does the money come from?</a:t>
            </a:r>
            <a:endParaRPr lang="en-US" dirty="0"/>
          </a:p>
        </p:txBody>
      </p:sp>
      <p:sp>
        <p:nvSpPr>
          <p:cNvPr id="3" name="Content Placeholder 2"/>
          <p:cNvSpPr>
            <a:spLocks noGrp="1"/>
          </p:cNvSpPr>
          <p:nvPr>
            <p:ph idx="1"/>
          </p:nvPr>
        </p:nvSpPr>
        <p:spPr>
          <a:xfrm>
            <a:off x="1435608" y="1447800"/>
            <a:ext cx="7498080" cy="2684583"/>
          </a:xfrm>
        </p:spPr>
        <p:txBody>
          <a:bodyPr>
            <a:normAutofit/>
          </a:bodyPr>
          <a:lstStyle/>
          <a:p>
            <a:pPr>
              <a:spcBef>
                <a:spcPts val="2400"/>
              </a:spcBef>
            </a:pPr>
            <a:r>
              <a:rPr lang="en-US" dirty="0" smtClean="0"/>
              <a:t>Moving Ahead for Progress in the 21st Century (MAP 21)</a:t>
            </a:r>
          </a:p>
          <a:p>
            <a:pPr>
              <a:spcBef>
                <a:spcPts val="2400"/>
              </a:spcBef>
            </a:pPr>
            <a:r>
              <a:rPr lang="en-US" dirty="0" smtClean="0"/>
              <a:t>Source of money–Highway Trust Fund &amp; General Fund</a:t>
            </a:r>
          </a:p>
        </p:txBody>
      </p:sp>
      <p:pic>
        <p:nvPicPr>
          <p:cNvPr id="4" name="Picture 3" descr="sf-wiggle-12jun25-3242.jpg"/>
          <p:cNvPicPr>
            <a:picLocks noChangeAspect="1"/>
          </p:cNvPicPr>
          <p:nvPr/>
        </p:nvPicPr>
        <p:blipFill>
          <a:blip r:embed="rId3" cstate="print"/>
          <a:stretch>
            <a:fillRect/>
          </a:stretch>
        </p:blipFill>
        <p:spPr>
          <a:xfrm>
            <a:off x="5562600" y="4132383"/>
            <a:ext cx="2944484" cy="1828801"/>
          </a:xfrm>
          <a:prstGeom prst="rect">
            <a:avLst/>
          </a:prstGeom>
        </p:spPr>
      </p:pic>
      <p:sp>
        <p:nvSpPr>
          <p:cNvPr id="5" name="TextBox 4"/>
          <p:cNvSpPr txBox="1"/>
          <p:nvPr/>
        </p:nvSpPr>
        <p:spPr>
          <a:xfrm>
            <a:off x="1365738" y="3276600"/>
            <a:ext cx="3968262" cy="3139321"/>
          </a:xfrm>
          <a:prstGeom prst="rect">
            <a:avLst/>
          </a:prstGeom>
          <a:noFill/>
        </p:spPr>
        <p:txBody>
          <a:bodyPr wrap="square" rtlCol="0">
            <a:spAutoFit/>
          </a:bodyPr>
          <a:lstStyle/>
          <a:p>
            <a:pPr>
              <a:spcBef>
                <a:spcPts val="2400"/>
              </a:spcBef>
            </a:pPr>
            <a:endParaRPr lang="en-US" dirty="0"/>
          </a:p>
          <a:p>
            <a:pPr marL="457200" indent="-457200">
              <a:spcBef>
                <a:spcPts val="2400"/>
              </a:spcBef>
              <a:buFont typeface="Arial" pitchFamily="34" charset="0"/>
              <a:buChar char="•"/>
            </a:pPr>
            <a:r>
              <a:rPr lang="en-US" sz="3200" dirty="0"/>
              <a:t>States and local agencies generate and deliver projects </a:t>
            </a:r>
            <a:r>
              <a:rPr lang="en-US" sz="3200" dirty="0" smtClean="0"/>
              <a:t>within federal programs</a:t>
            </a:r>
            <a:endParaRPr lang="en-US"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16</a:t>
            </a:r>
            <a:endParaRPr lang="en-US" dirty="0"/>
          </a:p>
        </p:txBody>
      </p:sp>
      <p:sp>
        <p:nvSpPr>
          <p:cNvPr id="3" name="Text Placeholder 2"/>
          <p:cNvSpPr>
            <a:spLocks noGrp="1"/>
          </p:cNvSpPr>
          <p:nvPr>
            <p:ph type="body" idx="2"/>
          </p:nvPr>
        </p:nvSpPr>
        <p:spPr/>
        <p:txBody>
          <a:bodyPr>
            <a:normAutofit/>
          </a:bodyPr>
          <a:lstStyle/>
          <a:p>
            <a:r>
              <a:rPr lang="en-US" sz="1800" dirty="0" smtClean="0"/>
              <a:t>Construction Administration</a:t>
            </a:r>
            <a:endParaRPr lang="en-US" sz="1800" dirty="0"/>
          </a:p>
        </p:txBody>
      </p:sp>
      <p:sp>
        <p:nvSpPr>
          <p:cNvPr id="4" name="Content Placeholder 3"/>
          <p:cNvSpPr>
            <a:spLocks noGrp="1"/>
          </p:cNvSpPr>
          <p:nvPr>
            <p:ph sz="half" idx="1"/>
          </p:nvPr>
        </p:nvSpPr>
        <p:spPr/>
        <p:txBody>
          <a:bodyPr>
            <a:normAutofit/>
          </a:bodyPr>
          <a:lstStyle/>
          <a:p>
            <a:r>
              <a:rPr lang="en-US" sz="2400" dirty="0" smtClean="0"/>
              <a:t>Construction Engineering up to 15%</a:t>
            </a:r>
          </a:p>
          <a:p>
            <a:r>
              <a:rPr lang="en-US" sz="2400" dirty="0" smtClean="0"/>
              <a:t>Pre-construction conference</a:t>
            </a:r>
          </a:p>
          <a:p>
            <a:r>
              <a:rPr lang="en-US" sz="2400" dirty="0" smtClean="0"/>
              <a:t>Document, document, document</a:t>
            </a:r>
          </a:p>
          <a:p>
            <a:pPr lvl="1"/>
            <a:r>
              <a:rPr lang="en-US" sz="2000" dirty="0" smtClean="0"/>
              <a:t>Project files</a:t>
            </a:r>
          </a:p>
          <a:p>
            <a:pPr lvl="1"/>
            <a:r>
              <a:rPr lang="en-US" sz="2000" dirty="0" smtClean="0"/>
              <a:t>Accounting</a:t>
            </a:r>
          </a:p>
          <a:p>
            <a:pPr lvl="1"/>
            <a:r>
              <a:rPr lang="en-US" sz="2000" dirty="0" smtClean="0"/>
              <a:t>Daily reports</a:t>
            </a:r>
          </a:p>
          <a:p>
            <a:r>
              <a:rPr lang="en-US" sz="2400" dirty="0" smtClean="0"/>
              <a:t>Change orders and contractor claims processing</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17</a:t>
            </a:r>
            <a:endParaRPr lang="en-US" dirty="0"/>
          </a:p>
        </p:txBody>
      </p:sp>
      <p:sp>
        <p:nvSpPr>
          <p:cNvPr id="3" name="Text Placeholder 2"/>
          <p:cNvSpPr>
            <a:spLocks noGrp="1"/>
          </p:cNvSpPr>
          <p:nvPr>
            <p:ph type="body" idx="2"/>
          </p:nvPr>
        </p:nvSpPr>
        <p:spPr/>
        <p:txBody>
          <a:bodyPr>
            <a:normAutofit/>
          </a:bodyPr>
          <a:lstStyle/>
          <a:p>
            <a:r>
              <a:rPr lang="en-US" sz="1800" dirty="0" smtClean="0"/>
              <a:t>Project Completion</a:t>
            </a:r>
            <a:endParaRPr lang="en-US" sz="1800" dirty="0"/>
          </a:p>
        </p:txBody>
      </p:sp>
      <p:sp>
        <p:nvSpPr>
          <p:cNvPr id="4" name="Content Placeholder 3"/>
          <p:cNvSpPr>
            <a:spLocks noGrp="1"/>
          </p:cNvSpPr>
          <p:nvPr>
            <p:ph sz="half" idx="1"/>
          </p:nvPr>
        </p:nvSpPr>
        <p:spPr>
          <a:xfrm>
            <a:off x="457200" y="2133601"/>
            <a:ext cx="8153400" cy="838200"/>
          </a:xfrm>
        </p:spPr>
        <p:txBody>
          <a:bodyPr>
            <a:normAutofit/>
          </a:bodyPr>
          <a:lstStyle/>
          <a:p>
            <a:r>
              <a:rPr lang="en-US" sz="2400" dirty="0" smtClean="0"/>
              <a:t>Completion=all paperwork approved by DLAE and FHWA issues final voucher</a:t>
            </a:r>
          </a:p>
          <a:p>
            <a:endParaRPr lang="en-US" sz="2400" dirty="0" smtClean="0"/>
          </a:p>
        </p:txBody>
      </p:sp>
      <p:sp>
        <p:nvSpPr>
          <p:cNvPr id="5" name="Title 1"/>
          <p:cNvSpPr txBox="1">
            <a:spLocks/>
          </p:cNvSpPr>
          <p:nvPr/>
        </p:nvSpPr>
        <p:spPr>
          <a:xfrm>
            <a:off x="590550" y="3300410"/>
            <a:ext cx="3810000" cy="581025"/>
          </a:xfrm>
          <a:prstGeom prst="rect">
            <a:avLst/>
          </a:prstGeom>
          <a:ln>
            <a:noFill/>
          </a:ln>
        </p:spPr>
        <p:txBody>
          <a:bodyPr anchor="b">
            <a:normAutofit/>
          </a:bodyPr>
          <a:lstStyle>
            <a:lvl1pPr algn="l" rtl="0" eaLnBrk="1" latinLnBrk="0" hangingPunct="1">
              <a:lnSpc>
                <a:spcPts val="2000"/>
              </a:lnSpc>
              <a:spcBef>
                <a:spcPct val="0"/>
              </a:spcBef>
              <a:buNone/>
              <a:defRPr kumimoji="0" sz="2200" b="1" kern="1200" cap="all" baseline="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dirty="0" smtClean="0"/>
              <a:t>Chapters 18-20</a:t>
            </a:r>
            <a:endParaRPr lang="en-US" dirty="0"/>
          </a:p>
        </p:txBody>
      </p:sp>
      <p:sp>
        <p:nvSpPr>
          <p:cNvPr id="6" name="Text Placeholder 2"/>
          <p:cNvSpPr txBox="1">
            <a:spLocks/>
          </p:cNvSpPr>
          <p:nvPr/>
        </p:nvSpPr>
        <p:spPr>
          <a:xfrm>
            <a:off x="609600" y="3950578"/>
            <a:ext cx="3810000" cy="698500"/>
          </a:xfrm>
          <a:prstGeom prst="rect">
            <a:avLst/>
          </a:prstGeom>
        </p:spPr>
        <p:txBody>
          <a:bodyPr>
            <a:normAutofit/>
          </a:bodyPr>
          <a:lstStyle>
            <a:lvl1pPr marL="45720" indent="0" algn="l" rtl="0" eaLnBrk="1" latinLnBrk="0" hangingPunct="1">
              <a:lnSpc>
                <a:spcPct val="100000"/>
              </a:lnSpc>
              <a:spcBef>
                <a:spcPts val="0"/>
              </a:spcBef>
              <a:buClr>
                <a:schemeClr val="accent1"/>
              </a:buClr>
              <a:buSzPct val="80000"/>
              <a:buFont typeface="Wingdings 2"/>
              <a:buNone/>
              <a:defRPr kumimoji="0" sz="14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None/>
              <a:defRPr kumimoji="0" sz="12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None/>
              <a:defRPr kumimoji="0" sz="10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None/>
              <a:defRPr kumimoji="0" sz="9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None/>
              <a:defRPr kumimoji="0" sz="9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US" sz="1800" dirty="0" smtClean="0"/>
              <a:t>Maintenance, Process Review, Deficiencies and Sanctions</a:t>
            </a:r>
            <a:endParaRPr lang="en-US" sz="1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takeaways</a:t>
            </a:r>
            <a:endParaRPr lang="en-US" dirty="0"/>
          </a:p>
        </p:txBody>
      </p:sp>
      <p:sp>
        <p:nvSpPr>
          <p:cNvPr id="3" name="Content Placeholder 2"/>
          <p:cNvSpPr>
            <a:spLocks noGrp="1"/>
          </p:cNvSpPr>
          <p:nvPr>
            <p:ph idx="1"/>
          </p:nvPr>
        </p:nvSpPr>
        <p:spPr/>
        <p:txBody>
          <a:bodyPr>
            <a:normAutofit fontScale="92500" lnSpcReduction="20000"/>
          </a:bodyPr>
          <a:lstStyle/>
          <a:p>
            <a:pPr>
              <a:lnSpc>
                <a:spcPct val="150000"/>
              </a:lnSpc>
            </a:pPr>
            <a:r>
              <a:rPr lang="en-US" dirty="0" smtClean="0"/>
              <a:t>Check </a:t>
            </a:r>
            <a:r>
              <a:rPr lang="en-US" i="1" dirty="0" smtClean="0"/>
              <a:t>online</a:t>
            </a:r>
            <a:r>
              <a:rPr lang="en-US" dirty="0" smtClean="0"/>
              <a:t> for latest manual &amp; forms</a:t>
            </a:r>
          </a:p>
          <a:p>
            <a:pPr>
              <a:lnSpc>
                <a:spcPct val="150000"/>
              </a:lnSpc>
            </a:pPr>
            <a:r>
              <a:rPr lang="en-US" dirty="0" smtClean="0"/>
              <a:t>Engage Caltrans early and often</a:t>
            </a:r>
          </a:p>
          <a:p>
            <a:pPr>
              <a:lnSpc>
                <a:spcPct val="150000"/>
              </a:lnSpc>
            </a:pPr>
            <a:r>
              <a:rPr lang="en-US" dirty="0" smtClean="0"/>
              <a:t>Document and retain</a:t>
            </a:r>
          </a:p>
          <a:p>
            <a:pPr>
              <a:lnSpc>
                <a:spcPct val="150000"/>
              </a:lnSpc>
            </a:pPr>
            <a:r>
              <a:rPr lang="en-US" dirty="0" smtClean="0"/>
              <a:t>Authorize before you advertise</a:t>
            </a:r>
          </a:p>
          <a:p>
            <a:pPr>
              <a:lnSpc>
                <a:spcPct val="150000"/>
              </a:lnSpc>
            </a:pPr>
            <a:r>
              <a:rPr lang="en-US" dirty="0" smtClean="0"/>
              <a:t>Know what your signing or ask</a:t>
            </a:r>
          </a:p>
          <a:p>
            <a:pPr>
              <a:lnSpc>
                <a:spcPct val="150000"/>
              </a:lnSpc>
            </a:pPr>
            <a:r>
              <a:rPr lang="en-US" dirty="0" smtClean="0"/>
              <a:t>Despite all of the rules- </a:t>
            </a:r>
            <a:r>
              <a:rPr lang="en-US" dirty="0" smtClean="0"/>
              <a:t>some things still subjective</a:t>
            </a:r>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Guides</a:t>
            </a:r>
            <a:endParaRPr lang="en-US" dirty="0"/>
          </a:p>
        </p:txBody>
      </p:sp>
      <p:sp>
        <p:nvSpPr>
          <p:cNvPr id="3" name="Content Placeholder 2"/>
          <p:cNvSpPr>
            <a:spLocks noGrp="1"/>
          </p:cNvSpPr>
          <p:nvPr>
            <p:ph idx="1"/>
          </p:nvPr>
        </p:nvSpPr>
        <p:spPr>
          <a:xfrm>
            <a:off x="1435608" y="5257800"/>
            <a:ext cx="7498080" cy="1371600"/>
          </a:xfrm>
        </p:spPr>
        <p:txBody>
          <a:bodyPr>
            <a:noAutofit/>
          </a:bodyPr>
          <a:lstStyle/>
          <a:p>
            <a:pPr>
              <a:buNone/>
            </a:pPr>
            <a:r>
              <a:rPr lang="en-US" sz="2000" dirty="0" smtClean="0"/>
              <a:t>Need to check for updates!!</a:t>
            </a:r>
          </a:p>
          <a:p>
            <a:pPr lvl="1"/>
            <a:r>
              <a:rPr lang="en-US" sz="2000" dirty="0" smtClean="0"/>
              <a:t>Get forms online</a:t>
            </a:r>
          </a:p>
          <a:p>
            <a:pPr lvl="1"/>
            <a:r>
              <a:rPr lang="en-US" sz="2000" dirty="0" smtClean="0"/>
              <a:t>See Office Bulletins</a:t>
            </a:r>
            <a:endParaRPr lang="en-US" sz="2000" dirty="0"/>
          </a:p>
        </p:txBody>
      </p:sp>
      <p:pic>
        <p:nvPicPr>
          <p:cNvPr id="4" name="Picture 3" descr="ExtractPage1.jpg"/>
          <p:cNvPicPr>
            <a:picLocks noChangeAspect="1"/>
          </p:cNvPicPr>
          <p:nvPr/>
        </p:nvPicPr>
        <p:blipFill>
          <a:blip r:embed="rId3" cstate="print"/>
          <a:stretch>
            <a:fillRect/>
          </a:stretch>
        </p:blipFill>
        <p:spPr>
          <a:xfrm>
            <a:off x="1981200" y="1371600"/>
            <a:ext cx="2767445" cy="3581400"/>
          </a:xfrm>
          <a:prstGeom prst="rect">
            <a:avLst/>
          </a:prstGeom>
          <a:ln>
            <a:solidFill>
              <a:schemeClr val="tx1"/>
            </a:solidFill>
          </a:ln>
        </p:spPr>
      </p:pic>
      <p:pic>
        <p:nvPicPr>
          <p:cNvPr id="5" name="Picture 4" descr="ExtractPage2.jpg"/>
          <p:cNvPicPr>
            <a:picLocks noChangeAspect="1"/>
          </p:cNvPicPr>
          <p:nvPr/>
        </p:nvPicPr>
        <p:blipFill>
          <a:blip r:embed="rId4" cstate="print"/>
          <a:stretch>
            <a:fillRect/>
          </a:stretch>
        </p:blipFill>
        <p:spPr>
          <a:xfrm>
            <a:off x="5427518" y="1371600"/>
            <a:ext cx="2802082" cy="3626223"/>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Chapter 2</a:t>
            </a:r>
            <a:endParaRPr lang="en-US" dirty="0"/>
          </a:p>
        </p:txBody>
      </p:sp>
      <p:sp>
        <p:nvSpPr>
          <p:cNvPr id="5" name="Text Placeholder 4"/>
          <p:cNvSpPr>
            <a:spLocks noGrp="1"/>
          </p:cNvSpPr>
          <p:nvPr>
            <p:ph type="body" idx="2"/>
          </p:nvPr>
        </p:nvSpPr>
        <p:spPr/>
        <p:txBody>
          <a:bodyPr/>
          <a:lstStyle/>
          <a:p>
            <a:r>
              <a:rPr lang="en-US" sz="1800" dirty="0" smtClean="0"/>
              <a:t>Roles and Responsibilities</a:t>
            </a:r>
          </a:p>
          <a:p>
            <a:endParaRPr lang="en-US" dirty="0"/>
          </a:p>
        </p:txBody>
      </p:sp>
      <p:sp>
        <p:nvSpPr>
          <p:cNvPr id="4" name="Content Placeholder 3"/>
          <p:cNvSpPr>
            <a:spLocks noGrp="1"/>
          </p:cNvSpPr>
          <p:nvPr>
            <p:ph sz="half" idx="1"/>
          </p:nvPr>
        </p:nvSpPr>
        <p:spPr/>
        <p:txBody>
          <a:bodyPr>
            <a:normAutofit fontScale="70000" lnSpcReduction="20000"/>
          </a:bodyPr>
          <a:lstStyle/>
          <a:p>
            <a:pPr>
              <a:lnSpc>
                <a:spcPct val="200000"/>
              </a:lnSpc>
            </a:pPr>
            <a:r>
              <a:rPr lang="en-US" sz="2800" b="1" dirty="0" smtClean="0"/>
              <a:t>FHWA</a:t>
            </a:r>
            <a:r>
              <a:rPr lang="en-US" sz="2800" dirty="0" smtClean="0"/>
              <a:t>- General Oversight</a:t>
            </a:r>
          </a:p>
          <a:p>
            <a:pPr>
              <a:lnSpc>
                <a:spcPct val="200000"/>
              </a:lnSpc>
              <a:spcBef>
                <a:spcPts val="0"/>
              </a:spcBef>
            </a:pPr>
            <a:r>
              <a:rPr lang="en-US" sz="2800" b="1" dirty="0" smtClean="0"/>
              <a:t>Caltrans-</a:t>
            </a:r>
            <a:r>
              <a:rPr lang="en-US" sz="2800" dirty="0" smtClean="0"/>
              <a:t> Program Management and Project Oversight</a:t>
            </a:r>
          </a:p>
          <a:p>
            <a:pPr>
              <a:lnSpc>
                <a:spcPct val="200000"/>
              </a:lnSpc>
            </a:pPr>
            <a:r>
              <a:rPr lang="en-US" sz="2800" b="1" dirty="0"/>
              <a:t>MTC-</a:t>
            </a:r>
            <a:r>
              <a:rPr lang="en-US" sz="2800" dirty="0"/>
              <a:t> Schedule projects and monitor progress</a:t>
            </a:r>
            <a:endParaRPr lang="en-US" sz="2800" b="1" dirty="0"/>
          </a:p>
          <a:p>
            <a:pPr>
              <a:lnSpc>
                <a:spcPct val="200000"/>
              </a:lnSpc>
            </a:pPr>
            <a:r>
              <a:rPr lang="en-US" sz="2800" b="1" dirty="0"/>
              <a:t>CTC-</a:t>
            </a:r>
            <a:r>
              <a:rPr lang="en-US" sz="2800" dirty="0"/>
              <a:t>Program and allocate state funds</a:t>
            </a:r>
          </a:p>
          <a:p>
            <a:pPr>
              <a:lnSpc>
                <a:spcPct val="200000"/>
              </a:lnSpc>
            </a:pPr>
            <a:r>
              <a:rPr lang="en-US" sz="2800" b="1" dirty="0" smtClean="0"/>
              <a:t>TA-</a:t>
            </a:r>
            <a:r>
              <a:rPr lang="en-US" sz="2900" dirty="0" smtClean="0"/>
              <a:t>Congestion Management Agency, County Transportation Plan</a:t>
            </a:r>
          </a:p>
          <a:p>
            <a:pPr>
              <a:lnSpc>
                <a:spcPct val="200000"/>
              </a:lnSpc>
            </a:pPr>
            <a:r>
              <a:rPr lang="en-US" sz="2800" b="1" dirty="0" smtClean="0"/>
              <a:t>Local Agency</a:t>
            </a:r>
            <a:r>
              <a:rPr lang="en-US" sz="2800" dirty="0" smtClean="0"/>
              <a:t>- Project Implementation</a:t>
            </a:r>
          </a:p>
          <a:p>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Diagram</a:t>
            </a:r>
            <a:endParaRPr lang="en-US" dirty="0"/>
          </a:p>
        </p:txBody>
      </p:sp>
      <p:pic>
        <p:nvPicPr>
          <p:cNvPr id="4" name="Content Placeholder 3" descr="federal aid project flow chart.jpeg"/>
          <p:cNvPicPr>
            <a:picLocks noGrp="1" noChangeAspect="1"/>
          </p:cNvPicPr>
          <p:nvPr>
            <p:ph idx="1"/>
          </p:nvPr>
        </p:nvPicPr>
        <p:blipFill>
          <a:blip r:embed="rId3" cstate="print"/>
          <a:srcRect l="5556" t="2875" r="6944" b="8958"/>
          <a:stretch>
            <a:fillRect/>
          </a:stretch>
        </p:blipFill>
        <p:spPr>
          <a:xfrm rot="5400000">
            <a:off x="2382078" y="96079"/>
            <a:ext cx="5218043" cy="7391400"/>
          </a:xfrm>
        </p:spPr>
      </p:pic>
      <p:cxnSp>
        <p:nvCxnSpPr>
          <p:cNvPr id="6" name="Straight Arrow Connector 5"/>
          <p:cNvCxnSpPr/>
          <p:nvPr/>
        </p:nvCxnSpPr>
        <p:spPr>
          <a:xfrm flipH="1">
            <a:off x="3200400" y="2438400"/>
            <a:ext cx="609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962400" y="1828800"/>
            <a:ext cx="838200" cy="78483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900" dirty="0" smtClean="0"/>
              <a:t>Local Oversight Agency Acceptance of Grant</a:t>
            </a:r>
            <a:endParaRPr lang="en-US" sz="900" dirty="0"/>
          </a:p>
        </p:txBody>
      </p:sp>
      <p:sp>
        <p:nvSpPr>
          <p:cNvPr id="9" name="TextBox 8"/>
          <p:cNvSpPr txBox="1"/>
          <p:nvPr/>
        </p:nvSpPr>
        <p:spPr>
          <a:xfrm>
            <a:off x="3352800" y="3962400"/>
            <a:ext cx="1219200" cy="92333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900" dirty="0" smtClean="0"/>
              <a:t>Need Right of Way and Utility Certifications approved prior to submission of CON E76 request. </a:t>
            </a:r>
            <a:endParaRPr lang="en-US" sz="900" dirty="0"/>
          </a:p>
        </p:txBody>
      </p:sp>
      <p:cxnSp>
        <p:nvCxnSpPr>
          <p:cNvPr id="10" name="Straight Arrow Connector 9"/>
          <p:cNvCxnSpPr/>
          <p:nvPr/>
        </p:nvCxnSpPr>
        <p:spPr>
          <a:xfrm>
            <a:off x="4648200" y="4724400"/>
            <a:ext cx="3810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29582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a:t>
            </a:r>
            <a:endParaRPr lang="en-US" dirty="0"/>
          </a:p>
        </p:txBody>
      </p:sp>
      <p:sp>
        <p:nvSpPr>
          <p:cNvPr id="3" name="Text Placeholder 2"/>
          <p:cNvSpPr>
            <a:spLocks noGrp="1"/>
          </p:cNvSpPr>
          <p:nvPr>
            <p:ph type="body" idx="2"/>
          </p:nvPr>
        </p:nvSpPr>
        <p:spPr/>
        <p:txBody>
          <a:bodyPr>
            <a:normAutofit/>
          </a:bodyPr>
          <a:lstStyle/>
          <a:p>
            <a:r>
              <a:rPr lang="en-US" sz="1800" dirty="0" smtClean="0"/>
              <a:t>Project Authorization</a:t>
            </a:r>
            <a:endParaRPr lang="en-US" sz="1800" dirty="0"/>
          </a:p>
        </p:txBody>
      </p:sp>
      <p:sp>
        <p:nvSpPr>
          <p:cNvPr id="4" name="Content Placeholder 3"/>
          <p:cNvSpPr>
            <a:spLocks noGrp="1"/>
          </p:cNvSpPr>
          <p:nvPr>
            <p:ph sz="half" idx="1"/>
          </p:nvPr>
        </p:nvSpPr>
        <p:spPr/>
        <p:txBody>
          <a:bodyPr/>
          <a:lstStyle/>
          <a:p>
            <a:pPr>
              <a:lnSpc>
                <a:spcPct val="150000"/>
              </a:lnSpc>
            </a:pPr>
            <a:r>
              <a:rPr lang="en-US" dirty="0" smtClean="0"/>
              <a:t>BEFORE starting reimbursable work</a:t>
            </a:r>
          </a:p>
          <a:p>
            <a:pPr>
              <a:lnSpc>
                <a:spcPct val="150000"/>
              </a:lnSpc>
            </a:pPr>
            <a:r>
              <a:rPr lang="en-US" dirty="0" smtClean="0"/>
              <a:t>For each phase: PE, ROW, CON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a:t>
            </a:r>
            <a:endParaRPr lang="en-US" dirty="0"/>
          </a:p>
        </p:txBody>
      </p:sp>
      <p:sp>
        <p:nvSpPr>
          <p:cNvPr id="3" name="Text Placeholder 2"/>
          <p:cNvSpPr>
            <a:spLocks noGrp="1"/>
          </p:cNvSpPr>
          <p:nvPr>
            <p:ph type="body" idx="2"/>
          </p:nvPr>
        </p:nvSpPr>
        <p:spPr/>
        <p:txBody>
          <a:bodyPr>
            <a:normAutofit/>
          </a:bodyPr>
          <a:lstStyle/>
          <a:p>
            <a:r>
              <a:rPr lang="en-US" sz="1800" dirty="0" smtClean="0"/>
              <a:t>Project Agreements</a:t>
            </a:r>
            <a:endParaRPr lang="en-US" sz="1800" dirty="0"/>
          </a:p>
        </p:txBody>
      </p:sp>
      <p:sp>
        <p:nvSpPr>
          <p:cNvPr id="4" name="Content Placeholder 3"/>
          <p:cNvSpPr>
            <a:spLocks noGrp="1"/>
          </p:cNvSpPr>
          <p:nvPr>
            <p:ph sz="half" idx="1"/>
          </p:nvPr>
        </p:nvSpPr>
        <p:spPr/>
        <p:txBody>
          <a:bodyPr/>
          <a:lstStyle/>
          <a:p>
            <a:r>
              <a:rPr lang="en-US" dirty="0" smtClean="0"/>
              <a:t>No Agreement= No Federal Reimbursement</a:t>
            </a:r>
          </a:p>
          <a:p>
            <a:r>
              <a:rPr lang="en-US" dirty="0" smtClean="0"/>
              <a:t>Two agreements </a:t>
            </a:r>
          </a:p>
          <a:p>
            <a:pPr lvl="1"/>
            <a:r>
              <a:rPr lang="en-US" dirty="0" smtClean="0"/>
              <a:t>Master Agreement </a:t>
            </a:r>
          </a:p>
          <a:p>
            <a:pPr lvl="1"/>
            <a:r>
              <a:rPr lang="en-US" dirty="0" smtClean="0"/>
              <a:t>Program Supplement Agreement </a:t>
            </a:r>
          </a:p>
          <a:p>
            <a:pPr lvl="1"/>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Text Placeholder 2"/>
          <p:cNvSpPr>
            <a:spLocks noGrp="1"/>
          </p:cNvSpPr>
          <p:nvPr>
            <p:ph type="body" idx="2"/>
          </p:nvPr>
        </p:nvSpPr>
        <p:spPr/>
        <p:txBody>
          <a:bodyPr>
            <a:normAutofit/>
          </a:bodyPr>
          <a:lstStyle/>
          <a:p>
            <a:r>
              <a:rPr lang="en-US" sz="1800" dirty="0" smtClean="0"/>
              <a:t>Accounting and Invoices</a:t>
            </a:r>
            <a:endParaRPr lang="en-US" sz="1800" dirty="0"/>
          </a:p>
        </p:txBody>
      </p:sp>
      <p:sp>
        <p:nvSpPr>
          <p:cNvPr id="4" name="Content Placeholder 3"/>
          <p:cNvSpPr>
            <a:spLocks noGrp="1"/>
          </p:cNvSpPr>
          <p:nvPr>
            <p:ph sz="half" idx="1"/>
          </p:nvPr>
        </p:nvSpPr>
        <p:spPr/>
        <p:txBody>
          <a:bodyPr>
            <a:normAutofit fontScale="92500" lnSpcReduction="10000"/>
          </a:bodyPr>
          <a:lstStyle/>
          <a:p>
            <a:pPr>
              <a:buNone/>
            </a:pPr>
            <a:r>
              <a:rPr lang="en-US" dirty="0" smtClean="0"/>
              <a:t>To invoice, need: </a:t>
            </a:r>
          </a:p>
          <a:p>
            <a:r>
              <a:rPr lang="en-US" sz="1800" dirty="0" smtClean="0"/>
              <a:t>E-76 (PE, ROW, or CON) and Finance Letter</a:t>
            </a:r>
          </a:p>
          <a:p>
            <a:r>
              <a:rPr lang="en-US" sz="1800" dirty="0" smtClean="0"/>
              <a:t>Master and Program Supplement agreements</a:t>
            </a:r>
          </a:p>
          <a:p>
            <a:r>
              <a:rPr lang="en-US" sz="1800" dirty="0" smtClean="0"/>
              <a:t>Confirmation that activities and dates on invoice agree with E-76</a:t>
            </a:r>
          </a:p>
          <a:p>
            <a:r>
              <a:rPr lang="en-US" sz="1800" dirty="0" smtClean="0"/>
              <a:t>Approved indirect cost plan (if asking for indirect cost reimbursement)</a:t>
            </a:r>
          </a:p>
          <a:p>
            <a:endParaRPr lang="en-US" sz="1800" dirty="0" smtClean="0"/>
          </a:p>
          <a:p>
            <a:pPr>
              <a:buNone/>
            </a:pPr>
            <a:r>
              <a:rPr lang="en-US" sz="3000" dirty="0" smtClean="0"/>
              <a:t>Failure to invoice=inactive </a:t>
            </a:r>
            <a:r>
              <a:rPr lang="en-US" sz="3000" dirty="0" smtClean="0"/>
              <a:t>project=de-obligation</a:t>
            </a:r>
          </a:p>
          <a:p>
            <a:pPr>
              <a:buNone/>
            </a:pPr>
            <a:endParaRPr lang="en-US" sz="3000" dirty="0" smtClean="0"/>
          </a:p>
          <a:p>
            <a:pPr>
              <a:buNone/>
            </a:pPr>
            <a:r>
              <a:rPr lang="en-US" sz="3000" dirty="0" smtClean="0"/>
              <a:t>Must include new Risk-Based Invoicing Checklist (Office Bulletin 14-05)</a:t>
            </a:r>
            <a:endParaRPr lang="en-US" sz="3000" dirty="0" smtClean="0"/>
          </a:p>
          <a:p>
            <a:endParaRPr lang="en-US" sz="18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emphasis on deadlines? </a:t>
            </a:r>
            <a:endParaRPr lang="en-US" dirty="0"/>
          </a:p>
        </p:txBody>
      </p:sp>
      <p:sp>
        <p:nvSpPr>
          <p:cNvPr id="3" name="Content Placeholder 2"/>
          <p:cNvSpPr>
            <a:spLocks noGrp="1"/>
          </p:cNvSpPr>
          <p:nvPr>
            <p:ph idx="1"/>
          </p:nvPr>
        </p:nvSpPr>
        <p:spPr>
          <a:xfrm>
            <a:off x="1447800" y="1981200"/>
            <a:ext cx="7498080" cy="2590800"/>
          </a:xfrm>
        </p:spPr>
        <p:txBody>
          <a:bodyPr/>
          <a:lstStyle/>
          <a:p>
            <a:r>
              <a:rPr lang="en-US" dirty="0" smtClean="0"/>
              <a:t>Use-it or lose-it (AB 1012)</a:t>
            </a:r>
          </a:p>
          <a:p>
            <a:pPr>
              <a:buNone/>
            </a:pPr>
            <a:endParaRPr lang="en-US" dirty="0" smtClean="0"/>
          </a:p>
          <a:p>
            <a:r>
              <a:rPr lang="en-US" dirty="0" smtClean="0"/>
              <a:t>Federal money- flows across borders and can flow back out of the state </a:t>
            </a:r>
          </a:p>
          <a:p>
            <a:endParaRPr lang="en-US" dirty="0" smtClean="0"/>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1183</TotalTime>
  <Words>2571</Words>
  <Application>Microsoft Office PowerPoint</Application>
  <PresentationFormat>On-screen Show (4:3)</PresentationFormat>
  <Paragraphs>342</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Solstice</vt:lpstr>
      <vt:lpstr>Overview of the Federal Aid Process for Transportation Projects</vt:lpstr>
      <vt:lpstr>Where does the money come from?</vt:lpstr>
      <vt:lpstr>THE Guides</vt:lpstr>
      <vt:lpstr>Chapter 2</vt:lpstr>
      <vt:lpstr>THE Diagram</vt:lpstr>
      <vt:lpstr>Chapter 3</vt:lpstr>
      <vt:lpstr>Chapter 4</vt:lpstr>
      <vt:lpstr>Chapter 5</vt:lpstr>
      <vt:lpstr>Why emphasis on deadlines? </vt:lpstr>
      <vt:lpstr>Chapter 6</vt:lpstr>
      <vt:lpstr>Chapter 7</vt:lpstr>
      <vt:lpstr>Chapter 8</vt:lpstr>
      <vt:lpstr>Chapter 9</vt:lpstr>
      <vt:lpstr>Chapter 10</vt:lpstr>
      <vt:lpstr>Chapter 11</vt:lpstr>
      <vt:lpstr>Chapter 12</vt:lpstr>
      <vt:lpstr>Chapter 13 &amp;14</vt:lpstr>
      <vt:lpstr>Almost there. </vt:lpstr>
      <vt:lpstr>Chapter 15</vt:lpstr>
      <vt:lpstr>Chapter 16</vt:lpstr>
      <vt:lpstr>Chapter 17</vt:lpstr>
      <vt:lpstr>A few takeaways</vt:lpstr>
    </vt:vector>
  </TitlesOfParts>
  <Company>City &amp; County of San Francisco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the Federal Aid Process for Transportation Projects</dc:title>
  <dc:creator>Ananda Hirsch</dc:creator>
  <cp:lastModifiedBy>City &amp; County of San Francisco</cp:lastModifiedBy>
  <cp:revision>177</cp:revision>
  <dcterms:created xsi:type="dcterms:W3CDTF">2012-08-14T21:17:53Z</dcterms:created>
  <dcterms:modified xsi:type="dcterms:W3CDTF">2014-12-02T17:48:38Z</dcterms:modified>
</cp:coreProperties>
</file>